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19" r:id="rId2"/>
    <p:sldId id="336" r:id="rId3"/>
    <p:sldId id="331" r:id="rId4"/>
    <p:sldId id="341" r:id="rId5"/>
    <p:sldId id="334" r:id="rId6"/>
    <p:sldId id="340" r:id="rId7"/>
    <p:sldId id="342" r:id="rId8"/>
    <p:sldId id="343" r:id="rId9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3300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8060" autoAdjust="0"/>
  </p:normalViewPr>
  <p:slideViewPr>
    <p:cSldViewPr>
      <p:cViewPr varScale="1">
        <p:scale>
          <a:sx n="73" d="100"/>
          <a:sy n="73" d="100"/>
        </p:scale>
        <p:origin x="-4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68F88C59-319B-4332-9A1D-2A62CFCB00D8}" type="datetimeFigureOut">
              <a:rPr lang="ru-RU" smtClean="0"/>
              <a:pPr/>
              <a:t>30.11.2009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B16A41B8-7DC3-4DB6-84E4-E105629EA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968B300D-05F0-4B43-940D-46DED5A791AD}" type="datetimeFigureOut">
              <a:rPr/>
              <a:pPr/>
              <a:t>6/30/2006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9B26CD33-4337-4529-948A-94F6960B2374}" type="slidenum">
              <a:rPr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ru-RU"/>
            </a:lvl1pPr>
            <a:extLst/>
          </a:lstStyle>
          <a:p>
            <a:r>
              <a:rPr kumimoji="0" lang="ru-RU"/>
              <a:t>Заголовок фотоальбома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/>
            </a:pPr>
            <a:endParaRPr kumimoji="0" lang="ru-RU" sz="3200" b="0" i="1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Щелкните, чтобы добавить дату и прочие сведения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30.11.2009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30.11.2009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30.11.2009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30.11.2009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30.11.2009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книжная с больш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4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30.11.2009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: 1 книжная и 3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30.11.2009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сверху: 3 альбомных и 2 книж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30.11.2009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сверху: 3 книжных и 2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30.11.2009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30.11.2009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30.11.2009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30.11.2009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30.11.2009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30.11.2009</a:t>
            </a:fld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Альбомная (на весь экра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ru-RU" i="0"/>
              <a:t>Щелкните значок,</a:t>
            </a:r>
            <a:r>
              <a:rPr kumimoji="0" lang="ru-RU" i="0" baseline="0"/>
              <a:t> чтобы добавить </a:t>
            </a:r>
            <a:r>
              <a:rPr kumimoji="0" lang="ru-RU" i="0"/>
              <a:t>фотографию размером со всю страницу</a:t>
            </a:r>
            <a:endParaRPr kumimoji="0" lang="ru-RU" i="0" baseline="0"/>
          </a:p>
          <a:p>
            <a:pPr marL="0" marR="0" indent="0" algn="ctr">
              <a:buFontTx/>
              <a:buNone/>
            </a:pPr>
            <a:endParaRPr kumimoji="0" lang="ru-RU" i="0"/>
          </a:p>
          <a:p>
            <a:pPr algn="ctr">
              <a:buFontTx/>
              <a:buNone/>
            </a:pPr>
            <a:endParaRPr kumimoji="0" lang="ru-RU" i="0"/>
          </a:p>
          <a:p>
            <a:pPr algn="ctr">
              <a:buFontTx/>
              <a:buNone/>
            </a:pPr>
            <a:endParaRPr kumimoji="0" lang="ru-RU" i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lang="ru-RU" baseline="0"/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lang="ru-RU" sz="1800"/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30.11.2009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30.11.2009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30.11.2009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смешан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30.11.2009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30.11.2009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30.11.2009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ru-RU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 lang="ru-RU">
          <a:solidFill>
            <a:schemeClr val="tx2"/>
          </a:solidFill>
        </a:defRPr>
      </a:lvl2pPr>
      <a:lvl3pPr eaLnBrk="1" latinLnBrk="0" hangingPunct="1">
        <a:defRPr kumimoji="0" lang="ru-RU">
          <a:solidFill>
            <a:schemeClr val="tx2"/>
          </a:solidFill>
        </a:defRPr>
      </a:lvl3pPr>
      <a:lvl4pPr eaLnBrk="1" latinLnBrk="0" hangingPunct="1">
        <a:defRPr kumimoji="0" lang="ru-RU">
          <a:solidFill>
            <a:schemeClr val="tx2"/>
          </a:solidFill>
        </a:defRPr>
      </a:lvl4pPr>
      <a:lvl5pPr eaLnBrk="1" latinLnBrk="0" hangingPunct="1">
        <a:defRPr kumimoji="0" lang="ru-RU">
          <a:solidFill>
            <a:schemeClr val="tx2"/>
          </a:solidFill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ru-RU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ru-RU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ru-RU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ru-RU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http://moemesto.ru/Darknesssky/file/5129644/&#1052;&#1072;&#1090;&#1077;%20(&#1088;&#1077;&#1094;&#1077;&#1087;&#1090;&#1099;).docx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http://www.kulina.ru/articles/kyl_slovar/p/doc_48/" TargetMode="External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moemesto.ru/Darknesssky/file/5129880/&#1050;&#1072;&#1082;%20&#1087;&#1088;&#1072;&#1074;&#1080;&#1083;&#1100;&#1085;&#1086;%20&#1075;&#1086;&#1090;&#1086;&#1074;&#1080;&#1090;&#1100;%20&#1082;&#1072;&#1082;&#1090;&#1091;&#1089;&#1099;.docx" TargetMode="External"/><Relationship Id="rId5" Type="http://schemas.openxmlformats.org/officeDocument/2006/relationships/image" Target="../media/image24.jpeg"/><Relationship Id="rId10" Type="http://schemas.openxmlformats.org/officeDocument/2006/relationships/image" Target="../media/image28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28596" y="5214950"/>
            <a:ext cx="8298485" cy="1066800"/>
          </a:xfrm>
        </p:spPr>
        <p:txBody>
          <a:bodyPr numCol="1" spcCol="720000"/>
          <a:lstStyle>
            <a:extLst/>
          </a:lstStyle>
          <a:p>
            <a:pPr algn="l"/>
            <a:r>
              <a:rPr smtClean="0"/>
              <a:t>Какое Индейское племя совершенней?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642918"/>
            <a:ext cx="550072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smtClean="0"/>
              <a:t>	</a:t>
            </a:r>
            <a:r>
              <a:rPr sz="1900" smtClean="0"/>
              <a:t>Мы поговорили с вами о том, что же такое Старый и Новый Свет. Поговорили о населении проживавшем в Новом Свете. Пришли к выводу, что до прихода европейцев здесь проживало огромнейшее количество индейских племен. </a:t>
            </a:r>
          </a:p>
          <a:p>
            <a:pPr algn="just"/>
            <a:r>
              <a:rPr sz="1900" smtClean="0"/>
              <a:t>	Мы узнали, что некоторые индейские племена  очень отставали от нас, а некоторые наоборот были совершенней в чём-то. Очень многому мы научились и продолжаем учиться у индейцев. </a:t>
            </a:r>
          </a:p>
          <a:p>
            <a:pPr algn="just"/>
            <a:r>
              <a:rPr sz="1900" smtClean="0"/>
              <a:t>	А давайте сравним какое племя было лучше? Совершенней? Прогрессивней?</a:t>
            </a:r>
          </a:p>
          <a:p>
            <a:pPr algn="just"/>
            <a:r>
              <a:rPr sz="1900" smtClean="0"/>
              <a:t>	Итак</a:t>
            </a:r>
            <a:r>
              <a:rPr lang="ru-RU" sz="1900" dirty="0" smtClean="0"/>
              <a:t>…</a:t>
            </a:r>
            <a:r>
              <a:rPr sz="1900" smtClean="0"/>
              <a:t> </a:t>
            </a:r>
            <a:endParaRPr lang="ru-RU" sz="1900" dirty="0"/>
          </a:p>
        </p:txBody>
      </p:sp>
      <p:sp>
        <p:nvSpPr>
          <p:cNvPr id="8" name="Rectangle 1"/>
          <p:cNvSpPr txBox="1">
            <a:spLocks/>
          </p:cNvSpPr>
          <p:nvPr/>
        </p:nvSpPr>
        <p:spPr>
          <a:xfrm>
            <a:off x="428596" y="5214950"/>
            <a:ext cx="8298485" cy="1066800"/>
          </a:xfrm>
          <a:prstGeom prst="rect">
            <a:avLst/>
          </a:prstGeom>
        </p:spPr>
        <p:txBody>
          <a:bodyPr bIns="0" numCol="1" spcCol="720000" anchor="ctr">
            <a:normAutofit/>
          </a:bodyPr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all" spc="0" normalizeH="0" baseline="0" noProof="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Какое Индейское племя совершенней?</a:t>
            </a:r>
            <a:endParaRPr kumimoji="0" lang="ru-RU" sz="3200" b="0" i="0" u="none" strike="noStrike" kern="0" cap="all" spc="0" normalizeH="0" baseline="0" noProof="0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3" descr="C:\Documents and Settings\Александр\Рабочий стол\621px-Aztec_Sun_Stone_Replica_cropped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6929454" y="357166"/>
            <a:ext cx="1857388" cy="1795277"/>
          </a:xfrm>
          <a:prstGeom prst="rect">
            <a:avLst/>
          </a:prstGeom>
          <a:noFill/>
        </p:spPr>
      </p:pic>
      <p:pic>
        <p:nvPicPr>
          <p:cNvPr id="12" name="Picture 4" descr="C:\Documents and Settings\Александр\Рабочий стол\621px-Aztec_Sun_Stone_Replica_cropped.jpg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6929454" y="2285992"/>
            <a:ext cx="1857388" cy="1727393"/>
          </a:xfrm>
          <a:prstGeom prst="rect">
            <a:avLst/>
          </a:prstGeom>
          <a:noFill/>
        </p:spPr>
      </p:pic>
      <p:pic>
        <p:nvPicPr>
          <p:cNvPr id="1030" name="Picture 6" descr="C:\Documents and Settings\Александр\Рабочий стол\621px-Aztec_Sun_Stone_Replica_cropped.jpg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6929454" y="4214818"/>
            <a:ext cx="1857388" cy="1643074"/>
          </a:xfrm>
          <a:prstGeom prst="rect">
            <a:avLst/>
          </a:prstGeom>
          <a:noFill/>
        </p:spPr>
      </p:pic>
      <p:grpSp>
        <p:nvGrpSpPr>
          <p:cNvPr id="25" name="Группа 24"/>
          <p:cNvGrpSpPr/>
          <p:nvPr/>
        </p:nvGrpSpPr>
        <p:grpSpPr>
          <a:xfrm>
            <a:off x="6929454" y="357166"/>
            <a:ext cx="1857388" cy="5500726"/>
            <a:chOff x="5000628" y="357166"/>
            <a:chExt cx="1857388" cy="5500726"/>
          </a:xfrm>
        </p:grpSpPr>
        <p:pic>
          <p:nvPicPr>
            <p:cNvPr id="18" name="Picture 3" descr="C:\Documents and Settings\Александр\Рабочий стол\621px-Aztec_Sun_Stone_Replica_cropped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13828B"/>
                </a:clrFrom>
                <a:clrTo>
                  <a:srgbClr val="13828B">
                    <a:alpha val="0"/>
                  </a:srgbClr>
                </a:clrTo>
              </a:clrChange>
              <a:duotone>
                <a:prstClr val="black"/>
                <a:srgbClr val="FF0000">
                  <a:alpha val="74902"/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5000628" y="357166"/>
              <a:ext cx="1857388" cy="1795277"/>
            </a:xfrm>
            <a:prstGeom prst="rect">
              <a:avLst/>
            </a:prstGeom>
            <a:noFill/>
            <a:effectLst>
              <a:glow rad="228600">
                <a:srgbClr val="FF0000">
                  <a:alpha val="40000"/>
                </a:srgbClr>
              </a:glow>
            </a:effectLst>
          </p:spPr>
        </p:pic>
        <p:pic>
          <p:nvPicPr>
            <p:cNvPr id="19" name="Picture 4" descr="C:\Documents and Settings\Александр\Рабочий стол\621px-Aztec_Sun_Stone_Replica_cropped.jpg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92D05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5000628" y="2285992"/>
              <a:ext cx="1857388" cy="1727393"/>
            </a:xfrm>
            <a:prstGeom prst="rect">
              <a:avLst/>
            </a:prstGeom>
            <a:noFill/>
            <a:effectLst>
              <a:glow rad="228600">
                <a:srgbClr val="92D050">
                  <a:alpha val="40000"/>
                </a:srgbClr>
              </a:glow>
            </a:effectLst>
          </p:spPr>
        </p:pic>
        <p:pic>
          <p:nvPicPr>
            <p:cNvPr id="20" name="Picture 6" descr="C:\Documents and Settings\Александр\Рабочий стол\621px-Aztec_Sun_Stone_Replica_cropped.jpg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000628" y="4214818"/>
              <a:ext cx="1857388" cy="1643074"/>
            </a:xfrm>
            <a:prstGeom prst="rect">
              <a:avLst/>
            </a:prstGeom>
            <a:noFill/>
            <a:effectLst>
              <a:glow rad="101600">
                <a:srgbClr val="FFFF00">
                  <a:alpha val="60000"/>
                </a:srgbClr>
              </a:glow>
            </a:effec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1"/>
          </p:nvPr>
        </p:nvSpPr>
        <p:spPr>
          <a:xfrm>
            <a:off x="5000628" y="0"/>
            <a:ext cx="4143372" cy="3714752"/>
          </a:xfrm>
        </p:spPr>
        <p:txBody>
          <a:bodyPr/>
          <a:lstStyle>
            <a:extLst/>
          </a:lstStyle>
          <a:p>
            <a:r>
              <a:rPr smtClean="0"/>
              <a:t>	</a:t>
            </a:r>
            <a:r>
              <a:rPr sz="2400" smtClean="0"/>
              <a:t>Самое совершенное племя мы сразу выявить не смогли. </a:t>
            </a:r>
          </a:p>
          <a:p>
            <a:r>
              <a:rPr sz="2400" smtClean="0"/>
              <a:t>	Однако, у нас наметились своего рода лидеры. </a:t>
            </a:r>
          </a:p>
          <a:p>
            <a:r>
              <a:rPr sz="2400" smtClean="0"/>
              <a:t>	В данном случае это племена: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57818" y="3643314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4800" b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АЦТЕКИ</a:t>
            </a:r>
            <a:endParaRPr lang="ru-RU" sz="48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56" y="4643446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4800" b="1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ИНКИ</a:t>
            </a:r>
            <a:endParaRPr lang="ru-RU" sz="4800" b="1" dirty="0">
              <a:ln>
                <a:solidFill>
                  <a:srgbClr val="00B050"/>
                </a:solidFill>
              </a:ln>
              <a:solidFill>
                <a:srgbClr val="92D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9256" y="5715016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4800" b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МАЙЯ</a:t>
            </a:r>
            <a:endParaRPr lang="ru-RU" sz="48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" name="Рисунок 8" descr="621px-Aztec_Sun_Stone_Replica_cropped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5352" r="5352"/>
          <a:stretch>
            <a:fillRect/>
          </a:stretch>
        </p:blipFill>
        <p:spPr>
          <a:xfrm>
            <a:off x="214283" y="233240"/>
            <a:ext cx="4429155" cy="6410469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Documents and Settings\Александр\Рабочий стол\621px-Aztec_Sun_Stone_Replica_cropped.jpg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3000364" y="928670"/>
            <a:ext cx="2143140" cy="2967044"/>
          </a:xfrm>
          <a:prstGeom prst="rect">
            <a:avLst/>
          </a:prstGeom>
          <a:noFill/>
        </p:spPr>
      </p:pic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>
          <a:xfrm>
            <a:off x="5214942" y="214290"/>
            <a:ext cx="3505200" cy="5715040"/>
          </a:xfrm>
        </p:spPr>
        <p:txBody>
          <a:bodyPr/>
          <a:lstStyle>
            <a:extLst/>
          </a:lstStyle>
          <a:p>
            <a:r>
              <a:rPr lang="ru-RU" sz="2400" dirty="0" smtClean="0"/>
              <a:t>	В итоге все дети поделились на 3 группы по племенам: </a:t>
            </a:r>
            <a:r>
              <a:rPr lang="ru-RU" sz="2400" b="1" dirty="0" smtClean="0"/>
              <a:t>АЦТЕКИ</a:t>
            </a:r>
            <a:r>
              <a:rPr lang="ru-RU" sz="2400" dirty="0" smtClean="0"/>
              <a:t>, </a:t>
            </a:r>
            <a:r>
              <a:rPr lang="ru-RU" sz="2400" b="1" dirty="0" smtClean="0"/>
              <a:t>ИНКИ</a:t>
            </a:r>
            <a:r>
              <a:rPr lang="ru-RU" sz="2400" dirty="0" smtClean="0"/>
              <a:t>, </a:t>
            </a:r>
            <a:r>
              <a:rPr lang="ru-RU" sz="2400" b="1" dirty="0" smtClean="0"/>
              <a:t>МАЙЯ</a:t>
            </a:r>
            <a:r>
              <a:rPr lang="ru-RU" sz="2400" dirty="0" smtClean="0"/>
              <a:t>.</a:t>
            </a:r>
          </a:p>
          <a:p>
            <a:r>
              <a:rPr sz="2400" b="1" smtClean="0"/>
              <a:t>	</a:t>
            </a:r>
            <a:r>
              <a:rPr sz="2400" smtClean="0"/>
              <a:t>К следующему уроку мы представляли соответствующие племена. Мы пытались найти лучшее из них. Мы пытались доказать что именно НАШЕ племя лучше.</a:t>
            </a:r>
            <a:endParaRPr lang="ru-RU" sz="2400" b="1" dirty="0"/>
          </a:p>
        </p:txBody>
      </p:sp>
      <p:pic>
        <p:nvPicPr>
          <p:cNvPr id="2052" name="Picture 4" descr="C:\Documents and Settings\Александр\Рабочий стол\Учеба\QIP\444498165_ElZa\20.jpg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1500166" y="642918"/>
            <a:ext cx="1643074" cy="2963581"/>
          </a:xfrm>
          <a:prstGeom prst="rect">
            <a:avLst/>
          </a:prstGeom>
          <a:noFill/>
        </p:spPr>
      </p:pic>
      <p:pic>
        <p:nvPicPr>
          <p:cNvPr id="2053" name="Picture 5" descr="C:\Documents and Settings\Александр\Рабочий стол\Учеба\QIP\444498165_ElZa\3667S-128_.jpg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1857356" y="3494327"/>
            <a:ext cx="2500330" cy="3363673"/>
          </a:xfrm>
          <a:prstGeom prst="rect">
            <a:avLst/>
          </a:prstGeom>
          <a:noFill/>
        </p:spPr>
      </p:pic>
      <p:pic>
        <p:nvPicPr>
          <p:cNvPr id="2051" name="Picture 3" descr="C:\Documents and Settings\Александр\Рабочий стол\Учеба\QIP\444498165_ElZa\00162248.zoom.a.jpg"/>
          <p:cNvPicPr>
            <a:picLocks noChangeAspect="1" noChangeArrowheads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 bwMode="auto">
          <a:xfrm>
            <a:off x="214282" y="500042"/>
            <a:ext cx="1714512" cy="3577874"/>
          </a:xfrm>
          <a:prstGeom prst="rect">
            <a:avLst/>
          </a:prstGeom>
          <a:noFill/>
        </p:spPr>
      </p:pic>
      <p:pic>
        <p:nvPicPr>
          <p:cNvPr id="2054" name="Picture 6" descr="C:\Documents and Settings\Александр\Рабочий стол\Учеба\QIP\444498165_ElZa\176963.jpg"/>
          <p:cNvPicPr>
            <a:picLocks noChangeAspect="1" noChangeArrowheads="1"/>
          </p:cNvPicPr>
          <p:nvPr/>
        </p:nvPicPr>
        <p:blipFill>
          <a:blip r:embed="rId7">
            <a:grayscl/>
          </a:blip>
          <a:srcRect/>
          <a:stretch>
            <a:fillRect/>
          </a:stretch>
        </p:blipFill>
        <p:spPr bwMode="auto">
          <a:xfrm>
            <a:off x="357158" y="3929066"/>
            <a:ext cx="1504950" cy="2705100"/>
          </a:xfrm>
          <a:prstGeom prst="rect">
            <a:avLst/>
          </a:prstGeom>
          <a:noFill/>
        </p:spPr>
      </p:pic>
      <p:pic>
        <p:nvPicPr>
          <p:cNvPr id="12" name="Picture 8" descr="C:\Documents and Settings\Александр\Рабочий стол\621px-Aztec_Sun_Stone_Replica_cropp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928670"/>
            <a:ext cx="2143140" cy="2967044"/>
          </a:xfrm>
          <a:prstGeom prst="rect">
            <a:avLst/>
          </a:prstGeom>
          <a:noFill/>
        </p:spPr>
      </p:pic>
      <p:pic>
        <p:nvPicPr>
          <p:cNvPr id="13" name="Picture 4" descr="C:\Documents and Settings\Александр\Рабочий стол\Учеба\QIP\444498165_ElZa\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642918"/>
            <a:ext cx="1643074" cy="2963581"/>
          </a:xfrm>
          <a:prstGeom prst="rect">
            <a:avLst/>
          </a:prstGeom>
          <a:noFill/>
        </p:spPr>
      </p:pic>
      <p:pic>
        <p:nvPicPr>
          <p:cNvPr id="14" name="Picture 3" descr="C:\Documents and Settings\Александр\Рабочий стол\Учеба\QIP\444498165_ElZa\00162248.zoom.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500042"/>
            <a:ext cx="1714512" cy="3577874"/>
          </a:xfrm>
          <a:prstGeom prst="rect">
            <a:avLst/>
          </a:prstGeom>
          <a:noFill/>
        </p:spPr>
      </p:pic>
      <p:pic>
        <p:nvPicPr>
          <p:cNvPr id="15" name="Picture 5" descr="C:\Documents and Settings\Александр\Рабочий стол\Учеба\QIP\444498165_ElZa\3667S-128_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3494327"/>
            <a:ext cx="2500330" cy="3363673"/>
          </a:xfrm>
          <a:prstGeom prst="rect">
            <a:avLst/>
          </a:prstGeom>
          <a:noFill/>
        </p:spPr>
      </p:pic>
      <p:pic>
        <p:nvPicPr>
          <p:cNvPr id="16" name="Picture 6" descr="C:\Documents and Settings\Александр\Рабочий стол\Учеба\QIP\444498165_ElZa\17696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3929066"/>
            <a:ext cx="1504950" cy="27051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>
            <a:off x="785786" y="2071678"/>
            <a:ext cx="7643850" cy="2286000"/>
            <a:chOff x="785786" y="2143116"/>
            <a:chExt cx="7643850" cy="2286000"/>
          </a:xfrm>
        </p:grpSpPr>
        <p:pic>
          <p:nvPicPr>
            <p:cNvPr id="33" name="Рисунок 32" descr="621px-Aztec_Sun_Stone_Replica_cropped.jpg"/>
            <p:cNvPicPr>
              <a:picLocks noChangeAspect="1"/>
            </p:cNvPicPr>
            <p:nvPr/>
          </p:nvPicPr>
          <p:blipFill>
            <a:blip r:embed="rId3">
              <a:grayscl/>
            </a:blip>
            <a:srcRect l="6719" r="6719"/>
            <a:stretch>
              <a:fillRect/>
            </a:stretch>
          </p:blipFill>
          <p:spPr>
            <a:xfrm>
              <a:off x="785786" y="2143116"/>
              <a:ext cx="2286000" cy="2286000"/>
            </a:xfrm>
            <a:prstGeom prst="rect">
              <a:avLst/>
            </a:prstGeom>
            <a:noFill/>
            <a:ln w="38100" cap="sq" cmpd="sng" algn="ctr">
              <a:solidFill>
                <a:schemeClr val="tx1"/>
              </a:solidFill>
              <a:prstDash val="solid"/>
              <a:miter lim="800000"/>
            </a:ln>
            <a:effectLst>
              <a:outerShdw blurRad="50800" dist="50800" dir="2700000" algn="t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34" name="Рисунок 33" descr="621px-Aztec_Sun_Stone_Replica_cropped.jpg"/>
            <p:cNvPicPr>
              <a:picLocks noChangeAspect="1"/>
            </p:cNvPicPr>
            <p:nvPr/>
          </p:nvPicPr>
          <p:blipFill>
            <a:blip r:embed="rId4">
              <a:grayscl/>
            </a:blip>
            <a:srcRect l="14538" r="14538"/>
            <a:stretch>
              <a:fillRect/>
            </a:stretch>
          </p:blipFill>
          <p:spPr>
            <a:xfrm>
              <a:off x="3500430" y="2143116"/>
              <a:ext cx="2286000" cy="2286000"/>
            </a:xfrm>
            <a:prstGeom prst="rect">
              <a:avLst/>
            </a:prstGeom>
            <a:noFill/>
            <a:ln w="38100" cap="sq" cmpd="sng" algn="ctr">
              <a:solidFill>
                <a:schemeClr val="tx1"/>
              </a:solidFill>
              <a:prstDash val="solid"/>
              <a:miter lim="800000"/>
            </a:ln>
            <a:effectLst>
              <a:outerShdw blurRad="50800" dist="50800" dir="2700000" algn="t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35" name="Рисунок 34" descr="621px-Aztec_Sun_Stone_Replica_cropped.jpg"/>
            <p:cNvPicPr>
              <a:picLocks noChangeAspect="1"/>
            </p:cNvPicPr>
            <p:nvPr/>
          </p:nvPicPr>
          <p:blipFill>
            <a:blip r:embed="rId5">
              <a:grayscl/>
            </a:blip>
            <a:srcRect t="8166" b="8166"/>
            <a:stretch>
              <a:fillRect/>
            </a:stretch>
          </p:blipFill>
          <p:spPr>
            <a:xfrm>
              <a:off x="6143636" y="2143116"/>
              <a:ext cx="2286000" cy="2286000"/>
            </a:xfrm>
            <a:prstGeom prst="rect">
              <a:avLst/>
            </a:prstGeom>
            <a:noFill/>
            <a:ln w="38100" cap="sq" cmpd="sng" algn="ctr">
              <a:solidFill>
                <a:schemeClr val="tx1"/>
              </a:solidFill>
              <a:prstDash val="solid"/>
              <a:miter lim="800000"/>
            </a:ln>
            <a:effectLst>
              <a:outerShdw blurRad="50800" dist="50800" dir="2700000" algn="tl" rotWithShape="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3" name="Rectangle 2"/>
          <p:cNvSpPr>
            <a:spLocks noGrp="1"/>
          </p:cNvSpPr>
          <p:nvPr>
            <p:ph type="body" sz="quarter" idx="14"/>
          </p:nvPr>
        </p:nvSpPr>
        <p:spPr>
          <a:xfrm>
            <a:off x="357126" y="142852"/>
            <a:ext cx="8786874" cy="1928826"/>
          </a:xfrm>
        </p:spPr>
        <p:txBody>
          <a:bodyPr>
            <a:normAutofit/>
          </a:bodyPr>
          <a:lstStyle>
            <a:extLst/>
          </a:lstStyle>
          <a:p>
            <a:pPr marL="0" indent="0"/>
            <a:r>
              <a:rPr smtClean="0"/>
              <a:t>	</a:t>
            </a:r>
            <a:r>
              <a:rPr sz="2800" smtClean="0"/>
              <a:t>Мы рассказывали о культуре и быте каждого племени. Рассказывали об архитектуре, об оружии, об одежде, о домах,  о пище, о видах искусства и еще много о чем</a:t>
            </a:r>
            <a:r>
              <a:rPr lang="ru-RU" sz="2800" dirty="0" smtClean="0"/>
              <a:t>…</a:t>
            </a:r>
          </a:p>
          <a:p>
            <a:pPr marL="0" indent="0"/>
            <a:endParaRPr lang="ru-RU" dirty="0"/>
          </a:p>
        </p:txBody>
      </p:sp>
      <p:pic>
        <p:nvPicPr>
          <p:cNvPr id="21" name="Рисунок 20" descr="621px-Aztec_Sun_Stone_Replica_cropped.jpg"/>
          <p:cNvPicPr>
            <a:picLocks noChangeAspect="1"/>
          </p:cNvPicPr>
          <p:nvPr/>
        </p:nvPicPr>
        <p:blipFill>
          <a:blip r:embed="rId3"/>
          <a:srcRect l="6719" r="6719"/>
          <a:stretch>
            <a:fillRect/>
          </a:stretch>
        </p:blipFill>
        <p:spPr>
          <a:xfrm>
            <a:off x="785786" y="2071678"/>
            <a:ext cx="2286000" cy="2286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22" name="Рисунок 21" descr="621px-Aztec_Sun_Stone_Replica_cropped.jpg"/>
          <p:cNvPicPr>
            <a:picLocks noChangeAspect="1"/>
          </p:cNvPicPr>
          <p:nvPr/>
        </p:nvPicPr>
        <p:blipFill>
          <a:blip r:embed="rId4"/>
          <a:srcRect l="14538" r="14538"/>
          <a:stretch>
            <a:fillRect/>
          </a:stretch>
        </p:blipFill>
        <p:spPr>
          <a:xfrm>
            <a:off x="3500430" y="2071678"/>
            <a:ext cx="2286000" cy="2286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25" name="Рисунок 24" descr="621px-Aztec_Sun_Stone_Replica_cropped.jpg"/>
          <p:cNvPicPr>
            <a:picLocks noChangeAspect="1"/>
          </p:cNvPicPr>
          <p:nvPr/>
        </p:nvPicPr>
        <p:blipFill>
          <a:blip r:embed="rId5"/>
          <a:srcRect t="8166" b="8166"/>
          <a:stretch>
            <a:fillRect/>
          </a:stretch>
        </p:blipFill>
        <p:spPr>
          <a:xfrm>
            <a:off x="6143636" y="2071678"/>
            <a:ext cx="2286000" cy="2286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36" name="Rectangle 2"/>
          <p:cNvSpPr txBox="1">
            <a:spLocks/>
          </p:cNvSpPr>
          <p:nvPr/>
        </p:nvSpPr>
        <p:spPr>
          <a:xfrm>
            <a:off x="357126" y="4500570"/>
            <a:ext cx="8786874" cy="1928826"/>
          </a:xfrm>
          <a:prstGeom prst="rect">
            <a:avLst/>
          </a:prstGeom>
        </p:spPr>
        <p:txBody>
          <a:bodyPr vert="horz" tIns="0">
            <a:normAutofit lnSpcReduction="10000"/>
          </a:bodyPr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Мы стремились не только рассказывать об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индейской культуре, но еще попробовать на себе их культуру. Почувствовать себя первооткрывателями.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</a:pPr>
            <a:r>
              <a:rPr kumimoji="0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sz="2400" smtClean="0"/>
              <a:t>Мы узнали, что у индейцев существовало очень много отличий, но в чем-то были и схожести…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¥ل云玗İαЂÕØÚáÛ丫:Téxt Plàçèhòlðêr 表¥鷗字㌍_W 10"/>
          <p:cNvSpPr>
            <a:spLocks noGrp="1"/>
          </p:cNvSpPr>
          <p:nvPr>
            <p:ph type="body" sz="quarter" idx="13"/>
          </p:nvPr>
        </p:nvSpPr>
        <p:spPr>
          <a:xfrm>
            <a:off x="228600" y="4876800"/>
            <a:ext cx="8610600" cy="1752600"/>
          </a:xfrm>
        </p:spPr>
        <p:txBody>
          <a:bodyPr/>
          <a:lstStyle>
            <a:extLst/>
          </a:lstStyle>
          <a:p>
            <a:r>
              <a:rPr smtClean="0"/>
              <a:t>	После появления в Америке европейцев индейцы стали приручать одичавших лошадей-мустангов. Лошади были их верными помошниками. Мы отправились на ипподром и попытались повторить опыт индейцев. Лошади правда не были дикими, но научиться скакать на них стоило нам определенных усилий. </a:t>
            </a:r>
            <a:endParaRPr lang="ru-RU" dirty="0"/>
          </a:p>
        </p:txBody>
      </p:sp>
      <p:pic>
        <p:nvPicPr>
          <p:cNvPr id="3075" name="Picture 3" descr="C:\Documents and Settings\Александр\Рабочий стол\Учеба\QIP\444498165_ElZa\Изображение 5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3088224" cy="4635504"/>
          </a:xfrm>
          <a:prstGeom prst="rect">
            <a:avLst/>
          </a:prstGeom>
          <a:noFill/>
        </p:spPr>
      </p:pic>
      <p:pic>
        <p:nvPicPr>
          <p:cNvPr id="3076" name="Picture 4" descr="C:\Documents and Settings\Александр\Рабочий стол\Учеба\QIP\444498165_ElZa\Изображение 5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214290"/>
            <a:ext cx="2265213" cy="2643205"/>
          </a:xfrm>
          <a:prstGeom prst="rect">
            <a:avLst/>
          </a:prstGeom>
          <a:noFill/>
        </p:spPr>
      </p:pic>
      <p:pic>
        <p:nvPicPr>
          <p:cNvPr id="3077" name="Picture 5" descr="C:\Documents and Settings\Александр\Рабочий стол\Учеба\QIP\444498165_ElZa\Изображение 5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214290"/>
            <a:ext cx="2500330" cy="1793288"/>
          </a:xfrm>
          <a:prstGeom prst="rect">
            <a:avLst/>
          </a:prstGeom>
          <a:noFill/>
        </p:spPr>
      </p:pic>
      <p:pic>
        <p:nvPicPr>
          <p:cNvPr id="3078" name="Picture 6" descr="C:\Documents and Settings\Александр\Рабочий стол\Учеба\QIP\444498165_ElZa\Изображение 5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2143116"/>
            <a:ext cx="2071702" cy="2762269"/>
          </a:xfrm>
          <a:prstGeom prst="rect">
            <a:avLst/>
          </a:prstGeom>
          <a:noFill/>
        </p:spPr>
      </p:pic>
      <p:pic>
        <p:nvPicPr>
          <p:cNvPr id="3079" name="Picture 7" descr="C:\Documents and Settings\Александр\Рабочий стол\Учеба\QIP\444498165_ElZa\Изображение 5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3000372"/>
            <a:ext cx="2643206" cy="183080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лександр\Рабочий стол\427px-Mate_03_calabaz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0"/>
            <a:ext cx="4714876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71472" y="214290"/>
            <a:ext cx="8143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smtClean="0"/>
              <a:t>	Мы даже научились заваривать </a:t>
            </a:r>
            <a:r>
              <a:rPr sz="2000" smtClean="0"/>
              <a:t>мате по особому индейскому рецепту. И </a:t>
            </a:r>
            <a:r>
              <a:rPr sz="2000" smtClean="0"/>
              <a:t>можем поделиться этим рецептом с </a:t>
            </a:r>
            <a:r>
              <a:rPr sz="2000" smtClean="0"/>
              <a:t>вами!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1500174"/>
            <a:ext cx="4214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sz="3200" smtClean="0">
                <a:hlinkClick r:id="rId4"/>
              </a:rPr>
              <a:t>Рецепты:</a:t>
            </a:r>
          </a:p>
          <a:p>
            <a:pPr algn="ctr"/>
            <a:r>
              <a:rPr sz="3200" smtClean="0">
                <a:hlinkClick r:id="rId4"/>
              </a:rPr>
              <a:t>Варёный мате</a:t>
            </a:r>
          </a:p>
          <a:p>
            <a:pPr algn="ctr"/>
            <a:r>
              <a:rPr sz="3200" smtClean="0">
                <a:hlinkClick r:id="rId4"/>
              </a:rPr>
              <a:t>Мате с молоком</a:t>
            </a:r>
            <a:endParaRPr lang="ru-RU" sz="3200" dirty="0"/>
          </a:p>
        </p:txBody>
      </p:sp>
      <p:pic>
        <p:nvPicPr>
          <p:cNvPr id="1026" name="Picture 2" descr="C:\Documents and Settings\Александр\Рабочий стол\300px-Mate_mit_Stengel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286124"/>
            <a:ext cx="3016218" cy="1357298"/>
          </a:xfrm>
          <a:prstGeom prst="rect">
            <a:avLst/>
          </a:prstGeom>
          <a:noFill/>
        </p:spPr>
      </p:pic>
      <p:pic>
        <p:nvPicPr>
          <p:cNvPr id="1027" name="Picture 3" descr="C:\Documents and Settings\Александр\Рабочий стол\170px-Calebass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786322"/>
            <a:ext cx="1554163" cy="1874837"/>
          </a:xfrm>
          <a:prstGeom prst="rect">
            <a:avLst/>
          </a:prstGeom>
          <a:noFill/>
        </p:spPr>
      </p:pic>
      <p:pic>
        <p:nvPicPr>
          <p:cNvPr id="1028" name="Picture 4" descr="C:\Documents and Settings\Александр\Рабочий стол\170px-Straw_mat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08" y="4929198"/>
            <a:ext cx="2159000" cy="1625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4"/>
          </p:nvPr>
        </p:nvSpPr>
        <p:spPr>
          <a:xfrm>
            <a:off x="357126" y="142852"/>
            <a:ext cx="8786874" cy="1928826"/>
          </a:xfrm>
        </p:spPr>
        <p:txBody>
          <a:bodyPr>
            <a:normAutofit/>
          </a:bodyPr>
          <a:lstStyle>
            <a:extLst/>
          </a:lstStyle>
          <a:p>
            <a:pPr marL="0" indent="0"/>
            <a:r>
              <a:rPr smtClean="0"/>
              <a:t>	</a:t>
            </a:r>
            <a:r>
              <a:rPr sz="2800" smtClean="0"/>
              <a:t>Но это еще не все. Мы научились делать так называемую пачаманку и</a:t>
            </a:r>
            <a:r>
              <a:rPr lang="ru-RU" sz="2800" dirty="0" smtClean="0"/>
              <a:t>… есть кактусы!</a:t>
            </a:r>
          </a:p>
          <a:p>
            <a:pPr marL="0" indent="0"/>
            <a:endParaRPr lang="ru-RU" dirty="0"/>
          </a:p>
        </p:txBody>
      </p:sp>
      <p:sp>
        <p:nvSpPr>
          <p:cNvPr id="36" name="Rectangle 2"/>
          <p:cNvSpPr txBox="1">
            <a:spLocks/>
          </p:cNvSpPr>
          <p:nvPr/>
        </p:nvSpPr>
        <p:spPr>
          <a:xfrm>
            <a:off x="357126" y="4500570"/>
            <a:ext cx="8786874" cy="1928826"/>
          </a:xfrm>
          <a:prstGeom prst="rect">
            <a:avLst/>
          </a:prstGeom>
        </p:spPr>
        <p:txBody>
          <a:bodyPr vert="horz" tIns="0">
            <a:normAutofit/>
          </a:bodyPr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1428736"/>
            <a:ext cx="3214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smtClean="0">
                <a:hlinkClick r:id="rId3"/>
              </a:rPr>
              <a:t>Рецепт пачаманки</a:t>
            </a:r>
            <a:endParaRPr lang="ru-RU" sz="2400" dirty="0"/>
          </a:p>
        </p:txBody>
      </p:sp>
      <p:pic>
        <p:nvPicPr>
          <p:cNvPr id="5123" name="Picture 3" descr="C:\Documents and Settings\Александр\Рабочий стол\621px-Aztec_Sun_Stone_Replica_cropp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000240"/>
            <a:ext cx="2000264" cy="2055826"/>
          </a:xfrm>
          <a:prstGeom prst="rect">
            <a:avLst/>
          </a:prstGeom>
          <a:noFill/>
        </p:spPr>
      </p:pic>
      <p:pic>
        <p:nvPicPr>
          <p:cNvPr id="5124" name="Picture 4" descr="C:\Documents and Settings\Александр\Рабочий стол\621px-Aztec_Sun_Stone_Replica_cropp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2285992"/>
            <a:ext cx="2069958" cy="2357453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6000760" y="1357298"/>
            <a:ext cx="3143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sz="2400" smtClean="0">
                <a:hlinkClick r:id="rId6"/>
              </a:rPr>
              <a:t>Как правильно готовить кактусы</a:t>
            </a:r>
            <a:endParaRPr lang="ru-RU" sz="2400" dirty="0"/>
          </a:p>
        </p:txBody>
      </p:sp>
      <p:pic>
        <p:nvPicPr>
          <p:cNvPr id="3074" name="Picture 2" descr="C:\Documents and Settings\Александр\Рабочий стол\3869385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4786322"/>
            <a:ext cx="4000517" cy="1928818"/>
          </a:xfrm>
          <a:prstGeom prst="rect">
            <a:avLst/>
          </a:prstGeom>
          <a:noFill/>
        </p:spPr>
      </p:pic>
      <p:pic>
        <p:nvPicPr>
          <p:cNvPr id="3075" name="Picture 3" descr="C:\Documents and Settings\Александр\Рабочий стол\s320x32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876" y="2786058"/>
            <a:ext cx="2071702" cy="1865274"/>
          </a:xfrm>
          <a:prstGeom prst="rect">
            <a:avLst/>
          </a:prstGeom>
          <a:noFill/>
        </p:spPr>
      </p:pic>
      <p:pic>
        <p:nvPicPr>
          <p:cNvPr id="3076" name="Picture 4" descr="C:\Documents and Settings\Александр\Рабочий стол\Peru 09-pachamanka (26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71736" y="2143116"/>
            <a:ext cx="2000264" cy="4071966"/>
          </a:xfrm>
          <a:prstGeom prst="rect">
            <a:avLst/>
          </a:prstGeom>
          <a:noFill/>
        </p:spPr>
      </p:pic>
      <p:pic>
        <p:nvPicPr>
          <p:cNvPr id="3077" name="Picture 5" descr="C:\Documents and Settings\Александр\Рабочий стол\pachamanka end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034" y="4143380"/>
            <a:ext cx="1910951" cy="2547934"/>
          </a:xfrm>
          <a:prstGeom prst="rect">
            <a:avLst/>
          </a:prstGeom>
          <a:noFill/>
        </p:spPr>
      </p:pic>
      <p:sp>
        <p:nvSpPr>
          <p:cNvPr id="23" name="Полилиния 22"/>
          <p:cNvSpPr/>
          <p:nvPr/>
        </p:nvSpPr>
        <p:spPr>
          <a:xfrm>
            <a:off x="4471852" y="1188720"/>
            <a:ext cx="470262" cy="5688874"/>
          </a:xfrm>
          <a:custGeom>
            <a:avLst/>
            <a:gdLst>
              <a:gd name="connsiteX0" fmla="*/ 152399 w 470262"/>
              <a:gd name="connsiteY0" fmla="*/ 0 h 5688874"/>
              <a:gd name="connsiteX1" fmla="*/ 361405 w 470262"/>
              <a:gd name="connsiteY1" fmla="*/ 731520 h 5688874"/>
              <a:gd name="connsiteX2" fmla="*/ 165462 w 470262"/>
              <a:gd name="connsiteY2" fmla="*/ 1489166 h 5688874"/>
              <a:gd name="connsiteX3" fmla="*/ 230777 w 470262"/>
              <a:gd name="connsiteY3" fmla="*/ 2521131 h 5688874"/>
              <a:gd name="connsiteX4" fmla="*/ 113211 w 470262"/>
              <a:gd name="connsiteY4" fmla="*/ 3239589 h 5688874"/>
              <a:gd name="connsiteX5" fmla="*/ 439782 w 470262"/>
              <a:gd name="connsiteY5" fmla="*/ 3984171 h 5688874"/>
              <a:gd name="connsiteX6" fmla="*/ 126274 w 470262"/>
              <a:gd name="connsiteY6" fmla="*/ 4362994 h 5688874"/>
              <a:gd name="connsiteX7" fmla="*/ 465908 w 470262"/>
              <a:gd name="connsiteY7" fmla="*/ 4976949 h 5688874"/>
              <a:gd name="connsiteX8" fmla="*/ 100148 w 470262"/>
              <a:gd name="connsiteY8" fmla="*/ 5264331 h 5688874"/>
              <a:gd name="connsiteX9" fmla="*/ 452845 w 470262"/>
              <a:gd name="connsiteY9" fmla="*/ 5590903 h 5688874"/>
              <a:gd name="connsiteX10" fmla="*/ 165462 w 470262"/>
              <a:gd name="connsiteY10" fmla="*/ 5682343 h 5688874"/>
              <a:gd name="connsiteX11" fmla="*/ 47897 w 470262"/>
              <a:gd name="connsiteY11" fmla="*/ 5630091 h 5688874"/>
              <a:gd name="connsiteX12" fmla="*/ 452845 w 470262"/>
              <a:gd name="connsiteY12" fmla="*/ 5617029 h 5688874"/>
              <a:gd name="connsiteX13" fmla="*/ 100148 w 470262"/>
              <a:gd name="connsiteY13" fmla="*/ 5303520 h 5688874"/>
              <a:gd name="connsiteX14" fmla="*/ 100148 w 470262"/>
              <a:gd name="connsiteY14" fmla="*/ 5303520 h 5688874"/>
              <a:gd name="connsiteX15" fmla="*/ 100148 w 470262"/>
              <a:gd name="connsiteY15" fmla="*/ 5277394 h 5688874"/>
              <a:gd name="connsiteX16" fmla="*/ 296091 w 470262"/>
              <a:gd name="connsiteY16" fmla="*/ 5473337 h 5688874"/>
              <a:gd name="connsiteX17" fmla="*/ 100148 w 470262"/>
              <a:gd name="connsiteY17" fmla="*/ 5303520 h 568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70262" h="5688874">
                <a:moveTo>
                  <a:pt x="152399" y="0"/>
                </a:moveTo>
                <a:cubicBezTo>
                  <a:pt x="255813" y="241663"/>
                  <a:pt x="359228" y="483326"/>
                  <a:pt x="361405" y="731520"/>
                </a:cubicBezTo>
                <a:cubicBezTo>
                  <a:pt x="363582" y="979714"/>
                  <a:pt x="187233" y="1190897"/>
                  <a:pt x="165462" y="1489166"/>
                </a:cubicBezTo>
                <a:cubicBezTo>
                  <a:pt x="143691" y="1787435"/>
                  <a:pt x="239485" y="2229394"/>
                  <a:pt x="230777" y="2521131"/>
                </a:cubicBezTo>
                <a:cubicBezTo>
                  <a:pt x="222069" y="2812868"/>
                  <a:pt x="78377" y="2995749"/>
                  <a:pt x="113211" y="3239589"/>
                </a:cubicBezTo>
                <a:cubicBezTo>
                  <a:pt x="148045" y="3483429"/>
                  <a:pt x="437605" y="3796937"/>
                  <a:pt x="439782" y="3984171"/>
                </a:cubicBezTo>
                <a:cubicBezTo>
                  <a:pt x="441959" y="4171405"/>
                  <a:pt x="121920" y="4197531"/>
                  <a:pt x="126274" y="4362994"/>
                </a:cubicBezTo>
                <a:cubicBezTo>
                  <a:pt x="130628" y="4528457"/>
                  <a:pt x="470262" y="4826726"/>
                  <a:pt x="465908" y="4976949"/>
                </a:cubicBezTo>
                <a:cubicBezTo>
                  <a:pt x="461554" y="5127172"/>
                  <a:pt x="102325" y="5162005"/>
                  <a:pt x="100148" y="5264331"/>
                </a:cubicBezTo>
                <a:cubicBezTo>
                  <a:pt x="97971" y="5366657"/>
                  <a:pt x="441959" y="5521234"/>
                  <a:pt x="452845" y="5590903"/>
                </a:cubicBezTo>
                <a:cubicBezTo>
                  <a:pt x="463731" y="5660572"/>
                  <a:pt x="232953" y="5675812"/>
                  <a:pt x="165462" y="5682343"/>
                </a:cubicBezTo>
                <a:cubicBezTo>
                  <a:pt x="97971" y="5688874"/>
                  <a:pt x="0" y="5640977"/>
                  <a:pt x="47897" y="5630091"/>
                </a:cubicBezTo>
                <a:cubicBezTo>
                  <a:pt x="95794" y="5619205"/>
                  <a:pt x="444137" y="5671457"/>
                  <a:pt x="452845" y="5617029"/>
                </a:cubicBezTo>
                <a:cubicBezTo>
                  <a:pt x="461553" y="5562601"/>
                  <a:pt x="100148" y="5303520"/>
                  <a:pt x="100148" y="5303520"/>
                </a:cubicBezTo>
                <a:lnTo>
                  <a:pt x="100148" y="5303520"/>
                </a:lnTo>
                <a:cubicBezTo>
                  <a:pt x="100148" y="5299166"/>
                  <a:pt x="67491" y="5249091"/>
                  <a:pt x="100148" y="5277394"/>
                </a:cubicBezTo>
                <a:cubicBezTo>
                  <a:pt x="132805" y="5305697"/>
                  <a:pt x="296091" y="5468983"/>
                  <a:pt x="296091" y="5473337"/>
                </a:cubicBezTo>
                <a:cubicBezTo>
                  <a:pt x="296091" y="5477691"/>
                  <a:pt x="198119" y="5390605"/>
                  <a:pt x="100148" y="530352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¥ل云玗İαЂÕØÚáÛ丫:Téxt Plàçèhòlðêr 表¥鷗字㌍_W 10"/>
          <p:cNvSpPr>
            <a:spLocks noGrp="1"/>
          </p:cNvSpPr>
          <p:nvPr>
            <p:ph type="body" sz="quarter" idx="13"/>
          </p:nvPr>
        </p:nvSpPr>
        <p:spPr>
          <a:xfrm>
            <a:off x="214282" y="4214818"/>
            <a:ext cx="8610600" cy="2000264"/>
          </a:xfrm>
        </p:spPr>
        <p:txBody>
          <a:bodyPr/>
          <a:lstStyle>
            <a:extLst/>
          </a:lstStyle>
          <a:p>
            <a:r>
              <a:rPr smtClean="0"/>
              <a:t>	</a:t>
            </a:r>
            <a:r>
              <a:rPr sz="2000" smtClean="0"/>
              <a:t>В итоге мы узнали очень много всего об индейских племенах вообще и об ацтеках, инках, майя в особенности. К сожалению, мы не смогли выделить самое совершенное племя</a:t>
            </a:r>
            <a:r>
              <a:rPr sz="2000" dirty="0" smtClean="0"/>
              <a:t>.</a:t>
            </a:r>
            <a:r>
              <a:rPr lang="ru-RU" sz="2000" dirty="0" smtClean="0"/>
              <a:t> Каждое племя было по-своему уникально и дать какому-то из племен первое место было просто невозможно. </a:t>
            </a:r>
            <a:r>
              <a:rPr sz="2000" smtClean="0"/>
              <a:t>Но зато мы узнали много интересного об индейцах и даже смогли кое-чему у них поучиться.</a:t>
            </a:r>
            <a:endParaRPr lang="ru-RU" sz="2000" dirty="0"/>
          </a:p>
        </p:txBody>
      </p:sp>
      <p:pic>
        <p:nvPicPr>
          <p:cNvPr id="6146" name="Picture 2" descr="C:\Documents and Settings\Александр\Рабочий стол\621px-Aztec_Sun_Stone_Replica_cropp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2657476" cy="3621005"/>
          </a:xfrm>
          <a:prstGeom prst="rect">
            <a:avLst/>
          </a:prstGeom>
          <a:noFill/>
        </p:spPr>
      </p:pic>
      <p:pic>
        <p:nvPicPr>
          <p:cNvPr id="6148" name="Picture 4" descr="C:\Documents and Settings\Александр\Рабочий стол\621px-Aztec_Sun_Stone_Replica_cropp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14290"/>
            <a:ext cx="3357586" cy="2226023"/>
          </a:xfrm>
          <a:prstGeom prst="rect">
            <a:avLst/>
          </a:prstGeom>
          <a:noFill/>
        </p:spPr>
      </p:pic>
      <p:pic>
        <p:nvPicPr>
          <p:cNvPr id="6149" name="Picture 5" descr="C:\Documents and Settings\Александр\Рабочий стол\621px-Aztec_Sun_Stone_Replica_cropp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214290"/>
            <a:ext cx="2357454" cy="2357454"/>
          </a:xfrm>
          <a:prstGeom prst="rect">
            <a:avLst/>
          </a:prstGeom>
          <a:noFill/>
        </p:spPr>
      </p:pic>
      <p:pic>
        <p:nvPicPr>
          <p:cNvPr id="6150" name="Picture 6" descr="C:\Documents and Settings\Александр\Рабочий стол\621px-Aztec_Sun_Stone_Replica_croppe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2786058"/>
            <a:ext cx="5923080" cy="130334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Ph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34</Words>
  <PresentationFormat>Экран (4:3)</PresentationFormat>
  <Paragraphs>35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ClassicPhotoAlbum</vt:lpstr>
      <vt:lpstr>Какое Индейское племя совершенней?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2009-11-17T17:16:46Z</dcterms:created>
  <dcterms:modified xsi:type="dcterms:W3CDTF">2009-11-29T21:13:52Z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