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72" r:id="rId2"/>
    <p:sldId id="371" r:id="rId3"/>
    <p:sldId id="377" r:id="rId4"/>
    <p:sldId id="379" r:id="rId5"/>
    <p:sldId id="369" r:id="rId6"/>
    <p:sldId id="382" r:id="rId7"/>
    <p:sldId id="374" r:id="rId8"/>
    <p:sldId id="375" r:id="rId9"/>
    <p:sldId id="373" r:id="rId10"/>
    <p:sldId id="384" r:id="rId11"/>
    <p:sldId id="383" r:id="rId12"/>
    <p:sldId id="385" r:id="rId13"/>
    <p:sldId id="380" r:id="rId14"/>
    <p:sldId id="381" r:id="rId15"/>
    <p:sldId id="393" r:id="rId16"/>
    <p:sldId id="394" r:id="rId17"/>
    <p:sldId id="395" r:id="rId18"/>
    <p:sldId id="396" r:id="rId19"/>
    <p:sldId id="399" r:id="rId20"/>
    <p:sldId id="400" r:id="rId21"/>
    <p:sldId id="401" r:id="rId22"/>
    <p:sldId id="386" r:id="rId23"/>
    <p:sldId id="387" r:id="rId24"/>
    <p:sldId id="388" r:id="rId25"/>
    <p:sldId id="389" r:id="rId26"/>
    <p:sldId id="413" r:id="rId27"/>
    <p:sldId id="414" r:id="rId28"/>
    <p:sldId id="368" r:id="rId29"/>
  </p:sldIdLst>
  <p:sldSz cx="12192000" cy="6858000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0000CC"/>
    <a:srgbClr val="FF00FF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85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2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B4A99-5300-4F3C-9853-4B61ED148974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A4054-C2CC-46BF-8C40-F2598AA35C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FD47-03BE-490F-B5E1-E649C598F7D2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5C37-BF05-44AE-A700-19AFA91B8B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20.wav"/><Relationship Id="rId12" Type="http://schemas.openxmlformats.org/officeDocument/2006/relationships/audio" Target="../media/audio2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11" Type="http://schemas.openxmlformats.org/officeDocument/2006/relationships/slide" Target="slide4.xml"/><Relationship Id="rId5" Type="http://schemas.openxmlformats.org/officeDocument/2006/relationships/audio" Target="../media/audio18.wav"/><Relationship Id="rId10" Type="http://schemas.openxmlformats.org/officeDocument/2006/relationships/audio" Target="../media/audio23.wav"/><Relationship Id="rId4" Type="http://schemas.openxmlformats.org/officeDocument/2006/relationships/audio" Target="../media/audio17.wav"/><Relationship Id="rId9" Type="http://schemas.openxmlformats.org/officeDocument/2006/relationships/audio" Target="../media/audio2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4.png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20.wav"/><Relationship Id="rId12" Type="http://schemas.openxmlformats.org/officeDocument/2006/relationships/audio" Target="../media/audio2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11" Type="http://schemas.openxmlformats.org/officeDocument/2006/relationships/slide" Target="slide10.xml"/><Relationship Id="rId5" Type="http://schemas.openxmlformats.org/officeDocument/2006/relationships/audio" Target="../media/audio18.wav"/><Relationship Id="rId10" Type="http://schemas.openxmlformats.org/officeDocument/2006/relationships/audio" Target="../media/audio23.wav"/><Relationship Id="rId4" Type="http://schemas.openxmlformats.org/officeDocument/2006/relationships/audio" Target="../media/audio17.wav"/><Relationship Id="rId9" Type="http://schemas.openxmlformats.org/officeDocument/2006/relationships/audio" Target="../media/audio2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6.wav"/><Relationship Id="rId7" Type="http://schemas.openxmlformats.org/officeDocument/2006/relationships/audio" Target="../media/audio20.wav"/><Relationship Id="rId12" Type="http://schemas.openxmlformats.org/officeDocument/2006/relationships/audio" Target="../media/audio2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11" Type="http://schemas.openxmlformats.org/officeDocument/2006/relationships/slide" Target="slide6.xml"/><Relationship Id="rId5" Type="http://schemas.openxmlformats.org/officeDocument/2006/relationships/audio" Target="../media/audio18.wav"/><Relationship Id="rId10" Type="http://schemas.openxmlformats.org/officeDocument/2006/relationships/audio" Target="../media/audio23.wav"/><Relationship Id="rId4" Type="http://schemas.openxmlformats.org/officeDocument/2006/relationships/audio" Target="../media/audio17.wav"/><Relationship Id="rId9" Type="http://schemas.openxmlformats.org/officeDocument/2006/relationships/audio" Target="../media/audio2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audio" Target="../media/audio8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4.png"/><Relationship Id="rId5" Type="http://schemas.openxmlformats.org/officeDocument/2006/relationships/audio" Target="../media/audio28.wav"/><Relationship Id="rId10" Type="http://schemas.openxmlformats.org/officeDocument/2006/relationships/audio" Target="../media/audio7.wav"/><Relationship Id="rId4" Type="http://schemas.openxmlformats.org/officeDocument/2006/relationships/audio" Target="../media/audio27.wav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6.wav"/><Relationship Id="rId7" Type="http://schemas.openxmlformats.org/officeDocument/2006/relationships/image" Target="../media/image3.pn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28.wav"/><Relationship Id="rId4" Type="http://schemas.openxmlformats.org/officeDocument/2006/relationships/audio" Target="../media/audio27.wav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8.wav"/><Relationship Id="rId7" Type="http://schemas.openxmlformats.org/officeDocument/2006/relationships/image" Target="../media/image5.pn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25.wav"/><Relationship Id="rId4" Type="http://schemas.openxmlformats.org/officeDocument/2006/relationships/audio" Target="../media/audio26.wav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ira-scrap.ru/index/katalog/0-2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1192128"/>
            <a:ext cx="12192001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500" b="1" i="1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Die Jahreszeiten</a:t>
            </a:r>
            <a:endParaRPr lang="en-US" sz="12500" b="1" i="1" dirty="0" smtClean="0">
              <a:ln w="3175" cmpd="sng">
                <a:noFill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Времена года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0" y="5404946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375453"/>
            <a:ext cx="1219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5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den Winter nicht.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Meine Lieblingsjahreszeit ist </a:t>
            </a:r>
            <a:r>
              <a:rPr lang="de-DE" sz="5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der 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Frühling.</a:t>
            </a:r>
            <a:endParaRPr kumimoji="0" lang="de-DE" sz="5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56103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не люблю зиму.</a:t>
            </a:r>
            <a:endParaRPr lang="de-DE" sz="5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Моё любимое время года – весна.</a:t>
            </a:r>
            <a:endParaRPr lang="de-DE" sz="5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2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h liebe den Winter nicht-Meine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60853"/>
            <a:ext cx="1219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5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den Herbst nicht.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5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Meine Lieblingsjahreszeit ist der Sommer.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680253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не люблю осень</a:t>
            </a:r>
            <a:r>
              <a:rPr lang="de-DE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de-DE" sz="5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Моё любимое время года – лето.</a:t>
            </a:r>
            <a:endParaRPr lang="de-DE" sz="5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2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h liebe den Herbst nichtMeine LJze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412688"/>
            <a:ext cx="1219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5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den Herbst nicht.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5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Meine Lieblingsjahreszeit ist der Sommer.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46603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не люблю осень</a:t>
            </a:r>
            <a:r>
              <a:rPr lang="de-DE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de-DE" sz="5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Моё любимое время года – лето.</a:t>
            </a:r>
            <a:endParaRPr lang="de-DE" sz="5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2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h liebe den Herbst nichtMeine LJze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1437"/>
            <a:ext cx="76009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… </a:t>
            </a:r>
            <a:r>
              <a:rPr lang="de-DE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den Winter… .</a:t>
            </a:r>
            <a:endParaRPr kumimoji="0" lang="de-DE" sz="60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Meine … … ….</a:t>
            </a:r>
            <a:endParaRPr kumimoji="0" lang="de-DE" sz="6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419387"/>
            <a:ext cx="76009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… den Herbst….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Meine … … ….</a:t>
            </a:r>
            <a:endParaRPr lang="de-DE" sz="6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wim-bo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2246" y="234363"/>
            <a:ext cx="4093004" cy="3023659"/>
          </a:xfrm>
          <a:prstGeom prst="rect">
            <a:avLst/>
          </a:prstGeom>
        </p:spPr>
      </p:pic>
      <p:pic>
        <p:nvPicPr>
          <p:cNvPr id="9" name="Рисунок 8" descr="spr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8583" y="3638550"/>
            <a:ext cx="5013417" cy="232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32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71437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… den Frühling…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Meine … … ….</a:t>
            </a:r>
            <a:endParaRPr lang="de-DE" sz="6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419387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… den Sommer ….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Meine … … ….</a:t>
            </a:r>
            <a:endParaRPr lang="de-DE" sz="6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winter.png"/>
          <p:cNvPicPr>
            <a:picLocks noChangeAspect="1"/>
          </p:cNvPicPr>
          <p:nvPr/>
        </p:nvPicPr>
        <p:blipFill>
          <a:blip r:embed="rId2" cstate="print"/>
          <a:srcRect l="5637" t="10471" r="9186" b="9255"/>
          <a:stretch>
            <a:fillRect/>
          </a:stretch>
        </p:blipFill>
        <p:spPr>
          <a:xfrm>
            <a:off x="7734300" y="3600449"/>
            <a:ext cx="4457700" cy="3015503"/>
          </a:xfrm>
          <a:prstGeom prst="rect">
            <a:avLst/>
          </a:prstGeom>
        </p:spPr>
      </p:pic>
      <p:pic>
        <p:nvPicPr>
          <p:cNvPr id="8" name="Рисунок 7" descr="go-to-scho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490" y="262407"/>
            <a:ext cx="3249310" cy="3117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32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lieben</a:t>
            </a:r>
            <a:r>
              <a:rPr lang="ru-RU" sz="4000" b="1" i="1" dirty="0" smtClean="0"/>
              <a:t> – любить</a:t>
            </a:r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welche Jahreszeit?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r>
              <a:rPr lang="ru-RU" sz="4000" b="1" i="1" dirty="0" smtClean="0"/>
              <a:t>– какое время года?</a:t>
            </a:r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ich liebe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r>
              <a:rPr lang="ru-RU" sz="4000" b="1" i="1" dirty="0" smtClean="0"/>
              <a:t>– я люблю</a:t>
            </a:r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du liebst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r>
              <a:rPr lang="ru-RU" sz="4000" b="1" i="1" dirty="0" smtClean="0"/>
              <a:t>– ты любишь</a:t>
            </a:r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liebst du?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r>
              <a:rPr lang="ru-RU" sz="4000" b="1" i="1" dirty="0" smtClean="0"/>
              <a:t>– ты любишь?</a:t>
            </a:r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liebst du den Winter?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r>
              <a:rPr lang="ru-RU" sz="4000" b="1" i="1" dirty="0" smtClean="0"/>
              <a:t>– ты любишь зиму?</a:t>
            </a:r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im Winter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r>
              <a:rPr lang="ru-RU" sz="4000" b="1" i="1" dirty="0" smtClean="0"/>
              <a:t>– зимой</a:t>
            </a:r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im Frühling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r>
              <a:rPr lang="ru-RU" sz="4000" b="1" i="1" dirty="0" smtClean="0"/>
              <a:t>– весной</a:t>
            </a:r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im Sommer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r>
              <a:rPr lang="ru-RU" sz="4000" b="1" i="1" dirty="0" smtClean="0"/>
              <a:t>– летом</a:t>
            </a:r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im Herbst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r>
              <a:rPr lang="ru-RU" sz="4000" b="1" i="1" dirty="0" smtClean="0"/>
              <a:t>– осенью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lieben</a:t>
            </a:r>
            <a:endParaRPr lang="ru-RU" sz="4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welche Jahreszeit?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endParaRPr lang="ru-RU" sz="4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ich liebe</a:t>
            </a:r>
            <a:endParaRPr lang="ru-RU" sz="4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du liebst</a:t>
            </a:r>
            <a:endParaRPr lang="ru-RU" sz="4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liebst du?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endParaRPr lang="ru-RU" sz="4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liebst du den Winter?</a:t>
            </a:r>
            <a:r>
              <a:rPr lang="ru-RU" sz="4000" b="1" i="1" dirty="0" smtClean="0">
                <a:solidFill>
                  <a:srgbClr val="0000CC"/>
                </a:solidFill>
              </a:rPr>
              <a:t> </a:t>
            </a:r>
            <a:endParaRPr lang="ru-RU" sz="4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im Winter</a:t>
            </a:r>
            <a:endParaRPr lang="ru-RU" sz="4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im Frühling</a:t>
            </a:r>
            <a:endParaRPr lang="ru-RU" sz="4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im Sommer</a:t>
            </a:r>
            <a:endParaRPr lang="ru-RU" sz="4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4000" b="1" i="1" dirty="0" smtClean="0">
                <a:solidFill>
                  <a:srgbClr val="0000CC"/>
                </a:solidFill>
              </a:rPr>
              <a:t>im Herbst</a:t>
            </a:r>
            <a:endParaRPr lang="ru-RU" sz="40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любить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какое время года?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я люблю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ты любишь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ты любишь?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ты любишь зиму?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зимой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весной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летом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/>
              <a:t>осенью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14290"/>
            <a:ext cx="12192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Переведи с немецкого языка: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Wintermonate</a:t>
            </a: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Frühling</a:t>
            </a:r>
            <a:r>
              <a:rPr kumimoji="0" lang="de-DE" sz="6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monate</a:t>
            </a: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Sommermonate</a:t>
            </a: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Herbstmonate</a:t>
            </a:r>
            <a:endParaRPr kumimoji="0" lang="ru-RU" sz="6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6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Welche Jahreszeit ist jetzt?</a:t>
            </a:r>
            <a:endParaRPr kumimoji="0" lang="de-DE" sz="6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ru-RU" sz="3200" b="1" i="1" dirty="0" smtClean="0">
                <a:solidFill>
                  <a:srgbClr val="008000"/>
                </a:solidFill>
                <a:cs typeface="Arial" pitchFamily="34" charset="0"/>
              </a:rPr>
              <a:t>Запомни слова:</a:t>
            </a:r>
            <a:endParaRPr lang="en-US" sz="32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5" name="Rectangle 1">
            <a:hlinkClick r:id="" action="ppaction://noaction">
              <a:snd r:embed="rId3" name="die Jahreszeit.wav"/>
            </a:hlinkClick>
          </p:cNvPr>
          <p:cNvSpPr>
            <a:spLocks noChangeArrowheads="1"/>
          </p:cNvSpPr>
          <p:nvPr/>
        </p:nvSpPr>
        <p:spPr bwMode="auto">
          <a:xfrm>
            <a:off x="0" y="500042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die Jahreszeit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время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года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>
            <a:hlinkClick r:id="" action="ppaction://noaction">
              <a:snd r:embed="rId4" name="jetzt.wav"/>
            </a:hlinkClick>
          </p:cNvPr>
          <p:cNvSpPr>
            <a:spLocks noChangeArrowheads="1"/>
          </p:cNvSpPr>
          <p:nvPr/>
        </p:nvSpPr>
        <p:spPr bwMode="auto">
          <a:xfrm>
            <a:off x="0" y="1071546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jetzt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сейчас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>
            <a:hlinkClick r:id="" action="ppaction://noaction">
              <a:snd r:embed="rId5" name="WelcheJahreszeit-ist-jetzt.wav"/>
            </a:hlinkClick>
          </p:cNvPr>
          <p:cNvSpPr>
            <a:spLocks noChangeArrowheads="1"/>
          </p:cNvSpPr>
          <p:nvPr/>
        </p:nvSpPr>
        <p:spPr bwMode="auto">
          <a:xfrm>
            <a:off x="0" y="1714488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Welche Jahreszeit ist jetzt?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Какое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сейчас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время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1">
            <a:hlinkClick r:id="" action="ppaction://noaction">
              <a:snd r:embed="rId6" name="Der Winter.wav"/>
            </a:hlinkClick>
          </p:cNvPr>
          <p:cNvSpPr>
            <a:spLocks noChangeArrowheads="1"/>
          </p:cNvSpPr>
          <p:nvPr/>
        </p:nvSpPr>
        <p:spPr bwMode="auto">
          <a:xfrm>
            <a:off x="0" y="2285992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der Winter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зима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>
            <a:hlinkClick r:id="" action="ppaction://noaction">
              <a:snd r:embed="rId7" name="DerWinter ist da.wav"/>
            </a:hlinkClick>
          </p:cNvPr>
          <p:cNvSpPr>
            <a:spLocks noChangeArrowheads="1"/>
          </p:cNvSpPr>
          <p:nvPr/>
        </p:nvSpPr>
        <p:spPr bwMode="auto">
          <a:xfrm>
            <a:off x="0" y="2857496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Der Winter ist da.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Наступила зима.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1">
            <a:hlinkClick r:id="" action="ppaction://noaction">
              <a:snd r:embed="rId8" name="im_Winter.wav"/>
            </a:hlinkClick>
          </p:cNvPr>
          <p:cNvSpPr>
            <a:spLocks noChangeArrowheads="1"/>
          </p:cNvSpPr>
          <p:nvPr/>
        </p:nvSpPr>
        <p:spPr bwMode="auto">
          <a:xfrm>
            <a:off x="0" y="342900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im Winter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зимой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>
            <a:hlinkClick r:id="" action="ppaction://noaction">
              <a:snd r:embed="rId9" name="Es-ist-kalt.wav"/>
            </a:hlinkClick>
          </p:cNvPr>
          <p:cNvSpPr>
            <a:spLocks noChangeArrowheads="1"/>
          </p:cNvSpPr>
          <p:nvPr/>
        </p:nvSpPr>
        <p:spPr bwMode="auto">
          <a:xfrm>
            <a:off x="0" y="4000504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Es ist kalt.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Холодно.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">
            <a:hlinkClick r:id="" action="ppaction://noaction">
              <a:snd r:embed="rId10" name="heute.wav"/>
            </a:hlinkClick>
          </p:cNvPr>
          <p:cNvSpPr>
            <a:spLocks noChangeArrowheads="1"/>
          </p:cNvSpPr>
          <p:nvPr/>
        </p:nvSpPr>
        <p:spPr bwMode="auto">
          <a:xfrm>
            <a:off x="0" y="4572008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heute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сегодня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0" y="5143512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Heute ist es kalt.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Сегодня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холодно.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1">
            <a:hlinkClick r:id="" action="ppaction://noaction">
              <a:snd r:embed="rId12" name="Es-ist-warm.wav"/>
            </a:hlinkClick>
          </p:cNvPr>
          <p:cNvSpPr>
            <a:spLocks noChangeArrowheads="1"/>
          </p:cNvSpPr>
          <p:nvPr/>
        </p:nvSpPr>
        <p:spPr bwMode="auto">
          <a:xfrm>
            <a:off x="0" y="5857892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Es ist warm.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Тепло.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354724" y="-769441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winter.png">
            <a:hlinkClick r:id="" action="ppaction://noaction">
              <a:snd r:embed="rId6" name="winter00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 l="5637" t="10471" r="9186" b="9255"/>
          <a:stretch>
            <a:fillRect/>
          </a:stretch>
        </p:blipFill>
        <p:spPr>
          <a:xfrm>
            <a:off x="1238250" y="0"/>
            <a:ext cx="3787636" cy="2562225"/>
          </a:xfrm>
          <a:prstGeom prst="rect">
            <a:avLst/>
          </a:prstGeom>
        </p:spPr>
      </p:pic>
      <p:pic>
        <p:nvPicPr>
          <p:cNvPr id="12" name="Рисунок 11" descr="spring00.png">
            <a:hlinkClick r:id="" action="ppaction://noaction">
              <a:snd r:embed="rId8" name="spring000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0"/>
            <a:ext cx="3140789" cy="2405262"/>
          </a:xfrm>
          <a:prstGeom prst="rect">
            <a:avLst/>
          </a:prstGeom>
        </p:spPr>
      </p:pic>
      <p:pic>
        <p:nvPicPr>
          <p:cNvPr id="13" name="Рисунок 12" descr="Strand.png">
            <a:hlinkClick r:id="" action="ppaction://noaction">
              <a:snd r:embed="rId10" name="summer00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96676" y="3028949"/>
            <a:ext cx="3794424" cy="3187495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2368465"/>
            <a:ext cx="5657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Winter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400800" y="2344689"/>
            <a:ext cx="5505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Frühling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5980837"/>
            <a:ext cx="5619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Sommer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o-to-school.png">
            <a:hlinkClick r:id="" action="ppaction://noaction">
              <a:snd r:embed="rId12" name="autumn000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42490" y="3234208"/>
            <a:ext cx="2887360" cy="2770662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819900" y="5980837"/>
            <a:ext cx="5010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Herbst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_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_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_Herb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hlinkClick r:id="" action="ppaction://noaction">
              <a:snd r:embed="rId3" name="die Jahreszeit.wav"/>
            </a:hlinkClick>
          </p:cNvPr>
          <p:cNvSpPr>
            <a:spLocks noChangeArrowheads="1"/>
          </p:cNvSpPr>
          <p:nvPr/>
        </p:nvSpPr>
        <p:spPr bwMode="auto">
          <a:xfrm>
            <a:off x="1381092" y="285728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die Jahreszeit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>
            <a:hlinkClick r:id="" action="ppaction://noaction">
              <a:snd r:embed="rId4" name="jetzt.wav"/>
            </a:hlinkClick>
          </p:cNvPr>
          <p:cNvSpPr>
            <a:spLocks noChangeArrowheads="1"/>
          </p:cNvSpPr>
          <p:nvPr/>
        </p:nvSpPr>
        <p:spPr bwMode="auto">
          <a:xfrm>
            <a:off x="1381092" y="857232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jetzt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>
            <a:hlinkClick r:id="" action="ppaction://noaction">
              <a:snd r:embed="rId5" name="WelcheJahreszeit-ist-jetzt.wav"/>
            </a:hlinkClick>
          </p:cNvPr>
          <p:cNvSpPr>
            <a:spLocks noChangeArrowheads="1"/>
          </p:cNvSpPr>
          <p:nvPr/>
        </p:nvSpPr>
        <p:spPr bwMode="auto">
          <a:xfrm>
            <a:off x="1381092" y="1500174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Welche Jahreszeit ist jetzt?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1">
            <a:hlinkClick r:id="" action="ppaction://noaction">
              <a:snd r:embed="rId6" name="Der Winter.wav"/>
            </a:hlinkClick>
          </p:cNvPr>
          <p:cNvSpPr>
            <a:spLocks noChangeArrowheads="1"/>
          </p:cNvSpPr>
          <p:nvPr/>
        </p:nvSpPr>
        <p:spPr bwMode="auto">
          <a:xfrm>
            <a:off x="1381092" y="2071678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der Winter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>
            <a:hlinkClick r:id="" action="ppaction://noaction">
              <a:snd r:embed="rId7" name="DerWinter ist da.wav"/>
            </a:hlinkClick>
          </p:cNvPr>
          <p:cNvSpPr>
            <a:spLocks noChangeArrowheads="1"/>
          </p:cNvSpPr>
          <p:nvPr/>
        </p:nvSpPr>
        <p:spPr bwMode="auto">
          <a:xfrm>
            <a:off x="1381092" y="2643182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Der Winter ist da.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1">
            <a:hlinkClick r:id="" action="ppaction://noaction">
              <a:snd r:embed="rId8" name="im_Winter.wav"/>
            </a:hlinkClick>
          </p:cNvPr>
          <p:cNvSpPr>
            <a:spLocks noChangeArrowheads="1"/>
          </p:cNvSpPr>
          <p:nvPr/>
        </p:nvSpPr>
        <p:spPr bwMode="auto">
          <a:xfrm>
            <a:off x="1381092" y="3214686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im Winter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>
            <a:hlinkClick r:id="" action="ppaction://noaction">
              <a:snd r:embed="rId9" name="Es-ist-kalt.wav"/>
            </a:hlinkClick>
          </p:cNvPr>
          <p:cNvSpPr>
            <a:spLocks noChangeArrowheads="1"/>
          </p:cNvSpPr>
          <p:nvPr/>
        </p:nvSpPr>
        <p:spPr bwMode="auto">
          <a:xfrm>
            <a:off x="1381092" y="3786190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Es ist kalt.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">
            <a:hlinkClick r:id="" action="ppaction://noaction">
              <a:snd r:embed="rId10" name="heute.wav"/>
            </a:hlinkClick>
          </p:cNvPr>
          <p:cNvSpPr>
            <a:spLocks noChangeArrowheads="1"/>
          </p:cNvSpPr>
          <p:nvPr/>
        </p:nvSpPr>
        <p:spPr bwMode="auto">
          <a:xfrm>
            <a:off x="1381092" y="4357694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heute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381092" y="4929198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Heute ist es kalt.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1">
            <a:hlinkClick r:id="" action="ppaction://noaction">
              <a:snd r:embed="rId12" name="Es-ist-warm.wav"/>
            </a:hlinkClick>
          </p:cNvPr>
          <p:cNvSpPr>
            <a:spLocks noChangeArrowheads="1"/>
          </p:cNvSpPr>
          <p:nvPr/>
        </p:nvSpPr>
        <p:spPr bwMode="auto">
          <a:xfrm>
            <a:off x="1381092" y="5643578"/>
            <a:ext cx="1081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Es ist warm.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hlinkClick r:id="" action="ppaction://noaction">
              <a:snd r:embed="rId3" name="die Jahreszeit.wav"/>
            </a:hlinkClick>
          </p:cNvPr>
          <p:cNvSpPr>
            <a:spLocks noChangeArrowheads="1"/>
          </p:cNvSpPr>
          <p:nvPr/>
        </p:nvSpPr>
        <p:spPr bwMode="auto">
          <a:xfrm>
            <a:off x="1166778" y="357166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время года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>
            <a:hlinkClick r:id="" action="ppaction://noaction">
              <a:snd r:embed="rId4" name="jetzt.wav"/>
            </a:hlinkClick>
          </p:cNvPr>
          <p:cNvSpPr>
            <a:spLocks noChangeArrowheads="1"/>
          </p:cNvSpPr>
          <p:nvPr/>
        </p:nvSpPr>
        <p:spPr bwMode="auto">
          <a:xfrm>
            <a:off x="1166778" y="928670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сейчас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>
            <a:hlinkClick r:id="" action="ppaction://noaction">
              <a:snd r:embed="rId5" name="WelcheJahreszeit-ist-jetzt.wav"/>
            </a:hlinkClick>
          </p:cNvPr>
          <p:cNvSpPr>
            <a:spLocks noChangeArrowheads="1"/>
          </p:cNvSpPr>
          <p:nvPr/>
        </p:nvSpPr>
        <p:spPr bwMode="auto">
          <a:xfrm>
            <a:off x="1166778" y="1571612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Какое сейчас время года?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1">
            <a:hlinkClick r:id="" action="ppaction://noaction">
              <a:snd r:embed="rId6" name="Der Winter.wav"/>
            </a:hlinkClick>
          </p:cNvPr>
          <p:cNvSpPr>
            <a:spLocks noChangeArrowheads="1"/>
          </p:cNvSpPr>
          <p:nvPr/>
        </p:nvSpPr>
        <p:spPr bwMode="auto">
          <a:xfrm>
            <a:off x="1166778" y="2143116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зима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>
            <a:hlinkClick r:id="" action="ppaction://noaction">
              <a:snd r:embed="rId7" name="DerWinter ist da.wav"/>
            </a:hlinkClick>
          </p:cNvPr>
          <p:cNvSpPr>
            <a:spLocks noChangeArrowheads="1"/>
          </p:cNvSpPr>
          <p:nvPr/>
        </p:nvSpPr>
        <p:spPr bwMode="auto">
          <a:xfrm>
            <a:off x="1166778" y="2714620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Наступила зима.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1">
            <a:hlinkClick r:id="" action="ppaction://noaction">
              <a:snd r:embed="rId8" name="im_Winter.wav"/>
            </a:hlinkClick>
          </p:cNvPr>
          <p:cNvSpPr>
            <a:spLocks noChangeArrowheads="1"/>
          </p:cNvSpPr>
          <p:nvPr/>
        </p:nvSpPr>
        <p:spPr bwMode="auto">
          <a:xfrm>
            <a:off x="1166778" y="3286124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зимой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>
            <a:hlinkClick r:id="" action="ppaction://noaction">
              <a:snd r:embed="rId9" name="Es-ist-kalt.wav"/>
            </a:hlinkClick>
          </p:cNvPr>
          <p:cNvSpPr>
            <a:spLocks noChangeArrowheads="1"/>
          </p:cNvSpPr>
          <p:nvPr/>
        </p:nvSpPr>
        <p:spPr bwMode="auto">
          <a:xfrm>
            <a:off x="1166778" y="3857628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Холодно.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">
            <a:hlinkClick r:id="" action="ppaction://noaction">
              <a:snd r:embed="rId10" name="heute.wav"/>
            </a:hlinkClick>
          </p:cNvPr>
          <p:cNvSpPr>
            <a:spLocks noChangeArrowheads="1"/>
          </p:cNvSpPr>
          <p:nvPr/>
        </p:nvSpPr>
        <p:spPr bwMode="auto">
          <a:xfrm>
            <a:off x="1166778" y="4429132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сегодня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166778" y="5000636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Сегодня холодно.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1">
            <a:hlinkClick r:id="" action="ppaction://noaction">
              <a:snd r:embed="rId12" name="Es-ist-warm.wav"/>
            </a:hlinkClick>
          </p:cNvPr>
          <p:cNvSpPr>
            <a:spLocks noChangeArrowheads="1"/>
          </p:cNvSpPr>
          <p:nvPr/>
        </p:nvSpPr>
        <p:spPr bwMode="auto">
          <a:xfrm>
            <a:off x="1166778" y="5715016"/>
            <a:ext cx="11025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Тепло.</a:t>
            </a:r>
            <a:endParaRPr kumimoji="0" lang="ru-RU" sz="3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34878"/>
            <a:ext cx="12192001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0" b="1" i="1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Wann?</a:t>
            </a:r>
            <a:endParaRPr lang="en-US" sz="20000" b="1" i="1" dirty="0" smtClean="0">
              <a:ln w="3175" cmpd="sng">
                <a:noFill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Когда?</a:t>
            </a:r>
            <a:endParaRPr kumimoji="0" lang="en-US" sz="15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winter.png">
            <a:hlinkClick r:id="" action="ppaction://noaction">
              <a:snd r:embed="rId6" name="winter00.wav"/>
            </a:hlinkClick>
          </p:cNvPr>
          <p:cNvPicPr>
            <a:picLocks noChangeAspect="1"/>
          </p:cNvPicPr>
          <p:nvPr/>
        </p:nvPicPr>
        <p:blipFill>
          <a:blip r:embed="rId7" cstate="print"/>
          <a:srcRect l="5637" t="10471" r="9186" b="9255"/>
          <a:stretch>
            <a:fillRect/>
          </a:stretch>
        </p:blipFill>
        <p:spPr>
          <a:xfrm>
            <a:off x="1238250" y="0"/>
            <a:ext cx="3787636" cy="2562225"/>
          </a:xfrm>
          <a:prstGeom prst="rect">
            <a:avLst/>
          </a:prstGeom>
        </p:spPr>
      </p:pic>
      <p:pic>
        <p:nvPicPr>
          <p:cNvPr id="12" name="Рисунок 11" descr="spring00.png">
            <a:hlinkClick r:id="" action="ppaction://noaction">
              <a:snd r:embed="rId8" name="spring000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0"/>
            <a:ext cx="3140789" cy="2405262"/>
          </a:xfrm>
          <a:prstGeom prst="rect">
            <a:avLst/>
          </a:prstGeom>
        </p:spPr>
      </p:pic>
      <p:pic>
        <p:nvPicPr>
          <p:cNvPr id="13" name="Рисунок 12" descr="Strand.png">
            <a:hlinkClick r:id="" action="ppaction://noaction">
              <a:snd r:embed="rId10" name="summer00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96676" y="3028949"/>
            <a:ext cx="3794424" cy="3187495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2368465"/>
            <a:ext cx="5657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Winter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400800" y="2344689"/>
            <a:ext cx="5505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Frühling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5980837"/>
            <a:ext cx="5619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Sommer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go-to-school.png">
            <a:hlinkClick r:id="" action="ppaction://noaction">
              <a:snd r:embed="rId12" name="autumn000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42490" y="3234208"/>
            <a:ext cx="2887360" cy="2770662"/>
          </a:xfrm>
          <a:prstGeom prst="rect">
            <a:avLst/>
          </a:prstGeom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819900" y="5980837"/>
            <a:ext cx="5010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Herbst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m_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m_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mHerb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66700" y="-30677"/>
            <a:ext cx="5162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Winter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8" name="Рисунок 17" descr="winter.png"/>
          <p:cNvPicPr>
            <a:picLocks noChangeAspect="1"/>
          </p:cNvPicPr>
          <p:nvPr/>
        </p:nvPicPr>
        <p:blipFill>
          <a:blip r:embed="rId6" cstate="print"/>
          <a:srcRect l="5637" t="10471" r="9186" b="9255"/>
          <a:stretch>
            <a:fillRect/>
          </a:stretch>
        </p:blipFill>
        <p:spPr>
          <a:xfrm>
            <a:off x="971550" y="742950"/>
            <a:ext cx="3787636" cy="2562225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362700" y="0"/>
            <a:ext cx="5505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Frühling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spring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2300" y="838200"/>
            <a:ext cx="3140789" cy="2405262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0050" y="3085237"/>
            <a:ext cx="5143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Sommer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7" name="Рисунок 26" descr="Stra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1926" y="3670505"/>
            <a:ext cx="3794424" cy="3187495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991350" y="3085237"/>
            <a:ext cx="520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Herbst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Рисунок 28" descr="go-to-schoo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37740" y="3875764"/>
            <a:ext cx="2887360" cy="27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m_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m_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mHerb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-125730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0050" y="0"/>
            <a:ext cx="4914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Sommer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" name="Рисунок 19" descr="Stra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1876" y="585268"/>
            <a:ext cx="3794424" cy="3187495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81750" y="0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Herbst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" name="Рисунок 11" descr="go-to-scho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6290" y="790527"/>
            <a:ext cx="2887360" cy="2770662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595488"/>
            <a:ext cx="5505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Frühling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spring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8700" y="4452738"/>
            <a:ext cx="3140789" cy="240526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934200" y="3522148"/>
            <a:ext cx="4629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 Winter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 descr="winter.png"/>
          <p:cNvPicPr>
            <a:picLocks noChangeAspect="1"/>
          </p:cNvPicPr>
          <p:nvPr/>
        </p:nvPicPr>
        <p:blipFill>
          <a:blip r:embed="rId9" cstate="print"/>
          <a:srcRect l="5637" t="10471" r="9186" b="9255"/>
          <a:stretch>
            <a:fillRect/>
          </a:stretch>
        </p:blipFill>
        <p:spPr>
          <a:xfrm>
            <a:off x="7239000" y="4295775"/>
            <a:ext cx="3787636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m_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mHerb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m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m_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3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Прочитай и переведи вопросы. Ответы запиши в тетрадь.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214422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4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Wann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beginnt der Winter? </a:t>
            </a:r>
            <a:r>
              <a:rPr kumimoji="0" lang="de-DE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Der Winter beginnt </a:t>
            </a:r>
            <a:r>
              <a:rPr kumimoji="0" lang="de-DE" sz="4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im Dezember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07181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/>
              <a:t>Wann beginnt der Sommer?</a:t>
            </a:r>
            <a:endParaRPr lang="ru-RU" sz="6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6000" b="1" i="1" dirty="0" smtClean="0"/>
              <a:t>Wann beginnt der Frühling?</a:t>
            </a:r>
            <a:endParaRPr lang="ru-RU" sz="6000" b="1" i="1" dirty="0" smtClean="0"/>
          </a:p>
          <a:p>
            <a:pPr>
              <a:buFont typeface="Arial" pitchFamily="34" charset="0"/>
              <a:buChar char="•"/>
            </a:pPr>
            <a:r>
              <a:rPr lang="de-DE" sz="6000" b="1" i="1" dirty="0" smtClean="0"/>
              <a:t>Wann beginnt der Herbst?</a:t>
            </a:r>
            <a:endParaRPr lang="ru-RU" sz="6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Переведи: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42918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Das Jahr hat 12 Monate. Jeder Monat hat 4 Wochen. Jede Jahreszeit hat 3 Monate.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Wann beginnt der Winter? Der Winter beginnt im Dezember.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Die Wintermonate heißen: Dezember, Januar, Februar. Alle Kinder lieben den Winter.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2666478"/>
            <a:ext cx="121920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Рисунки взяты с сайта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http://kira-scrap.ru/index/katalog/0-21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66700" y="-30677"/>
            <a:ext cx="5162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Winter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8" name="Рисунок 17" descr="winter.png"/>
          <p:cNvPicPr>
            <a:picLocks noChangeAspect="1"/>
          </p:cNvPicPr>
          <p:nvPr/>
        </p:nvPicPr>
        <p:blipFill>
          <a:blip r:embed="rId6" cstate="print"/>
          <a:srcRect l="5637" t="10471" r="9186" b="9255"/>
          <a:stretch>
            <a:fillRect/>
          </a:stretch>
        </p:blipFill>
        <p:spPr>
          <a:xfrm>
            <a:off x="971550" y="742950"/>
            <a:ext cx="3787636" cy="2562225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362700" y="0"/>
            <a:ext cx="5505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Frühling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" name="Рисунок 24" descr="spring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2300" y="838200"/>
            <a:ext cx="3140789" cy="2405262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0050" y="3085237"/>
            <a:ext cx="5143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Sommer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7" name="Рисунок 26" descr="Stra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1926" y="3670505"/>
            <a:ext cx="3794424" cy="3187495"/>
          </a:xfrm>
          <a:prstGeom prst="rect">
            <a:avLst/>
          </a:prstGeom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991350" y="3085237"/>
            <a:ext cx="520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Herbst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Рисунок 28" descr="go-to-schoo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37740" y="3875764"/>
            <a:ext cx="2887360" cy="27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_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_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_Herb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0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81000" y="0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Herbst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go-to-scho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5540" y="790527"/>
            <a:ext cx="2887360" cy="2770662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648450" y="0"/>
            <a:ext cx="4914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Sommer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" name="Рисунок 19" descr="Stran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0276" y="585268"/>
            <a:ext cx="3794424" cy="3187495"/>
          </a:xfrm>
          <a:prstGeom prst="rect">
            <a:avLst/>
          </a:prstGeom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3595488"/>
            <a:ext cx="5505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Frühling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" name="Рисунок 35" descr="spring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8700" y="4452738"/>
            <a:ext cx="3140789" cy="2405262"/>
          </a:xfrm>
          <a:prstGeom prst="rect">
            <a:avLst/>
          </a:prstGeom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6934200" y="3522148"/>
            <a:ext cx="4629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Winter</a:t>
            </a:r>
            <a:endParaRPr lang="en-US" altLang="ru-RU" sz="5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8" name="Рисунок 37" descr="winter.png"/>
          <p:cNvPicPr>
            <a:picLocks noChangeAspect="1"/>
          </p:cNvPicPr>
          <p:nvPr/>
        </p:nvPicPr>
        <p:blipFill>
          <a:blip r:embed="rId9" cstate="print"/>
          <a:srcRect l="5637" t="10471" r="9186" b="9255"/>
          <a:stretch>
            <a:fillRect/>
          </a:stretch>
        </p:blipFill>
        <p:spPr>
          <a:xfrm>
            <a:off x="7239000" y="4295775"/>
            <a:ext cx="3787636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_Herb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_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_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94257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liebe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Winter nicht.</a:t>
            </a:r>
            <a:endParaRPr kumimoji="0" lang="de-DE" sz="6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4066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liebe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Frühling.</a:t>
            </a:r>
            <a:endParaRPr kumimoji="0" lang="de-DE" sz="6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352372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liebe 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Sommer.</a:t>
            </a:r>
            <a:endParaRPr kumimoji="0" lang="de-DE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" y="502867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</a:t>
            </a:r>
            <a:r>
              <a:rPr lang="de-DE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lang="de-DE" sz="6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Herbst nicht.</a:t>
            </a:r>
            <a:endParaRPr lang="de-DE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709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00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400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858750" y="1200150"/>
            <a:ext cx="685800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877800" y="2362200"/>
            <a:ext cx="685800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934950" y="3562350"/>
            <a:ext cx="685800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973050" y="4743450"/>
            <a:ext cx="685800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15981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люблю весну.</a:t>
            </a:r>
            <a:endParaRPr kumimoji="0" lang="de-DE" sz="6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74267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не люблю зиму.</a:t>
            </a:r>
            <a:endParaRPr kumimoji="0" lang="de-DE" sz="6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1" y="422857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люблю лето.</a:t>
            </a:r>
            <a:endParaRPr kumimoji="0" lang="de-DE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5842337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не люблю осень.</a:t>
            </a:r>
            <a:endParaRPr lang="de-DE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h liebe den 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liebe den Winter 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iebe den 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liebe den Herbst 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94257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не люблю зиму.</a:t>
            </a:r>
            <a:endParaRPr lang="de-DE" sz="6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4066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люблю весну.</a:t>
            </a:r>
            <a:endParaRPr lang="de-DE" sz="6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352372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люблю лето.</a:t>
            </a:r>
            <a:endParaRPr lang="de-DE" sz="6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" y="502867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не люблю осень.</a:t>
            </a:r>
            <a:endParaRPr lang="de-DE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709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400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de-DE" sz="400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858750" y="1200150"/>
            <a:ext cx="685800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877800" y="2362200"/>
            <a:ext cx="685800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934950" y="3562350"/>
            <a:ext cx="685800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973050" y="4743450"/>
            <a:ext cx="685800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15981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</a:t>
            </a:r>
            <a:r>
              <a:rPr lang="de-DE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lang="de-DE" sz="6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Frühling.</a:t>
            </a:r>
            <a:endParaRPr lang="de-DE" sz="6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74267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</a:t>
            </a:r>
            <a:r>
              <a:rPr lang="de-DE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lang="de-DE" sz="60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Winter nicht.</a:t>
            </a:r>
            <a:endParaRPr lang="de-DE" sz="6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1" y="4228579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</a:t>
            </a:r>
            <a:r>
              <a:rPr lang="de-DE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lang="de-DE" sz="6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Sommer.</a:t>
            </a:r>
            <a:endParaRPr lang="de-DE" sz="6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" y="5842337"/>
            <a:ext cx="12192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6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</a:t>
            </a:r>
            <a:r>
              <a:rPr lang="de-DE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den</a:t>
            </a:r>
            <a:r>
              <a:rPr lang="de-DE" sz="6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Herbst nicht.</a:t>
            </a:r>
            <a:endParaRPr lang="de-DE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h liebe den 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liebe den Winter 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iebe den 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liebe den Herbst 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 descr="wi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2231" y="0"/>
            <a:ext cx="6032443" cy="4269787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857250" y="266700"/>
            <a:ext cx="4267200" cy="4075538"/>
            <a:chOff x="990600" y="285750"/>
            <a:chExt cx="4267200" cy="4075538"/>
          </a:xfrm>
        </p:grpSpPr>
        <p:pic>
          <p:nvPicPr>
            <p:cNvPr id="82" name="Рисунок 81" descr="rain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9214" y="285750"/>
              <a:ext cx="3038778" cy="4075538"/>
            </a:xfrm>
            <a:prstGeom prst="rect">
              <a:avLst/>
            </a:prstGeom>
          </p:spPr>
        </p:pic>
        <p:grpSp>
          <p:nvGrpSpPr>
            <p:cNvPr id="83" name="Группа 63"/>
            <p:cNvGrpSpPr/>
            <p:nvPr/>
          </p:nvGrpSpPr>
          <p:grpSpPr>
            <a:xfrm>
              <a:off x="990600" y="1219200"/>
              <a:ext cx="4267200" cy="1981200"/>
              <a:chOff x="514350" y="1447800"/>
              <a:chExt cx="3524250" cy="1981200"/>
            </a:xfrm>
          </p:grpSpPr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514350" y="1447800"/>
                <a:ext cx="3524250" cy="19812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flipH="1">
                <a:off x="514350" y="1447800"/>
                <a:ext cx="3295650" cy="180975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0" y="4297397"/>
            <a:ext cx="121920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72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den Herbst nicht.</a:t>
            </a:r>
            <a:endParaRPr lang="de-DE" sz="7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72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den Winter.</a:t>
            </a:r>
            <a:endParaRPr lang="de-DE" sz="7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h liebe den Herbst nicht 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0" y="6088559"/>
            <a:ext cx="709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*</a:t>
            </a:r>
            <a:endParaRPr lang="ru-RU" sz="2800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0" y="252990"/>
            <a:ext cx="3524250" cy="2337810"/>
            <a:chOff x="514350" y="919740"/>
            <a:chExt cx="3524250" cy="2337810"/>
          </a:xfrm>
        </p:grpSpPr>
        <p:pic>
          <p:nvPicPr>
            <p:cNvPr id="28" name="Рисунок 27" descr="autumn0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" y="919740"/>
              <a:ext cx="3009063" cy="2337810"/>
            </a:xfrm>
            <a:prstGeom prst="rect">
              <a:avLst/>
            </a:prstGeom>
            <a:ln w="3175">
              <a:noFill/>
            </a:ln>
          </p:spPr>
        </p:pic>
        <p:grpSp>
          <p:nvGrpSpPr>
            <p:cNvPr id="3" name="Группа 74"/>
            <p:cNvGrpSpPr/>
            <p:nvPr/>
          </p:nvGrpSpPr>
          <p:grpSpPr>
            <a:xfrm>
              <a:off x="514350" y="990600"/>
              <a:ext cx="3524250" cy="1981200"/>
              <a:chOff x="5734050" y="2647950"/>
              <a:chExt cx="3524250" cy="1981200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734050" y="2647950"/>
                <a:ext cx="3524250" cy="19812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5772150" y="2724150"/>
                <a:ext cx="3295650" cy="180975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Рисунок 31" descr="le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0182" y="367290"/>
            <a:ext cx="2784623" cy="2052060"/>
          </a:xfrm>
          <a:prstGeom prst="rect">
            <a:avLst/>
          </a:prstGeom>
        </p:spPr>
      </p:pic>
      <p:grpSp>
        <p:nvGrpSpPr>
          <p:cNvPr id="4" name="Группа 63"/>
          <p:cNvGrpSpPr/>
          <p:nvPr/>
        </p:nvGrpSpPr>
        <p:grpSpPr>
          <a:xfrm>
            <a:off x="6305550" y="381000"/>
            <a:ext cx="2895600" cy="2343150"/>
            <a:chOff x="6305550" y="381000"/>
            <a:chExt cx="2895600" cy="2343150"/>
          </a:xfrm>
        </p:grpSpPr>
        <p:pic>
          <p:nvPicPr>
            <p:cNvPr id="34" name="Рисунок 33" descr="hot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8449" y="381000"/>
              <a:ext cx="2146439" cy="2247900"/>
            </a:xfrm>
            <a:prstGeom prst="rect">
              <a:avLst/>
            </a:prstGeom>
          </p:spPr>
        </p:pic>
        <p:grpSp>
          <p:nvGrpSpPr>
            <p:cNvPr id="5" name="Группа 37"/>
            <p:cNvGrpSpPr/>
            <p:nvPr/>
          </p:nvGrpSpPr>
          <p:grpSpPr>
            <a:xfrm>
              <a:off x="6305550" y="762000"/>
              <a:ext cx="2895600" cy="1962150"/>
              <a:chOff x="4953000" y="4171950"/>
              <a:chExt cx="3524250" cy="1981200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953000" y="4171950"/>
                <a:ext cx="3524250" cy="19812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H="1">
                <a:off x="4991100" y="4248150"/>
                <a:ext cx="3295650" cy="180975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" name="Рисунок 37" descr="Schi-Schlittschu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33119" y="372871"/>
            <a:ext cx="3058881" cy="2381165"/>
          </a:xfrm>
          <a:prstGeom prst="rect">
            <a:avLst/>
          </a:prstGeom>
        </p:spPr>
      </p:pic>
      <p:pic>
        <p:nvPicPr>
          <p:cNvPr id="39" name="Рисунок 38" descr="17713985.png"/>
          <p:cNvPicPr>
            <a:picLocks noChangeAspect="1"/>
          </p:cNvPicPr>
          <p:nvPr/>
        </p:nvPicPr>
        <p:blipFill>
          <a:blip r:embed="rId6" cstate="print"/>
          <a:srcRect l="6830" t="26791"/>
          <a:stretch>
            <a:fillRect/>
          </a:stretch>
        </p:blipFill>
        <p:spPr>
          <a:xfrm>
            <a:off x="3500439" y="3443286"/>
            <a:ext cx="3052761" cy="1942940"/>
          </a:xfrm>
          <a:prstGeom prst="rect">
            <a:avLst/>
          </a:prstGeom>
        </p:spPr>
      </p:pic>
      <p:grpSp>
        <p:nvGrpSpPr>
          <p:cNvPr id="6" name="Группа 57"/>
          <p:cNvGrpSpPr/>
          <p:nvPr/>
        </p:nvGrpSpPr>
        <p:grpSpPr>
          <a:xfrm>
            <a:off x="0" y="3329175"/>
            <a:ext cx="3524250" cy="2081025"/>
            <a:chOff x="0" y="3329175"/>
            <a:chExt cx="3524250" cy="2081025"/>
          </a:xfrm>
        </p:grpSpPr>
        <p:pic>
          <p:nvPicPr>
            <p:cNvPr id="41" name="Рисунок 40" descr="col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220" y="3329175"/>
              <a:ext cx="2886079" cy="2013841"/>
            </a:xfrm>
            <a:prstGeom prst="rect">
              <a:avLst/>
            </a:prstGeom>
          </p:spPr>
        </p:pic>
        <p:grpSp>
          <p:nvGrpSpPr>
            <p:cNvPr id="7" name="Группа 32"/>
            <p:cNvGrpSpPr/>
            <p:nvPr/>
          </p:nvGrpSpPr>
          <p:grpSpPr>
            <a:xfrm>
              <a:off x="0" y="3429000"/>
              <a:ext cx="3524250" cy="1981200"/>
              <a:chOff x="4953000" y="4171950"/>
              <a:chExt cx="3524250" cy="19812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4953000" y="4171950"/>
                <a:ext cx="3524250" cy="19812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H="1">
                <a:off x="4991100" y="4248150"/>
                <a:ext cx="3295650" cy="180975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Группа 68"/>
          <p:cNvGrpSpPr/>
          <p:nvPr/>
        </p:nvGrpSpPr>
        <p:grpSpPr>
          <a:xfrm>
            <a:off x="6657975" y="3448051"/>
            <a:ext cx="3209925" cy="2419349"/>
            <a:chOff x="6638925" y="3314701"/>
            <a:chExt cx="2906277" cy="2209799"/>
          </a:xfrm>
        </p:grpSpPr>
        <p:pic>
          <p:nvPicPr>
            <p:cNvPr id="46" name="Рисунок 45" descr="windy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8925" y="3314701"/>
              <a:ext cx="2906277" cy="1924049"/>
            </a:xfrm>
            <a:prstGeom prst="rect">
              <a:avLst/>
            </a:prstGeom>
          </p:spPr>
        </p:pic>
        <p:grpSp>
          <p:nvGrpSpPr>
            <p:cNvPr id="9" name="Группа 41"/>
            <p:cNvGrpSpPr/>
            <p:nvPr/>
          </p:nvGrpSpPr>
          <p:grpSpPr>
            <a:xfrm>
              <a:off x="6800850" y="3543300"/>
              <a:ext cx="2743200" cy="1981200"/>
              <a:chOff x="4953000" y="4171950"/>
              <a:chExt cx="3524250" cy="1981200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4953000" y="4171950"/>
                <a:ext cx="3524250" cy="19812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H="1">
                <a:off x="4991100" y="4248150"/>
                <a:ext cx="3295650" cy="180975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Рисунок 50" descr="boy-swimm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76618" y="3017711"/>
            <a:ext cx="2215382" cy="28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5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60853"/>
            <a:ext cx="1219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5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Ich liebe den Winter nicht.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Meine Lieblingsjahreszeit ist </a:t>
            </a:r>
            <a:r>
              <a:rPr lang="de-DE" sz="5400" b="1" i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der 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Frühling.</a:t>
            </a:r>
            <a:endParaRPr kumimoji="0" lang="de-DE" sz="5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680253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не люблю зиму.</a:t>
            </a:r>
            <a:endParaRPr lang="de-DE" sz="5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Моё любимое время года – весна.</a:t>
            </a:r>
            <a:endParaRPr lang="de-DE" sz="5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2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h liebe den Winter nicht-Meine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4eb347d9705af7c07c13e34e3789e3f28112a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583</Words>
  <Application>Microsoft Office PowerPoint</Application>
  <PresentationFormat>Произвольный</PresentationFormat>
  <Paragraphs>171</Paragraphs>
  <Slides>28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391</cp:revision>
  <dcterms:created xsi:type="dcterms:W3CDTF">2016-02-11T11:38:23Z</dcterms:created>
  <dcterms:modified xsi:type="dcterms:W3CDTF">2022-05-03T12:35:20Z</dcterms:modified>
</cp:coreProperties>
</file>