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79" r:id="rId3"/>
    <p:sldId id="258" r:id="rId4"/>
    <p:sldId id="257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fld id="{DACE15B4-D1A1-4910-81ED-EBDC3E051BF1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fld id="{01990D8D-8243-402A-BAD7-4D573377C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CE15B4-D1A1-4910-81ED-EBDC3E051BF1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90D8D-8243-402A-BAD7-4D573377C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fld id="{DACE15B4-D1A1-4910-81ED-EBDC3E051BF1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1990D8D-8243-402A-BAD7-4D573377C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CE15B4-D1A1-4910-81ED-EBDC3E051BF1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90D8D-8243-402A-BAD7-4D573377C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ACE15B4-D1A1-4910-81ED-EBDC3E051BF1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fld id="{01990D8D-8243-402A-BAD7-4D573377C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CE15B4-D1A1-4910-81ED-EBDC3E051BF1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90D8D-8243-402A-BAD7-4D573377C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CE15B4-D1A1-4910-81ED-EBDC3E051BF1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90D8D-8243-402A-BAD7-4D573377C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CE15B4-D1A1-4910-81ED-EBDC3E051BF1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90D8D-8243-402A-BAD7-4D573377C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CE15B4-D1A1-4910-81ED-EBDC3E051BF1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90D8D-8243-402A-BAD7-4D573377C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CE15B4-D1A1-4910-81ED-EBDC3E051BF1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90D8D-8243-402A-BAD7-4D573377C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DACE15B4-D1A1-4910-81ED-EBDC3E051BF1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01990D8D-8243-402A-BAD7-4D573377C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extLst/>
          </a:lstStyle>
          <a:p>
            <a:fld id="{DACE15B4-D1A1-4910-81ED-EBDC3E051BF1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extLst/>
          </a:lstStyle>
          <a:p>
            <a:fld id="{01990D8D-8243-402A-BAD7-4D573377C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1" fontAlgn="base" hangingPunct="1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1" fontAlgn="base" hangingPunct="1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1" fontAlgn="base" hangingPunct="1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1" fontAlgn="base" hangingPunct="1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gi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28926" y="533400"/>
            <a:ext cx="5543342" cy="2868168"/>
          </a:xfrm>
        </p:spPr>
        <p:txBody>
          <a:bodyPr>
            <a:normAutofit/>
          </a:bodyPr>
          <a:lstStyle/>
          <a:p>
            <a:r>
              <a:rPr lang="ru-RU" dirty="0" smtClean="0"/>
              <a:t>Информационная безопасность в сети Интернет.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Подготовила : учитель информатики </a:t>
            </a:r>
          </a:p>
          <a:p>
            <a:r>
              <a:rPr lang="ru-RU" dirty="0" smtClean="0"/>
              <a:t>МОУ </a:t>
            </a:r>
            <a:r>
              <a:rPr lang="ru-RU" dirty="0" smtClean="0"/>
              <a:t>«</a:t>
            </a:r>
            <a:r>
              <a:rPr lang="ru-RU" dirty="0" smtClean="0"/>
              <a:t>СОШ г. Ртищево»</a:t>
            </a:r>
            <a:endParaRPr lang="ru-RU" dirty="0" smtClean="0"/>
          </a:p>
          <a:p>
            <a:r>
              <a:rPr lang="ru-RU" dirty="0" smtClean="0"/>
              <a:t>Холодова Т.С.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63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Виды антивирусных программ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/>
              <a:t>ПРОГРАММЫ ДЕТЕКТОРЫ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3200" b="1" dirty="0" smtClean="0"/>
          </a:p>
          <a:p>
            <a:pPr>
              <a:spcBef>
                <a:spcPts val="0"/>
              </a:spcBef>
              <a:defRPr/>
            </a:pPr>
            <a:r>
              <a:rPr lang="ru-RU" sz="3200" b="1" dirty="0" smtClean="0"/>
              <a:t>ПРОГРАММЫ ДОКТОРА</a:t>
            </a:r>
          </a:p>
          <a:p>
            <a:pPr>
              <a:spcBef>
                <a:spcPts val="0"/>
              </a:spcBef>
              <a:buNone/>
              <a:defRPr/>
            </a:pPr>
            <a:endParaRPr lang="ru-RU" sz="3200" b="1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/>
              <a:t>ПРОГРАММЫ РЕВИЗОРЫ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3200" b="1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/>
              <a:t>ПРОГРАММЫ ФИЛЬТРЫ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3200" b="1" dirty="0" smtClean="0"/>
          </a:p>
          <a:p>
            <a:pPr>
              <a:spcBef>
                <a:spcPts val="0"/>
              </a:spcBef>
              <a:defRPr/>
            </a:pPr>
            <a:r>
              <a:rPr lang="ru-RU" sz="3200" b="1" dirty="0" smtClean="0"/>
              <a:t>ВАКЦИНЫ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/>
              <a:t>ВИРУСЫ ДЕЛЯТСЯ: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1600200"/>
            <a:ext cx="8786813" cy="4525963"/>
          </a:xfrm>
        </p:spPr>
        <p:txBody>
          <a:bodyPr rtlCol="0">
            <a:noAutofit/>
          </a:bodyPr>
          <a:lstStyle/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sz="4000" b="1" dirty="0" smtClean="0"/>
              <a:t>В зависимости от среды обитания;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ru-RU" sz="20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/>
              <a:t>2. По способу заражения;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/>
              <a:t>3. По степени воздействия;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/>
              <a:t>4. По особенностям алгоритма.</a:t>
            </a:r>
            <a:endParaRPr lang="ru-RU" sz="40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6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64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60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/>
              <a:t>В зависимости от среды обитания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42910" y="2071678"/>
            <a:ext cx="16385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2400" b="1" dirty="0" smtClean="0">
                <a:ln>
                  <a:solidFill>
                    <a:sysClr val="windowText" lastClr="000000"/>
                  </a:solidFill>
                </a:ln>
                <a:solidFill>
                  <a:prstClr val="black"/>
                </a:solidFill>
              </a:rPr>
              <a:t>СЕТЕВЫЕ</a:t>
            </a:r>
            <a:endParaRPr lang="ru-RU" sz="2400" b="1" dirty="0">
              <a:ln>
                <a:solidFill>
                  <a:sysClr val="windowText" lastClr="000000"/>
                </a:solidFill>
              </a:ln>
              <a:solidFill>
                <a:prstClr val="black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928794" y="2714620"/>
            <a:ext cx="2038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2400" b="1" dirty="0">
                <a:ln>
                  <a:solidFill>
                    <a:sysClr val="windowText" lastClr="000000"/>
                  </a:solidFill>
                </a:ln>
                <a:solidFill>
                  <a:prstClr val="black"/>
                </a:solidFill>
              </a:rPr>
              <a:t>ФАЙЛОВЫЕ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643306" y="3357562"/>
            <a:ext cx="30718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400" b="1" dirty="0">
                <a:ln>
                  <a:solidFill>
                    <a:sysClr val="windowText" lastClr="000000"/>
                  </a:solidFill>
                </a:ln>
                <a:solidFill>
                  <a:prstClr val="black"/>
                </a:solidFill>
              </a:rPr>
              <a:t>ЗАГРУЗОЧНЫЕ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357818" y="4214818"/>
            <a:ext cx="29289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400" b="1" dirty="0">
                <a:ln>
                  <a:solidFill>
                    <a:sysClr val="windowText" lastClr="000000"/>
                  </a:solidFill>
                </a:ln>
                <a:solidFill>
                  <a:prstClr val="black"/>
                </a:solidFill>
              </a:rPr>
              <a:t>ФАЙЛОВО ЗАГРУЗОЧНЫЕ</a:t>
            </a:r>
          </a:p>
        </p:txBody>
      </p:sp>
      <p:cxnSp>
        <p:nvCxnSpPr>
          <p:cNvPr id="19" name="Прямая со стрелкой 18"/>
          <p:cNvCxnSpPr/>
          <p:nvPr/>
        </p:nvCxnSpPr>
        <p:spPr>
          <a:xfrm rot="10800000" flipV="1">
            <a:off x="2143108" y="1928802"/>
            <a:ext cx="221457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>
            <a:off x="3679025" y="2035959"/>
            <a:ext cx="78581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15" idx="0"/>
          </p:cNvCxnSpPr>
          <p:nvPr/>
        </p:nvCxnSpPr>
        <p:spPr>
          <a:xfrm rot="16200000" flipH="1">
            <a:off x="4054072" y="2232419"/>
            <a:ext cx="1428758" cy="8215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4429124" y="1928802"/>
            <a:ext cx="2857520" cy="24288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ПО СПОСОБУ ЗАРАЖЕНИЯ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3214686"/>
            <a:ext cx="28575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400" b="1" dirty="0">
                <a:ln>
                  <a:solidFill>
                    <a:sysClr val="windowText" lastClr="000000"/>
                  </a:solidFill>
                </a:ln>
                <a:solidFill>
                  <a:prstClr val="black"/>
                </a:solidFill>
              </a:rPr>
              <a:t>РЕЗИДЕНТНЫЕ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000628" y="3214686"/>
            <a:ext cx="34290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400" b="1" dirty="0">
                <a:ln>
                  <a:solidFill>
                    <a:sysClr val="windowText" lastClr="000000"/>
                  </a:solidFill>
                </a:ln>
                <a:solidFill>
                  <a:prstClr val="black"/>
                </a:solidFill>
              </a:rPr>
              <a:t>НЕРЕЗИДЕНТНЫЕ</a:t>
            </a:r>
          </a:p>
        </p:txBody>
      </p:sp>
      <p:cxnSp>
        <p:nvCxnSpPr>
          <p:cNvPr id="12" name="Прямая со стрелкой 11"/>
          <p:cNvCxnSpPr>
            <a:stCxn id="2" idx="2"/>
          </p:cNvCxnSpPr>
          <p:nvPr/>
        </p:nvCxnSpPr>
        <p:spPr>
          <a:xfrm rot="5400000">
            <a:off x="3030945" y="1673631"/>
            <a:ext cx="1367598" cy="1714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2" idx="2"/>
          </p:cNvCxnSpPr>
          <p:nvPr/>
        </p:nvCxnSpPr>
        <p:spPr>
          <a:xfrm rot="16200000" flipH="1">
            <a:off x="4674019" y="1745069"/>
            <a:ext cx="1367598" cy="15716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ПО СТЕПЕНИ ВОЗДЕЙСТВИЯ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3214686"/>
            <a:ext cx="22647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2400" b="1" dirty="0">
                <a:ln>
                  <a:solidFill>
                    <a:sysClr val="windowText" lastClr="000000"/>
                  </a:solidFill>
                </a:ln>
                <a:solidFill>
                  <a:prstClr val="black"/>
                </a:solidFill>
              </a:rPr>
              <a:t>НЕОПАСНЫЕ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857620" y="4214818"/>
            <a:ext cx="18301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2400" b="1" dirty="0">
                <a:ln>
                  <a:solidFill>
                    <a:sysClr val="windowText" lastClr="000000"/>
                  </a:solidFill>
                </a:ln>
                <a:solidFill>
                  <a:prstClr val="black"/>
                </a:solidFill>
              </a:rPr>
              <a:t>ОПАСНЫЕ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572132" y="3214686"/>
            <a:ext cx="32147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400" b="1" dirty="0">
                <a:ln>
                  <a:solidFill>
                    <a:sysClr val="windowText" lastClr="000000"/>
                  </a:solidFill>
                </a:ln>
                <a:solidFill>
                  <a:prstClr val="black"/>
                </a:solidFill>
              </a:rPr>
              <a:t>ОЧЕНЬ ОПАСНЫЕ</a:t>
            </a:r>
          </a:p>
        </p:txBody>
      </p:sp>
      <p:cxnSp>
        <p:nvCxnSpPr>
          <p:cNvPr id="15" name="Прямая со стрелкой 14"/>
          <p:cNvCxnSpPr>
            <a:stCxn id="2" idx="2"/>
          </p:cNvCxnSpPr>
          <p:nvPr/>
        </p:nvCxnSpPr>
        <p:spPr>
          <a:xfrm rot="5400000">
            <a:off x="2602317" y="1173565"/>
            <a:ext cx="1296160" cy="26432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2" idx="2"/>
          </p:cNvCxnSpPr>
          <p:nvPr/>
        </p:nvCxnSpPr>
        <p:spPr>
          <a:xfrm rot="16200000" flipH="1">
            <a:off x="4959771" y="1459317"/>
            <a:ext cx="1367598" cy="21431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2" idx="2"/>
            <a:endCxn id="11" idx="0"/>
          </p:cNvCxnSpPr>
          <p:nvPr/>
        </p:nvCxnSpPr>
        <p:spPr>
          <a:xfrm rot="16200000" flipH="1">
            <a:off x="3488474" y="2930614"/>
            <a:ext cx="2367730" cy="2006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 особенностям алгоритма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2428868"/>
            <a:ext cx="25717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400" b="1" dirty="0">
                <a:ln>
                  <a:solidFill>
                    <a:sysClr val="windowText" lastClr="000000"/>
                  </a:solidFill>
                </a:ln>
                <a:solidFill>
                  <a:prstClr val="black"/>
                </a:solidFill>
              </a:rPr>
              <a:t>ПРОСТЕЙШИЕ ПАРАЗИТЫ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357554" y="2357430"/>
            <a:ext cx="25003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400" b="1" dirty="0">
                <a:ln>
                  <a:solidFill>
                    <a:sysClr val="windowText" lastClr="000000"/>
                  </a:solidFill>
                </a:ln>
                <a:solidFill>
                  <a:prstClr val="black"/>
                </a:solidFill>
              </a:rPr>
              <a:t>ВИРУСЫ НЕВИДИМКИ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143636" y="2357430"/>
            <a:ext cx="27860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400" b="1" dirty="0">
                <a:ln>
                  <a:solidFill>
                    <a:sysClr val="windowText" lastClr="000000"/>
                  </a:solidFill>
                </a:ln>
                <a:solidFill>
                  <a:prstClr val="black"/>
                </a:solidFill>
              </a:rPr>
              <a:t>ВИРУСЫ РЕПЛИКАТОРЫ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928794" y="4572008"/>
            <a:ext cx="228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defRPr/>
            </a:pPr>
            <a:r>
              <a:rPr lang="ru-RU" sz="2400" b="1" dirty="0">
                <a:ln>
                  <a:solidFill>
                    <a:sysClr val="windowText" lastClr="000000"/>
                  </a:solidFill>
                </a:ln>
                <a:solidFill>
                  <a:prstClr val="black"/>
                </a:solidFill>
              </a:rPr>
              <a:t>ВИРУСЫ МУТАНТЫ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072066" y="4643446"/>
            <a:ext cx="27860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400" b="1" dirty="0">
                <a:ln>
                  <a:solidFill>
                    <a:sysClr val="windowText" lastClr="000000"/>
                  </a:solidFill>
                </a:ln>
                <a:solidFill>
                  <a:prstClr val="black"/>
                </a:solidFill>
              </a:rPr>
              <a:t>ТРОЯНСКИЕ ПРОГРАММЫ</a:t>
            </a:r>
          </a:p>
        </p:txBody>
      </p:sp>
      <p:cxnSp>
        <p:nvCxnSpPr>
          <p:cNvPr id="15" name="Прямая со стрелкой 14"/>
          <p:cNvCxnSpPr>
            <a:stCxn id="2" idx="2"/>
          </p:cNvCxnSpPr>
          <p:nvPr/>
        </p:nvCxnSpPr>
        <p:spPr>
          <a:xfrm rot="5400000">
            <a:off x="2923788" y="780656"/>
            <a:ext cx="581780" cy="27146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2" idx="2"/>
          </p:cNvCxnSpPr>
          <p:nvPr/>
        </p:nvCxnSpPr>
        <p:spPr>
          <a:xfrm rot="16200000" flipH="1">
            <a:off x="5316961" y="1102127"/>
            <a:ext cx="724656" cy="22145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2" idx="2"/>
          </p:cNvCxnSpPr>
          <p:nvPr/>
        </p:nvCxnSpPr>
        <p:spPr>
          <a:xfrm rot="5400000">
            <a:off x="4316829" y="2030821"/>
            <a:ext cx="438904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2" idx="2"/>
          </p:cNvCxnSpPr>
          <p:nvPr/>
        </p:nvCxnSpPr>
        <p:spPr>
          <a:xfrm rot="5400000">
            <a:off x="2316565" y="2316573"/>
            <a:ext cx="2724920" cy="17859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2" idx="2"/>
          </p:cNvCxnSpPr>
          <p:nvPr/>
        </p:nvCxnSpPr>
        <p:spPr>
          <a:xfrm rot="16200000" flipH="1">
            <a:off x="4066796" y="2352292"/>
            <a:ext cx="2939234" cy="19288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1"/>
                </a:solidFill>
              </a:rPr>
              <a:t>НЕЖЕЛАТЕЛЬНАЯ КОРРЕСПОНДЕНЦИЯ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63" y="1428750"/>
            <a:ext cx="317182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88" y="1357313"/>
            <a:ext cx="2952750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14546" y="3786190"/>
            <a:ext cx="4833938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6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16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16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274638"/>
            <a:ext cx="8715375" cy="114300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</a:rPr>
              <a:t>ПЕРСОНАЛЬНЫЕ СЕТЕВЫЕ ФИЛЬТРЫ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Picture 4" descr="брандмауэр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3" y="1357313"/>
            <a:ext cx="2952750" cy="262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брандмауэр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1500188"/>
            <a:ext cx="3455987" cy="248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101_12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" y="4214813"/>
            <a:ext cx="4321175" cy="223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omod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86375" y="3786188"/>
            <a:ext cx="2735263" cy="273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8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8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8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8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/>
          </p:cNvSpPr>
          <p:nvPr/>
        </p:nvSpPr>
        <p:spPr bwMode="auto">
          <a:xfrm>
            <a:off x="250825" y="260350"/>
            <a:ext cx="8653463" cy="659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 algn="ctr"/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Практическая работа.</a:t>
            </a:r>
          </a:p>
          <a:p>
            <a:pPr marL="457200" lvl="0" indent="-457200">
              <a:buAutoNum type="arabicPeriod"/>
            </a:pPr>
            <a:r>
              <a:rPr lang="ru-RU" sz="2000" dirty="0" smtClean="0"/>
              <a:t>Проверить на наличие вирусов </a:t>
            </a:r>
            <a:r>
              <a:rPr lang="ru-RU" sz="2000" dirty="0" err="1" smtClean="0"/>
              <a:t>флэшкарту</a:t>
            </a:r>
            <a:r>
              <a:rPr lang="ru-RU" sz="2000" dirty="0" smtClean="0"/>
              <a:t>, используя установленную на компьютер антивирусную программу.</a:t>
            </a:r>
          </a:p>
          <a:p>
            <a:pPr marL="457200" lvl="0" indent="-457200">
              <a:buAutoNum type="arabicPeriod"/>
            </a:pPr>
            <a:endParaRPr lang="ru-RU" sz="2000" dirty="0" smtClean="0"/>
          </a:p>
          <a:p>
            <a:pPr lvl="0"/>
            <a:r>
              <a:rPr lang="ru-RU" sz="2000" dirty="0" smtClean="0"/>
              <a:t>2. Просмотреть предлагаемые ресурсы:</a:t>
            </a:r>
          </a:p>
          <a:p>
            <a:r>
              <a:rPr lang="ru-RU" sz="2000" dirty="0" smtClean="0"/>
              <a:t>1) http://www.kaspersky.ru – антивирус «Лаборатория Касперского»; </a:t>
            </a:r>
          </a:p>
          <a:p>
            <a:r>
              <a:rPr lang="ru-RU" sz="2000" dirty="0" smtClean="0"/>
              <a:t>2) http://www.yurg6.ru/node/168/ ;  </a:t>
            </a:r>
          </a:p>
          <a:p>
            <a:r>
              <a:rPr lang="ru-RU" sz="2000" dirty="0" smtClean="0"/>
              <a:t>4)http://www.saferinternet.ru – портал Российского Оргкомитета по </a:t>
            </a:r>
          </a:p>
          <a:p>
            <a:r>
              <a:rPr lang="ru-RU" sz="2000" dirty="0" smtClean="0"/>
              <a:t>безопасному использованию Интернета; </a:t>
            </a:r>
          </a:p>
          <a:p>
            <a:r>
              <a:rPr lang="ru-RU" sz="2000" dirty="0" smtClean="0"/>
              <a:t>5) http://content-filtering.ru – Интернет СМИ «Ваш личный Интернет»; </a:t>
            </a:r>
          </a:p>
          <a:p>
            <a:r>
              <a:rPr lang="ru-RU" sz="2000" dirty="0" smtClean="0"/>
              <a:t>6) </a:t>
            </a:r>
            <a:r>
              <a:rPr lang="ru-RU" sz="2000" u="sng" dirty="0" smtClean="0"/>
              <a:t>http://www.mptron.com/news/new/itnews/7346-deti-i-internet.html</a:t>
            </a:r>
            <a:endParaRPr lang="ru-RU" sz="2000" dirty="0" smtClean="0"/>
          </a:p>
          <a:p>
            <a:r>
              <a:rPr lang="ru-RU" sz="2000" dirty="0" smtClean="0"/>
              <a:t>7). </a:t>
            </a:r>
            <a:r>
              <a:rPr lang="en-US" sz="2000" u="sng" dirty="0" smtClean="0"/>
              <a:t>http</a:t>
            </a:r>
            <a:r>
              <a:rPr lang="ru-RU" sz="2000" u="sng" dirty="0" smtClean="0"/>
              <a:t>://</a:t>
            </a:r>
            <a:r>
              <a:rPr lang="en-US" sz="2000" u="sng" dirty="0" smtClean="0"/>
              <a:t>www</a:t>
            </a:r>
            <a:r>
              <a:rPr lang="ru-RU" sz="2000" u="sng" dirty="0" smtClean="0"/>
              <a:t>.</a:t>
            </a:r>
            <a:r>
              <a:rPr lang="en-US" sz="2000" u="sng" dirty="0" err="1" smtClean="0"/>
              <a:t>krokha</a:t>
            </a:r>
            <a:r>
              <a:rPr lang="ru-RU" sz="2000" u="sng" dirty="0" smtClean="0"/>
              <a:t>.</a:t>
            </a:r>
            <a:r>
              <a:rPr lang="en-US" sz="2000" u="sng" dirty="0" err="1" smtClean="0"/>
              <a:t>ru</a:t>
            </a:r>
            <a:r>
              <a:rPr lang="ru-RU" sz="2000" u="sng" dirty="0" smtClean="0"/>
              <a:t>/</a:t>
            </a:r>
            <a:r>
              <a:rPr lang="en-US" sz="2000" u="sng" dirty="0" err="1" smtClean="0"/>
              <a:t>razvitie</a:t>
            </a:r>
            <a:r>
              <a:rPr lang="ru-RU" sz="2000" u="sng" dirty="0" smtClean="0"/>
              <a:t>-</a:t>
            </a:r>
            <a:r>
              <a:rPr lang="en-US" sz="2000" u="sng" dirty="0" err="1" smtClean="0"/>
              <a:t>detey</a:t>
            </a:r>
            <a:r>
              <a:rPr lang="ru-RU" sz="2000" u="sng" dirty="0" smtClean="0"/>
              <a:t>/</a:t>
            </a:r>
            <a:r>
              <a:rPr lang="en-US" sz="2000" u="sng" dirty="0" err="1" smtClean="0"/>
              <a:t>rebenok</a:t>
            </a:r>
            <a:r>
              <a:rPr lang="ru-RU" sz="2000" u="sng" dirty="0" smtClean="0"/>
              <a:t>-</a:t>
            </a:r>
            <a:r>
              <a:rPr lang="en-US" sz="2000" u="sng" dirty="0" err="1" smtClean="0"/>
              <a:t>i</a:t>
            </a:r>
            <a:r>
              <a:rPr lang="ru-RU" sz="2000" u="sng" dirty="0" smtClean="0"/>
              <a:t>-</a:t>
            </a:r>
            <a:r>
              <a:rPr lang="en-US" sz="2000" u="sng" dirty="0" err="1" smtClean="0"/>
              <a:t>kompyuter</a:t>
            </a:r>
            <a:r>
              <a:rPr lang="ru-RU" sz="2000" u="sng" dirty="0" smtClean="0"/>
              <a:t>/</a:t>
            </a:r>
            <a:r>
              <a:rPr lang="en-US" sz="2000" u="sng" dirty="0" err="1" smtClean="0"/>
              <a:t>deti</a:t>
            </a:r>
            <a:r>
              <a:rPr lang="ru-RU" sz="2000" u="sng" dirty="0" smtClean="0"/>
              <a:t>-</a:t>
            </a:r>
            <a:r>
              <a:rPr lang="en-US" sz="2000" u="sng" dirty="0" err="1" smtClean="0"/>
              <a:t>i</a:t>
            </a:r>
            <a:r>
              <a:rPr lang="ru-RU" sz="2000" u="sng" dirty="0" smtClean="0"/>
              <a:t>-</a:t>
            </a:r>
            <a:r>
              <a:rPr lang="en-US" sz="2000" u="sng" dirty="0" smtClean="0"/>
              <a:t>internet</a:t>
            </a:r>
            <a:endParaRPr lang="ru-RU" sz="2000" u="sng" dirty="0" smtClean="0"/>
          </a:p>
          <a:p>
            <a:endParaRPr lang="ru-RU" sz="2000" dirty="0" smtClean="0"/>
          </a:p>
          <a:p>
            <a:r>
              <a:rPr lang="ru-RU" sz="2000" dirty="0" smtClean="0"/>
              <a:t>3. Пройди один из тестов по теме «Интернет-безопасность»: </a:t>
            </a:r>
          </a:p>
          <a:p>
            <a:r>
              <a:rPr lang="ru-RU" sz="2000" u="sng" dirty="0" smtClean="0"/>
              <a:t>http://www.pushkinlib.spb.ru/opros_internet.html</a:t>
            </a:r>
            <a:endParaRPr lang="ru-RU" sz="2000" dirty="0" smtClean="0"/>
          </a:p>
          <a:p>
            <a:endParaRPr lang="ru-RU" sz="2000" dirty="0" smtClean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ru-RU" sz="3200" dirty="0">
              <a:solidFill>
                <a:schemeClr val="bg1"/>
              </a:solidFill>
              <a:latin typeface="Calibri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ru-RU" sz="3200" dirty="0">
              <a:solidFill>
                <a:schemeClr val="bg1"/>
              </a:solidFill>
              <a:latin typeface="Calibri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ru-RU" sz="3200" dirty="0">
              <a:solidFill>
                <a:schemeClr val="bg1"/>
              </a:solidFill>
              <a:latin typeface="Calibri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ru-RU" sz="32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8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8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800" decel="100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800" decel="100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800" decel="100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800" decel="100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800" decel="100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800" decel="100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Советы по правилам работы в сети Интернет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5600" b="1" dirty="0" smtClean="0"/>
              <a:t>1. Не нажимайте на ссылки.</a:t>
            </a:r>
            <a:r>
              <a:rPr lang="ru-RU" sz="5600" dirty="0" smtClean="0"/>
              <a:t> Когда Вы общаетесь в чате с помощью систем обмена мгновенными сообщениями или если Вы получили письмо, никогда не нажимайте непосредственно на ссылку, особенно если она пришла от неизвестного Вам человека.</a:t>
            </a:r>
          </a:p>
          <a:p>
            <a:pPr>
              <a:buNone/>
            </a:pPr>
            <a:r>
              <a:rPr lang="ru-RU" sz="5600" b="1" dirty="0" smtClean="0"/>
              <a:t>2. Не скачивайте и не открывайте файлы из подозрительных источников.</a:t>
            </a:r>
            <a:endParaRPr lang="ru-RU" sz="5600" dirty="0" smtClean="0"/>
          </a:p>
          <a:p>
            <a:pPr>
              <a:buNone/>
            </a:pPr>
            <a:r>
              <a:rPr lang="ru-RU" sz="5600" b="1" dirty="0" smtClean="0"/>
              <a:t>3. Не общайтесь с незнакомцами.</a:t>
            </a:r>
            <a:r>
              <a:rPr lang="ru-RU" sz="5600" dirty="0" smtClean="0"/>
              <a:t> Пользуясь чатами и системами обмена мгновенными сообщениями, Вы никогда не знаете, с кем Вы общаетесь на самом деле.</a:t>
            </a:r>
          </a:p>
          <a:p>
            <a:pPr>
              <a:buNone/>
            </a:pPr>
            <a:r>
              <a:rPr lang="ru-RU" sz="5600" b="1" dirty="0" smtClean="0"/>
              <a:t>4. Не распространяйте через Интернет свою конфиденциальную информацию.</a:t>
            </a:r>
            <a:r>
              <a:rPr lang="ru-RU" sz="5600" dirty="0" smtClean="0"/>
              <a:t> Никогда не отправляйте личную информацию (Ваши данные, фотографии, адрес и пр.) по электронной почте и через системы обмена мгновенными сообщениями, а также никогда не публикуйте такого рода информацию в </a:t>
            </a:r>
            <a:r>
              <a:rPr lang="ru-RU" sz="5600" dirty="0" err="1" smtClean="0"/>
              <a:t>блогах</a:t>
            </a:r>
            <a:r>
              <a:rPr lang="ru-RU" sz="5600" dirty="0" smtClean="0"/>
              <a:t> и форумах.</a:t>
            </a:r>
          </a:p>
          <a:p>
            <a:pPr>
              <a:buNone/>
            </a:pPr>
            <a:r>
              <a:rPr lang="ru-RU" sz="5600" b="1" dirty="0" smtClean="0"/>
              <a:t>5. Будьте бдительны.</a:t>
            </a:r>
            <a:r>
              <a:rPr lang="ru-RU" sz="5600" dirty="0" smtClean="0"/>
              <a:t> Если программа, которую Вы не помните, чтобы устанавливали, начинает показывать Вам всплывающие окна с предложением что-то купить, будьте бдительны.</a:t>
            </a:r>
          </a:p>
          <a:p>
            <a:pPr>
              <a:buNone/>
            </a:pPr>
            <a:r>
              <a:rPr lang="ru-RU" sz="5600" b="1" dirty="0" smtClean="0"/>
              <a:t>6. Не запускайте подозрительные файлы.</a:t>
            </a:r>
            <a:r>
              <a:rPr lang="ru-RU" sz="5600" dirty="0" smtClean="0"/>
              <a:t> Если Ваше решение безопасности скажет Вам, что файл может содержать (или содержит) вредоносную программу, не открывайте этот файл. Просто удалите его.</a:t>
            </a:r>
          </a:p>
          <a:p>
            <a:pPr>
              <a:buNone/>
            </a:pPr>
            <a:r>
              <a:rPr lang="ru-RU" sz="5600" b="1" dirty="0" smtClean="0"/>
              <a:t>7. Поговорите с Вашими родителями или учителями.</a:t>
            </a:r>
            <a:r>
              <a:rPr lang="ru-RU" sz="5600" dirty="0" smtClean="0"/>
              <a:t> Если у Вас возникли вопросы обо всем этом, если Вы столкнулись с чем-то подозрительным, если Вы получили оскорбительные или опасные письма, то обсудите это с взрослыми. Они смогут Вам помочь.</a:t>
            </a:r>
            <a:br>
              <a:rPr lang="ru-RU" sz="5600" dirty="0" smtClean="0"/>
            </a:br>
            <a:endParaRPr lang="ru-RU" sz="5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Интернет – это безграничный мир информации, «мир новых возможностей».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Помните!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Интернет может быть прекрасным и полезным средством для обучения, отдыха или общения с друзьями. Но – как и реальный мир – Сеть тоже может быть опасна!</a:t>
            </a:r>
          </a:p>
          <a:p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Составление своего перечня правил информационной безопасности, применяемых на практике.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dirty="0" smtClean="0"/>
              <a:t>Рефлексия.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Ребята, продолжите предложение:</a:t>
            </a:r>
          </a:p>
          <a:p>
            <a:r>
              <a:rPr lang="ru-RU" dirty="0" smtClean="0"/>
              <a:t>Сегодня на уроке я ….</a:t>
            </a:r>
          </a:p>
          <a:p>
            <a:r>
              <a:rPr lang="ru-RU" dirty="0" smtClean="0"/>
              <a:t>Мне очень понравилось …</a:t>
            </a:r>
          </a:p>
          <a:p>
            <a:r>
              <a:rPr lang="ru-RU" dirty="0" smtClean="0"/>
              <a:t>Я узнал, что …</a:t>
            </a:r>
          </a:p>
          <a:p>
            <a:r>
              <a:rPr lang="ru-RU" dirty="0" smtClean="0"/>
              <a:t>Я теперь знаю, что …</a:t>
            </a:r>
          </a:p>
          <a:p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214554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Тема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Информационная безопасность в сети Интернет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Главный вопрос 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Как обеспечивается информационная безопасность в сети?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Интернет-угрозы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кража информации,</a:t>
            </a:r>
          </a:p>
          <a:p>
            <a:pPr lvl="0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вредоносное ПО,</a:t>
            </a:r>
          </a:p>
          <a:p>
            <a:pPr lvl="0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хакерские атаки,</a:t>
            </a:r>
          </a:p>
          <a:p>
            <a:pPr lvl="0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СПАМ, </a:t>
            </a:r>
          </a:p>
          <a:p>
            <a:pPr lvl="0"/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Контентные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риски. </a:t>
            </a:r>
          </a:p>
          <a:p>
            <a:pPr algn="ctr"/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400" dirty="0" smtClean="0"/>
              <a:t>Согласно статистике применительно к этим угрозам, можно привести следующие данные (по результатам исследований, проведённых в России компанией </a:t>
            </a:r>
            <a:r>
              <a:rPr lang="ru-RU" sz="2400" dirty="0" err="1" smtClean="0"/>
              <a:t>InfoWath</a:t>
            </a:r>
            <a:r>
              <a:rPr lang="ru-RU" sz="2400" dirty="0" smtClean="0"/>
              <a:t>):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Кража информации – 64%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Вредоносное ПО – 60%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Хакерские атаки – 48%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Спам – 45%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Как видно, из приведенных данных, наиболее распространены кража информации и вредоносное ПО. </a:t>
            </a:r>
          </a:p>
          <a:p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Информационная безопасность – это процесс обеспечения конфиденциальности, целостности и доступности информации.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439862"/>
          </a:xfrm>
        </p:spPr>
        <p:txBody>
          <a:bodyPr rtlCol="0">
            <a:normAutofit fontScale="9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Основные </a:t>
            </a:r>
            <a:r>
              <a:rPr lang="ru-RU" b="1" dirty="0">
                <a:solidFill>
                  <a:srgbClr val="FF0000"/>
                </a:solidFill>
              </a:rPr>
              <a:t>направления </a:t>
            </a:r>
            <a:r>
              <a:rPr lang="ru-RU" sz="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FF0000"/>
                </a:solidFill>
              </a:rPr>
              <a:t>информационной </a:t>
            </a:r>
            <a:r>
              <a:rPr lang="ru-RU" b="1" dirty="0">
                <a:solidFill>
                  <a:srgbClr val="FF0000"/>
                </a:solidFill>
              </a:rPr>
              <a:t>безопасности: </a:t>
            </a:r>
            <a:br>
              <a:rPr lang="ru-RU" b="1" dirty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8596" y="2714620"/>
            <a:ext cx="38576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+mj-ea"/>
                <a:cs typeface="+mj-cs"/>
              </a:rPr>
              <a:t>ОРГАНИЗАЦИОННЫЕ </a:t>
            </a:r>
            <a:br>
              <a:rPr lang="ru-RU" sz="2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+mj-ea"/>
                <a:cs typeface="+mj-cs"/>
              </a:rPr>
            </a:br>
            <a:r>
              <a:rPr lang="ru-RU" sz="2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+mj-ea"/>
                <a:cs typeface="+mj-cs"/>
              </a:rPr>
              <a:t>МЕРЫ</a:t>
            </a:r>
            <a:endParaRPr lang="ru-RU" sz="28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715008" y="2714620"/>
            <a:ext cx="26431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АНТИВИРУСНЫЕ ПРОГРАММЫ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857224" y="4214818"/>
            <a:ext cx="35004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ЗАЩИТА ОТ НЕЖЕЛАТЕЛЬНОЙ КОРРЕСПОНДЕНЦИИ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429256" y="4143380"/>
            <a:ext cx="27860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ПЕРСОНАЛЬНЫЕ СЕТЕВЫЕ ФИЛЬТРЫ</a:t>
            </a:r>
          </a:p>
        </p:txBody>
      </p:sp>
      <p:cxnSp>
        <p:nvCxnSpPr>
          <p:cNvPr id="18" name="Прямая со стрелкой 17"/>
          <p:cNvCxnSpPr/>
          <p:nvPr/>
        </p:nvCxnSpPr>
        <p:spPr>
          <a:xfrm rot="10800000" flipV="1">
            <a:off x="3214678" y="2214554"/>
            <a:ext cx="57150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5643570" y="2285992"/>
            <a:ext cx="64294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>
            <a:off x="2893207" y="2750339"/>
            <a:ext cx="2000264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6200000" flipH="1">
            <a:off x="4500562" y="2500306"/>
            <a:ext cx="2000264" cy="1428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ОРГАНИЗАЦИОННЫЕ МЕРЫ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1600200"/>
            <a:ext cx="9001125" cy="4525963"/>
          </a:xfrm>
        </p:spPr>
        <p:txBody>
          <a:bodyPr/>
          <a:lstStyle/>
          <a:p>
            <a:endParaRPr lang="ru-RU" b="1" dirty="0" smtClean="0"/>
          </a:p>
          <a:p>
            <a:r>
              <a:rPr lang="ru-RU" b="1" dirty="0" smtClean="0"/>
              <a:t>Резервное копирование ценной информации;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b="1" dirty="0" smtClean="0"/>
              <a:t>Использование антивирусных программ;</a:t>
            </a:r>
          </a:p>
          <a:p>
            <a:endParaRPr lang="ru-RU" b="1" dirty="0" smtClean="0"/>
          </a:p>
          <a:p>
            <a:r>
              <a:rPr lang="ru-RU" b="1" dirty="0" smtClean="0"/>
              <a:t>Регулярное обновление антивирусных баз.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32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72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kopiya_kompyuternaya_grafika</Template>
  <TotalTime>77</TotalTime>
  <Words>441</Words>
  <Application>Microsoft Office PowerPoint</Application>
  <PresentationFormat>Экран (4:3)</PresentationFormat>
  <Paragraphs>109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Изящная</vt:lpstr>
      <vt:lpstr>Информационная безопасность в сети Интернет. </vt:lpstr>
      <vt:lpstr>Слайд 2</vt:lpstr>
      <vt:lpstr>Тема урока</vt:lpstr>
      <vt:lpstr>Главный вопрос  урока:</vt:lpstr>
      <vt:lpstr>Интернет-угрозы</vt:lpstr>
      <vt:lpstr>Слайд 6</vt:lpstr>
      <vt:lpstr>Слайд 7</vt:lpstr>
      <vt:lpstr> Основные направления  информационной безопасности:  </vt:lpstr>
      <vt:lpstr>ОРГАНИЗАЦИОННЫЕ МЕРЫ</vt:lpstr>
      <vt:lpstr>Виды антивирусных программ</vt:lpstr>
      <vt:lpstr>ВИРУСЫ ДЕЛЯТСЯ:</vt:lpstr>
      <vt:lpstr>В зависимости от среды обитания</vt:lpstr>
      <vt:lpstr>ПО СПОСОБУ ЗАРАЖЕНИЯ</vt:lpstr>
      <vt:lpstr>ПО СТЕПЕНИ ВОЗДЕЙСТВИЯ</vt:lpstr>
      <vt:lpstr>По особенностям алгоритма </vt:lpstr>
      <vt:lpstr>НЕЖЕЛАТЕЛЬНАЯ КОРРЕСПОНДЕНЦИЯ</vt:lpstr>
      <vt:lpstr>ПЕРСОНАЛЬНЫЕ СЕТЕВЫЕ ФИЛЬТРЫ</vt:lpstr>
      <vt:lpstr>Слайд 18</vt:lpstr>
      <vt:lpstr>Советы по правилам работы в сети Интернет</vt:lpstr>
      <vt:lpstr>Помните!</vt:lpstr>
      <vt:lpstr>Домашнее задание. </vt:lpstr>
      <vt:lpstr>Рефлексия.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Информационная безопасность в сети Интернет.</dc:title>
  <dc:creator>зам.директора</dc:creator>
  <cp:lastModifiedBy>1</cp:lastModifiedBy>
  <cp:revision>7</cp:revision>
  <dcterms:created xsi:type="dcterms:W3CDTF">2014-02-23T23:31:39Z</dcterms:created>
  <dcterms:modified xsi:type="dcterms:W3CDTF">2018-11-26T15:31:28Z</dcterms:modified>
</cp:coreProperties>
</file>