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4"/>
  </p:notesMasterIdLst>
  <p:sldIdLst>
    <p:sldId id="264" r:id="rId2"/>
    <p:sldId id="270" r:id="rId3"/>
    <p:sldId id="271" r:id="rId4"/>
    <p:sldId id="262" r:id="rId5"/>
    <p:sldId id="269" r:id="rId6"/>
    <p:sldId id="263" r:id="rId7"/>
    <p:sldId id="267" r:id="rId8"/>
    <p:sldId id="256" r:id="rId9"/>
    <p:sldId id="261" r:id="rId10"/>
    <p:sldId id="257" r:id="rId11"/>
    <p:sldId id="259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3" autoAdjust="0"/>
    <p:restoredTop sz="94706" autoAdjust="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FD640-816F-4365-B9B4-C4CF1DAB41EA}" type="datetimeFigureOut">
              <a:rPr lang="ru-RU" smtClean="0"/>
              <a:pPr/>
              <a:t>16.02.2012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01CB8-B826-4B6B-BB5B-44D15C87C6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Учащиеся объединяются в фирмы (группы по 3-4 человека), придумывают название своей фирмы, выбирают, какой конкретный товар они будут производить.</a:t>
            </a:r>
          </a:p>
          <a:p>
            <a:r>
              <a:rPr lang="ru-RU" dirty="0" smtClean="0"/>
              <a:t>При выполнении проекта участники заполняют следующие таблицы: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01CB8-B826-4B6B-BB5B-44D15C87C6C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71861F-DF07-4337-AB5D-E27A8A781D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A4BDFC-C5FA-43F5-8935-49C3AC58C7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BD0404-BEFD-41D2-96D2-B491C31C08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860D3-D483-41F3-BF49-01364A3BF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7873FA-5427-45F0-99B3-960F1ED1D5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88F8ED-3A9A-4EFC-BD4A-51CD8305EF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A77FE2-4B93-4355-9653-96CEF35007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D15E46-5C38-4B95-96DE-D5C9094442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2E8708-4196-458C-ADC2-576BCD621E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3A61AC-DAE9-40CE-AB62-B99435DB79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A14F27-5754-4C74-B1D2-8F2028E77D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210A585-0883-4310-9643-350490F546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EF10F6F-D21E-4E61-BED8-D14B880E17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t="7353"/>
          <a:stretch>
            <a:fillRect/>
          </a:stretch>
        </p:blipFill>
        <p:spPr bwMode="auto">
          <a:xfrm>
            <a:off x="5757331" y="1571612"/>
            <a:ext cx="3386670" cy="320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5886464" cy="1829761"/>
          </a:xfrm>
        </p:spPr>
        <p:txBody>
          <a:bodyPr/>
          <a:lstStyle/>
          <a:p>
            <a:pPr algn="ctr"/>
            <a:r>
              <a:rPr lang="ru-RU" dirty="0" smtClean="0"/>
              <a:t>Расчет затрат на производство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8794" y="3929066"/>
            <a:ext cx="3875205" cy="292893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52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785813"/>
          </a:xfrm>
        </p:spPr>
        <p:txBody>
          <a:bodyPr/>
          <a:lstStyle/>
          <a:p>
            <a:pPr algn="ctr" eaLnBrk="1" hangingPunct="1"/>
            <a:r>
              <a:rPr lang="ru-RU" b="1" smtClean="0"/>
              <a:t>Перечень оборудования</a:t>
            </a:r>
          </a:p>
        </p:txBody>
      </p:sp>
      <p:graphicFrame>
        <p:nvGraphicFramePr>
          <p:cNvPr id="10266" name="Group 26"/>
          <p:cNvGraphicFramePr>
            <a:graphicFrameLocks noGrp="1"/>
          </p:cNvGraphicFramePr>
          <p:nvPr>
            <p:ph type="tbl" idx="1"/>
          </p:nvPr>
        </p:nvGraphicFramePr>
        <p:xfrm>
          <a:off x="214313" y="714375"/>
          <a:ext cx="8543956" cy="3907536"/>
        </p:xfrm>
        <a:graphic>
          <a:graphicData uri="http://schemas.openxmlformats.org/drawingml/2006/table">
            <a:tbl>
              <a:tblPr/>
              <a:tblGrid>
                <a:gridCol w="2357454"/>
                <a:gridCol w="1071539"/>
                <a:gridCol w="971559"/>
                <a:gridCol w="1214446"/>
                <a:gridCol w="2928958"/>
              </a:tblGrid>
              <a:tr h="1214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оборудования</a:t>
                      </a:r>
                    </a:p>
                  </a:txBody>
                  <a:tcPr marL="0" marR="0" marT="72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Единица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измере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ния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Количество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за единицу, руб.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(аренда)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Общие денежные затраты на  аренду или покупку оборудования, руб.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печь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нож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доска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разделочная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сковорода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Text Box 64"/>
          <p:cNvSpPr txBox="1">
            <a:spLocks noChangeArrowheads="1"/>
          </p:cNvSpPr>
          <p:nvPr/>
        </p:nvSpPr>
        <p:spPr bwMode="auto">
          <a:xfrm>
            <a:off x="395288" y="5589588"/>
            <a:ext cx="75342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Итого </a:t>
            </a:r>
            <a:r>
              <a:rPr lang="ru-RU" sz="3200" u="sng" dirty="0"/>
              <a:t>__5 </a:t>
            </a:r>
            <a:r>
              <a:rPr lang="ru-RU" sz="3200" u="sng" dirty="0" err="1"/>
              <a:t>руб</a:t>
            </a:r>
            <a:r>
              <a:rPr lang="ru-RU" b="1" dirty="0" err="1"/>
              <a:t>_____________________________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50000" sy="5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5111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mtClean="0"/>
              <a:t>Технологическая карта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0" y="571500"/>
          <a:ext cx="9144000" cy="58350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00298"/>
                <a:gridCol w="6643702"/>
              </a:tblGrid>
              <a:tr h="7143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операции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Содержание технологической операции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071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</a:rPr>
                        <a:t>1 подготовка продуктов</a:t>
                      </a:r>
                      <a:endParaRPr lang="ru-RU" sz="240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Проверить качество яиц, вымыть их. </a:t>
                      </a:r>
                    </a:p>
                    <a:p>
                      <a:pPr algn="ctr"/>
                      <a:r>
                        <a:rPr lang="ru-RU" sz="2400" dirty="0" smtClean="0"/>
                        <a:t>Зелень перебрать, промыть и нарезать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0716">
                <a:tc rowSpan="2"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</a:rPr>
                        <a:t>2 приготовление омлета</a:t>
                      </a:r>
                      <a:endParaRPr lang="ru-RU" sz="2400" dirty="0">
                        <a:effectLst/>
                      </a:endParaRPr>
                    </a:p>
                    <a:p>
                      <a:endParaRPr lang="ru-RU" sz="240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Приготовить яично-молочную смесь, вылить </a:t>
                      </a:r>
                    </a:p>
                    <a:p>
                      <a:pPr algn="ctr"/>
                      <a:r>
                        <a:rPr lang="ru-RU" sz="2400" dirty="0" smtClean="0"/>
                        <a:t>На разогретую с маслом сковороду и жарить.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0716">
                <a:tc vMerge="1"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Как только масса начнет густеть, края ее </a:t>
                      </a:r>
                    </a:p>
                    <a:p>
                      <a:pPr algn="ctr"/>
                      <a:r>
                        <a:rPr lang="ru-RU" sz="2400" dirty="0" smtClean="0"/>
                        <a:t>завернуть с двух сторон к середине в виде пирожка.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0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3Правила подачи.</a:t>
                      </a:r>
                    </a:p>
                    <a:p>
                      <a:endParaRPr lang="ru-RU" sz="240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Положить готовый омлет на тарелку, полить  растопленным маслом, посыпать зеленью и подать на стол.</a:t>
                      </a:r>
                    </a:p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60" name="Picture 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9144000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одержимое 3"/>
          <p:cNvSpPr txBox="1">
            <a:spLocks/>
          </p:cNvSpPr>
          <p:nvPr/>
        </p:nvSpPr>
        <p:spPr>
          <a:xfrm>
            <a:off x="0" y="0"/>
            <a:ext cx="9144000" cy="947540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Итого затраты на производство 1 порции омлета составили: 8,96+5 =13,96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руб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chemeClr val="accent4">
                    <a:lumMod val="75000"/>
                  </a:schemeClr>
                </a:solidFill>
              </a:rPr>
              <a:t>Желаю успехов</a:t>
            </a:r>
            <a:endParaRPr lang="ru-RU" sz="6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dirty="0" smtClean="0"/>
              <a:t>организовывать свою деятельность. 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Оценивать необходимое время, силы, результаты. 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определять экономическую проблему, делать выбор, определять цену. 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работать в группе. 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работать на компьютере. 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сравнивать различные источники, распознавать нужную информацию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Работая над проектом, вы научитесь: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технологическая карта</a:t>
            </a:r>
          </a:p>
          <a:p>
            <a:r>
              <a:rPr lang="ru-RU" dirty="0" smtClean="0"/>
              <a:t>Какие бывают затраты</a:t>
            </a:r>
          </a:p>
          <a:p>
            <a:r>
              <a:rPr lang="ru-RU" dirty="0" smtClean="0"/>
              <a:t>Как рассчитать сколько стоит обед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также вы узнаете: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64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1. Определить тему проекта</a:t>
            </a:r>
          </a:p>
          <a:p>
            <a:pPr>
              <a:defRPr/>
            </a:pPr>
            <a:r>
              <a:rPr lang="ru-RU" dirty="0" smtClean="0"/>
              <a:t>2. Сформулировать цель проекта</a:t>
            </a:r>
          </a:p>
          <a:p>
            <a:pPr>
              <a:defRPr/>
            </a:pPr>
            <a:r>
              <a:rPr lang="ru-RU" dirty="0" smtClean="0"/>
              <a:t>3. Распределить роли в группе (сбор информации, конспектирование, подбор иллюстраций, подготовка презентации, устного ответа и т.д.)</a:t>
            </a:r>
          </a:p>
          <a:p>
            <a:pPr>
              <a:defRPr/>
            </a:pPr>
            <a:r>
              <a:rPr lang="ru-RU" dirty="0" smtClean="0"/>
              <a:t>4.Сделать презентацию; устное сообщение, письменный отчёт, обеспечить объектами наглядности</a:t>
            </a:r>
          </a:p>
          <a:p>
            <a:pPr>
              <a:defRPr/>
            </a:pPr>
            <a:r>
              <a:rPr lang="ru-RU" dirty="0" smtClean="0"/>
              <a:t>5. Провести рефлексию (что узнали, чему научились)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smtClean="0"/>
              <a:t>Этапы работы над проектом: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5050"/>
          </a:xfrm>
        </p:spPr>
        <p:txBody>
          <a:bodyPr/>
          <a:lstStyle/>
          <a:p>
            <a:r>
              <a:rPr lang="ru-RU" dirty="0" smtClean="0"/>
              <a:t>презентация; </a:t>
            </a:r>
          </a:p>
          <a:p>
            <a:r>
              <a:rPr lang="ru-RU" dirty="0" smtClean="0"/>
              <a:t>устное сообщение, </a:t>
            </a:r>
          </a:p>
          <a:p>
            <a:r>
              <a:rPr lang="ru-RU" dirty="0" smtClean="0"/>
              <a:t>письменный отчёт, </a:t>
            </a:r>
          </a:p>
          <a:p>
            <a:r>
              <a:rPr lang="ru-RU" dirty="0" smtClean="0"/>
              <a:t>объекты наглядности</a:t>
            </a:r>
          </a:p>
          <a:p>
            <a:r>
              <a:rPr lang="ru-RU" dirty="0" smtClean="0"/>
              <a:t>И др.</a:t>
            </a:r>
          </a:p>
          <a:p>
            <a:endParaRPr lang="ru-RU" dirty="0" smtClean="0"/>
          </a:p>
        </p:txBody>
      </p:sp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Результат проекта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500174"/>
            <a:ext cx="2600330" cy="3335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dirty="0" smtClean="0"/>
              <a:t>степень включённости в групповую работу и чёткость выполнения отведённой роли; </a:t>
            </a:r>
          </a:p>
          <a:p>
            <a:pPr>
              <a:defRPr/>
            </a:pPr>
            <a:r>
              <a:rPr lang="ru-RU" dirty="0" smtClean="0"/>
              <a:t>количество новой информации использованной для выполнения проекта; </a:t>
            </a:r>
          </a:p>
          <a:p>
            <a:pPr>
              <a:defRPr/>
            </a:pPr>
            <a:r>
              <a:rPr lang="ru-RU" dirty="0" smtClean="0"/>
              <a:t>степень осмысления использованной информации; </a:t>
            </a:r>
          </a:p>
          <a:p>
            <a:pPr>
              <a:defRPr/>
            </a:pPr>
            <a:r>
              <a:rPr lang="ru-RU" dirty="0" smtClean="0"/>
              <a:t>оригинальность идеи, способа решения проблемы; </a:t>
            </a:r>
          </a:p>
          <a:p>
            <a:pPr>
              <a:defRPr/>
            </a:pPr>
            <a:r>
              <a:rPr lang="ru-RU" dirty="0" smtClean="0"/>
              <a:t>формулирование цели проекта;</a:t>
            </a:r>
          </a:p>
          <a:p>
            <a:pPr>
              <a:defRPr/>
            </a:pPr>
            <a:r>
              <a:rPr lang="ru-RU" dirty="0" smtClean="0"/>
              <a:t>уровень организации и проведения презентации: устного сообщения, письменного отчёта, обеспечения объёктами наглядности; </a:t>
            </a:r>
          </a:p>
          <a:p>
            <a:pPr>
              <a:defRPr/>
            </a:pPr>
            <a:r>
              <a:rPr lang="ru-RU" dirty="0" smtClean="0"/>
              <a:t>владение рефлексией; </a:t>
            </a:r>
          </a:p>
          <a:p>
            <a:pPr>
              <a:defRPr/>
            </a:pPr>
            <a:r>
              <a:rPr lang="ru-RU" dirty="0" smtClean="0"/>
              <a:t>творческий подход в подготовке объектов </a:t>
            </a:r>
            <a:r>
              <a:rPr lang="ru-RU" smtClean="0"/>
              <a:t>наглядности </a:t>
            </a:r>
            <a:r>
              <a:rPr lang="ru-RU" smtClean="0"/>
              <a:t>презентации. </a:t>
            </a: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smtClean="0"/>
              <a:t>Критерии оценивания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ходе работы над проектом рекомендуется заполнить следующие таблицы</a:t>
            </a:r>
          </a:p>
        </p:txBody>
      </p:sp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285728"/>
            <a:ext cx="8786874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/>
              <a:t>Расчет затрат на </a:t>
            </a:r>
            <a:r>
              <a:rPr lang="ru-RU" b="1" dirty="0" smtClean="0"/>
              <a:t>производство</a:t>
            </a:r>
            <a:endParaRPr lang="ru-RU" b="1" dirty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1268413"/>
            <a:ext cx="6400800" cy="720725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Перечень материалов</a:t>
            </a:r>
          </a:p>
        </p:txBody>
      </p:sp>
      <p:graphicFrame>
        <p:nvGraphicFramePr>
          <p:cNvPr id="2116" name="Group 68"/>
          <p:cNvGraphicFramePr>
            <a:graphicFrameLocks noGrp="1"/>
          </p:cNvGraphicFramePr>
          <p:nvPr/>
        </p:nvGraphicFramePr>
        <p:xfrm>
          <a:off x="428596" y="1714488"/>
          <a:ext cx="8424862" cy="2520950"/>
        </p:xfrm>
        <a:graphic>
          <a:graphicData uri="http://schemas.openxmlformats.org/drawingml/2006/table">
            <a:tbl>
              <a:tblPr/>
              <a:tblGrid>
                <a:gridCol w="2016125"/>
                <a:gridCol w="1354137"/>
                <a:gridCol w="1684338"/>
                <a:gridCol w="1209675"/>
                <a:gridCol w="2160587"/>
              </a:tblGrid>
              <a:tr h="817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материала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Единица измерения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количество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за единицу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Общие денежные затраты на материалы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395288" y="5589588"/>
            <a:ext cx="5256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Итого </a:t>
            </a:r>
            <a:r>
              <a:rPr lang="ru-RU" b="1"/>
              <a:t>_________________________________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7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827"/>
            <a:ext cx="9144001" cy="684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Приготовление омлета натурального</a:t>
            </a:r>
            <a:br>
              <a:rPr lang="ru-RU" sz="3200" dirty="0" smtClean="0"/>
            </a:br>
            <a:r>
              <a:rPr lang="ru-RU" sz="3200" dirty="0" smtClean="0"/>
              <a:t>Перечень материалов</a:t>
            </a:r>
          </a:p>
        </p:txBody>
      </p:sp>
      <p:cxnSp>
        <p:nvCxnSpPr>
          <p:cNvPr id="36877" name="AutoShape 13"/>
          <p:cNvCxnSpPr>
            <a:cxnSpLocks noChangeShapeType="1"/>
          </p:cNvCxnSpPr>
          <p:nvPr/>
        </p:nvCxnSpPr>
        <p:spPr bwMode="auto">
          <a:xfrm>
            <a:off x="6286500" y="5105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13" name="Group 68"/>
          <p:cNvGraphicFramePr>
            <a:graphicFrameLocks noGrp="1"/>
          </p:cNvGraphicFramePr>
          <p:nvPr/>
        </p:nvGraphicFramePr>
        <p:xfrm>
          <a:off x="357188" y="1571625"/>
          <a:ext cx="8424862" cy="3633216"/>
        </p:xfrm>
        <a:graphic>
          <a:graphicData uri="http://schemas.openxmlformats.org/drawingml/2006/table">
            <a:tbl>
              <a:tblPr/>
              <a:tblGrid>
                <a:gridCol w="2016125"/>
                <a:gridCol w="1354137"/>
                <a:gridCol w="1684338"/>
                <a:gridCol w="1209675"/>
                <a:gridCol w="2160587"/>
              </a:tblGrid>
              <a:tr h="128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материала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Единица измерения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количество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 за единицу,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Общие денежные затраты на материалы, руб.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1Яйца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молоко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масло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соль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зелень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литр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 Box 64"/>
          <p:cNvSpPr txBox="1">
            <a:spLocks noChangeArrowheads="1"/>
          </p:cNvSpPr>
          <p:nvPr/>
        </p:nvSpPr>
        <p:spPr bwMode="auto">
          <a:xfrm>
            <a:off x="500034" y="5643578"/>
            <a:ext cx="72151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Итого </a:t>
            </a:r>
            <a:r>
              <a:rPr lang="ru-RU" b="1" u="sng" dirty="0"/>
              <a:t>__</a:t>
            </a:r>
            <a:r>
              <a:rPr lang="ru-RU" sz="2800" b="1" u="sng" dirty="0"/>
              <a:t>8, 96 </a:t>
            </a:r>
            <a:r>
              <a:rPr lang="ru-RU" sz="2800" b="1" u="sng" dirty="0" err="1"/>
              <a:t>руб</a:t>
            </a:r>
            <a:r>
              <a:rPr lang="ru-RU" sz="2800" b="1" dirty="0" err="1"/>
              <a:t>___________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453</TotalTime>
  <Words>426</Words>
  <Application>Microsoft PowerPoint</Application>
  <PresentationFormat>Экран (4:3)</PresentationFormat>
  <Paragraphs>129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Расчет затрат на производство</vt:lpstr>
      <vt:lpstr>Работая над проектом, вы научитесь:</vt:lpstr>
      <vt:lpstr>А также вы узнаете:</vt:lpstr>
      <vt:lpstr>Этапы работы над проектом:</vt:lpstr>
      <vt:lpstr>Результат проекта</vt:lpstr>
      <vt:lpstr>Критерии оценивания проекта</vt:lpstr>
      <vt:lpstr>Слайд 7</vt:lpstr>
      <vt:lpstr>Расчет затрат на производство</vt:lpstr>
      <vt:lpstr>Приготовление омлета натурального Перечень материалов</vt:lpstr>
      <vt:lpstr>Перечень оборудования</vt:lpstr>
      <vt:lpstr>Технологическая карта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Организуем производство</dc:title>
  <dc:creator>inna</dc:creator>
  <cp:lastModifiedBy>Inna</cp:lastModifiedBy>
  <cp:revision>37</cp:revision>
  <dcterms:created xsi:type="dcterms:W3CDTF">2007-11-15T16:14:23Z</dcterms:created>
  <dcterms:modified xsi:type="dcterms:W3CDTF">2012-02-16T16:27:54Z</dcterms:modified>
</cp:coreProperties>
</file>