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8" r:id="rId3"/>
    <p:sldId id="259" r:id="rId4"/>
    <p:sldId id="260" r:id="rId5"/>
    <p:sldId id="293" r:id="rId6"/>
    <p:sldId id="284" r:id="rId7"/>
    <p:sldId id="285" r:id="rId8"/>
    <p:sldId id="264" r:id="rId9"/>
    <p:sldId id="280" r:id="rId10"/>
    <p:sldId id="279" r:id="rId11"/>
    <p:sldId id="281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271" r:id="rId22"/>
    <p:sldId id="29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642938"/>
            <a:ext cx="7407275" cy="1857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Сложноподчиненные предложения.</a:t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(обобщение по теме).</a:t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Урок русского языка в 9 классе.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3214688"/>
            <a:ext cx="7407275" cy="2714625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lvl="0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Фисивная Любовь Павловна, учитель русского языка и литературы.</a:t>
            </a:r>
            <a:endParaRPr lang="ru-RU" sz="2400" dirty="0" smtClean="0">
              <a:latin typeface="Arial" pitchFamily="34" charset="0"/>
            </a:endParaRPr>
          </a:p>
          <a:p>
            <a:pPr lvl="0" eaLnBrk="0" hangingPunct="0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  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 16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Балаково</a:t>
            </a:r>
            <a:endParaRPr lang="ru-RU" sz="2400" dirty="0" smtClean="0">
              <a:latin typeface="Arial" pitchFamily="34" charset="0"/>
            </a:endParaRPr>
          </a:p>
          <a:p>
            <a:pPr lvl="0" eaLnBrk="0" hangingPunct="0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Саратовской области.</a:t>
            </a:r>
            <a:endParaRPr lang="ru-RU" sz="2400" dirty="0" smtClean="0">
              <a:latin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785813"/>
            <a:ext cx="6923088" cy="5462587"/>
          </a:xfrm>
        </p:spPr>
        <p:txBody>
          <a:bodyPr/>
          <a:lstStyle/>
          <a:p>
            <a:pPr marL="539496" indent="-457200" eaLnBrk="1" fontAlgn="auto" hangingPunct="1">
              <a:spcAft>
                <a:spcPts val="0"/>
              </a:spcAft>
              <a:buFont typeface="Wingdings 2"/>
              <a:buAutoNum type="arabicPeriod" startAt="3"/>
              <a:defRPr/>
            </a:pPr>
            <a:r>
              <a:rPr lang="ru-RU" sz="2000" dirty="0" smtClean="0"/>
              <a:t>Когда человек не знает    к какой пристани он держит </a:t>
            </a:r>
          </a:p>
          <a:p>
            <a:pPr marL="539496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путь    для него ни один ветер не будет попутным.</a:t>
            </a:r>
          </a:p>
          <a:p>
            <a:pPr marL="539496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 smtClean="0"/>
          </a:p>
          <a:p>
            <a:pPr marL="539496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 (</a:t>
            </a:r>
            <a:r>
              <a:rPr lang="ru-RU" sz="2000" i="1" dirty="0" smtClean="0"/>
              <a:t>Сенека</a:t>
            </a:r>
            <a:r>
              <a:rPr lang="ru-RU" sz="2000" dirty="0" smtClean="0"/>
              <a:t>, древнеримский философ).</a:t>
            </a:r>
          </a:p>
          <a:p>
            <a:pPr marL="539496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_______________________________________________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_______________________________________________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_______________________________________________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143000"/>
            <a:ext cx="6280150" cy="5105400"/>
          </a:xfrm>
        </p:spPr>
        <p:txBody>
          <a:bodyPr/>
          <a:lstStyle/>
          <a:p>
            <a:pPr marL="539496" indent="-457200" eaLnBrk="1" fontAlgn="auto" hangingPunct="1">
              <a:spcAft>
                <a:spcPts val="0"/>
              </a:spcAft>
              <a:buFont typeface="Wingdings 2"/>
              <a:buAutoNum type="arabicPeriod" startAt="4"/>
              <a:defRPr/>
            </a:pPr>
            <a:r>
              <a:rPr lang="ru-RU" sz="2400" dirty="0" smtClean="0"/>
              <a:t>Достойный человек не тот   у кого нет </a:t>
            </a:r>
          </a:p>
          <a:p>
            <a:pPr marL="539496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539496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/>
              <a:t>недостатков   а тот    у кого есть достоинства (</a:t>
            </a:r>
            <a:r>
              <a:rPr lang="ru-RU" sz="2400" i="1" dirty="0" smtClean="0"/>
              <a:t>В.О. Ключевский</a:t>
            </a:r>
            <a:r>
              <a:rPr lang="ru-RU" sz="2400" dirty="0" smtClean="0"/>
              <a:t>). </a:t>
            </a:r>
          </a:p>
          <a:p>
            <a:pPr marL="539496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___________________________________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___________________________________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___________________________________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</a:rPr>
              <a:t>Слуховой мониторинг.  Различение предложений на слух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49392"/>
          <a:ext cx="8686800" cy="1665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240"/>
                <a:gridCol w="1908025"/>
                <a:gridCol w="1908025"/>
                <a:gridCol w="27115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B050"/>
                          </a:solidFill>
                        </a:rPr>
                        <a:t>Простые</a:t>
                      </a:r>
                      <a:endParaRPr lang="ru-RU" sz="24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B050"/>
                          </a:solidFill>
                        </a:rPr>
                        <a:t>БСП</a:t>
                      </a:r>
                      <a:endParaRPr lang="ru-RU" sz="24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B050"/>
                          </a:solidFill>
                        </a:rPr>
                        <a:t>ССП</a:t>
                      </a:r>
                      <a:endParaRPr lang="ru-RU" sz="24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00B050"/>
                          </a:solidFill>
                        </a:rPr>
                        <a:t>СПП</a:t>
                      </a:r>
                      <a:endParaRPr lang="ru-RU" sz="24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60989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7508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57356" y="464344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>
                <a:solidFill>
                  <a:srgbClr val="00B050"/>
                </a:solidFill>
              </a:rPr>
              <a:t>Задание : </a:t>
            </a:r>
            <a:r>
              <a:rPr lang="ru-RU" sz="3200" b="1" i="1" dirty="0" smtClean="0">
                <a:solidFill>
                  <a:srgbClr val="00B050"/>
                </a:solidFill>
              </a:rPr>
              <a:t>распределите </a:t>
            </a:r>
            <a:r>
              <a:rPr lang="ru-RU" sz="3200" b="1" i="1" dirty="0">
                <a:solidFill>
                  <a:srgbClr val="00B050"/>
                </a:solidFill>
              </a:rPr>
              <a:t>предложения в рамки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Сложноподчиненные предложения с несколькими придаточными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Составьте кластер на тему: «Типы связи придаточных частей с главной»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7" y="2786058"/>
          <a:ext cx="85011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8"/>
                <a:gridCol w="2833708"/>
                <a:gridCol w="28337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последовательное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однородное соподчинение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Неоднородное (параллельное) соподчинение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10335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ПРОВЕРИМ. </a:t>
            </a:r>
            <a:r>
              <a:rPr lang="ru-RU" dirty="0" smtClean="0"/>
              <a:t>Составьте кластер на тему: «Типы связи придаточных частей с главной»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328612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450057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571501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214554"/>
            <a:ext cx="2486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B050"/>
                </a:solidFill>
              </a:rPr>
              <a:t>последовательное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928662" y="4214818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1000100" y="5429264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3143240" y="2214554"/>
            <a:ext cx="2486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B050"/>
                </a:solidFill>
              </a:rPr>
              <a:t> однородное соподчинение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60" y="2214554"/>
            <a:ext cx="2486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B050"/>
                </a:solidFill>
              </a:rPr>
              <a:t>Неоднородное (параллельное) соподчинение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0" y="328612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4612" y="457200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00562" y="450057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3500430" y="4214818"/>
            <a:ext cx="114300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4643438" y="4143380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572264" y="328612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72198" y="450057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00958" y="450057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6143636" y="4071942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6" idx="0"/>
          </p:cNvCxnSpPr>
          <p:nvPr/>
        </p:nvCxnSpPr>
        <p:spPr>
          <a:xfrm rot="16200000" flipV="1">
            <a:off x="7479525" y="4021937"/>
            <a:ext cx="357190" cy="60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Потренируемся. Практикум. В 14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Расставьте пропущенные знаки препинания, </a:t>
            </a:r>
            <a:r>
              <a:rPr lang="ru-RU" sz="2800" i="1" dirty="0" smtClean="0">
                <a:solidFill>
                  <a:srgbClr val="00B050"/>
                </a:solidFill>
              </a:rPr>
              <a:t>определите вид связи придаточных частей с главной.</a:t>
            </a:r>
          </a:p>
          <a:p>
            <a:pPr>
              <a:buFontTx/>
              <a:buNone/>
            </a:pPr>
            <a:r>
              <a:rPr lang="ru-RU" dirty="0" smtClean="0"/>
              <a:t>Я б желал на веки так </a:t>
            </a:r>
            <a:r>
              <a:rPr lang="ru-RU" dirty="0" smtClean="0"/>
              <a:t>заснуть</a:t>
            </a:r>
          </a:p>
          <a:p>
            <a:pPr>
              <a:buFontTx/>
              <a:buNone/>
            </a:pPr>
            <a:r>
              <a:rPr lang="ru-RU" i="1" dirty="0" smtClean="0"/>
              <a:t>чтоб </a:t>
            </a:r>
            <a:r>
              <a:rPr lang="ru-RU" i="1" dirty="0" smtClean="0"/>
              <a:t>в груди дремали жизни </a:t>
            </a:r>
            <a:r>
              <a:rPr lang="ru-RU" i="1" dirty="0" smtClean="0"/>
              <a:t>силы</a:t>
            </a:r>
          </a:p>
          <a:p>
            <a:pPr>
              <a:buFontTx/>
              <a:buNone/>
            </a:pPr>
            <a:r>
              <a:rPr lang="ru-RU" i="1" dirty="0" smtClean="0"/>
              <a:t>чтоб дыша </a:t>
            </a:r>
            <a:r>
              <a:rPr lang="ru-RU" i="1" dirty="0" smtClean="0"/>
              <a:t>вздымалась тихо грудь…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Схема: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Потренируемся. Практикум. В 14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Расставьте пропущенные знаки препинания, </a:t>
            </a:r>
            <a:r>
              <a:rPr lang="ru-RU" sz="2800" i="1" dirty="0" smtClean="0">
                <a:solidFill>
                  <a:srgbClr val="00B050"/>
                </a:solidFill>
              </a:rPr>
              <a:t>определите вид связи придаточных частей с главной.</a:t>
            </a:r>
          </a:p>
          <a:p>
            <a:r>
              <a:rPr lang="ru-RU" dirty="0" smtClean="0"/>
              <a:t>Завидуй не </a:t>
            </a:r>
            <a:r>
              <a:rPr lang="ru-RU" dirty="0" smtClean="0"/>
              <a:t>тому   </a:t>
            </a:r>
            <a:r>
              <a:rPr lang="ru-RU" i="1" dirty="0" smtClean="0"/>
              <a:t>кто большой власти </a:t>
            </a:r>
            <a:r>
              <a:rPr lang="ru-RU" i="1" dirty="0" smtClean="0"/>
              <a:t>добился</a:t>
            </a:r>
            <a:r>
              <a:rPr lang="ru-RU" dirty="0" smtClean="0"/>
              <a:t>   а тому   </a:t>
            </a:r>
            <a:r>
              <a:rPr lang="ru-RU" dirty="0" smtClean="0"/>
              <a:t>кто хорошо с похвалой покинул её.</a:t>
            </a: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i="1" dirty="0" smtClean="0">
                <a:solidFill>
                  <a:srgbClr val="00B050"/>
                </a:solidFill>
              </a:rPr>
              <a:t>Схема: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Потренируемся. Практикум. В 14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Расставьте пропущенные знаки препинания, </a:t>
            </a:r>
            <a:r>
              <a:rPr lang="ru-RU" sz="2800" i="1" dirty="0" smtClean="0">
                <a:solidFill>
                  <a:srgbClr val="00B050"/>
                </a:solidFill>
              </a:rPr>
              <a:t>определите вид связи придаточных частей с главной.</a:t>
            </a:r>
          </a:p>
          <a:p>
            <a:pPr>
              <a:buFontTx/>
              <a:buNone/>
            </a:pPr>
            <a:r>
              <a:rPr lang="ru-RU" sz="2800" dirty="0" smtClean="0"/>
              <a:t>Я лишь </a:t>
            </a:r>
            <a:r>
              <a:rPr lang="ru-RU" sz="2800" dirty="0" smtClean="0"/>
              <a:t>хочу  </a:t>
            </a:r>
            <a:r>
              <a:rPr lang="ru-RU" sz="2800" i="1" dirty="0" smtClean="0"/>
              <a:t>Чтобы </a:t>
            </a:r>
            <a:r>
              <a:rPr lang="ru-RU" sz="2800" i="1" dirty="0" smtClean="0"/>
              <a:t>взяла букет</a:t>
            </a:r>
            <a:endParaRPr lang="ru-RU" sz="2800" dirty="0" smtClean="0"/>
          </a:p>
          <a:p>
            <a:pPr>
              <a:buFontTx/>
              <a:buNone/>
            </a:pPr>
            <a:r>
              <a:rPr lang="ru-RU" sz="2800" i="1" dirty="0" smtClean="0"/>
              <a:t>Та </a:t>
            </a:r>
            <a:r>
              <a:rPr lang="ru-RU" sz="2800" i="1" dirty="0" smtClean="0"/>
              <a:t>девушка </a:t>
            </a:r>
            <a:r>
              <a:rPr lang="ru-RU" sz="2800" dirty="0" smtClean="0"/>
              <a:t> </a:t>
            </a:r>
            <a:r>
              <a:rPr lang="ru-RU" sz="2800" dirty="0" smtClean="0"/>
              <a:t>которую люблю.</a:t>
            </a: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i="1" dirty="0" smtClean="0">
                <a:solidFill>
                  <a:srgbClr val="00B050"/>
                </a:solidFill>
              </a:rPr>
              <a:t>Схема: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Потренируемся. Практикум. В 14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Расставьте пропущенные знаки препинания, </a:t>
            </a:r>
            <a:r>
              <a:rPr lang="ru-RU" sz="2800" i="1" dirty="0" smtClean="0">
                <a:solidFill>
                  <a:srgbClr val="00B050"/>
                </a:solidFill>
              </a:rPr>
              <a:t>определите вид связи придаточных частей с главной.</a:t>
            </a:r>
          </a:p>
          <a:p>
            <a:pPr>
              <a:buFontTx/>
              <a:buNone/>
            </a:pPr>
            <a:r>
              <a:rPr lang="ru-RU" sz="2800" dirty="0" smtClean="0"/>
              <a:t>Белым камнем тот день </a:t>
            </a:r>
            <a:r>
              <a:rPr lang="ru-RU" sz="2800" dirty="0" smtClean="0"/>
              <a:t>отмечу к</a:t>
            </a:r>
            <a:r>
              <a:rPr lang="ru-RU" sz="2800" i="1" dirty="0" smtClean="0"/>
              <a:t>огда </a:t>
            </a:r>
            <a:r>
              <a:rPr lang="ru-RU" sz="2800" i="1" dirty="0" smtClean="0"/>
              <a:t>я о победе </a:t>
            </a:r>
            <a:r>
              <a:rPr lang="ru-RU" sz="2800" i="1" dirty="0" smtClean="0"/>
              <a:t>пела  когда </a:t>
            </a:r>
            <a:r>
              <a:rPr lang="ru-RU" sz="2800" i="1" dirty="0" smtClean="0"/>
              <a:t>я победе </a:t>
            </a:r>
            <a:r>
              <a:rPr lang="ru-RU" sz="2800" i="1" dirty="0" smtClean="0"/>
              <a:t>навстречу</a:t>
            </a:r>
            <a:endParaRPr lang="ru-RU" sz="2800" dirty="0" smtClean="0"/>
          </a:p>
          <a:p>
            <a:pPr>
              <a:buFontTx/>
              <a:buNone/>
            </a:pPr>
            <a:r>
              <a:rPr lang="ru-RU" sz="2800" i="1" dirty="0" smtClean="0"/>
              <a:t>Обгоняя </a:t>
            </a:r>
            <a:r>
              <a:rPr lang="ru-RU" sz="2800" i="1" dirty="0" smtClean="0"/>
              <a:t>солнце   </a:t>
            </a:r>
            <a:r>
              <a:rPr lang="ru-RU" sz="2800" i="1" dirty="0" smtClean="0"/>
              <a:t>летела</a:t>
            </a:r>
            <a:r>
              <a:rPr lang="ru-RU" sz="2800" dirty="0" smtClean="0"/>
              <a:t>.</a:t>
            </a: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i="1" dirty="0" smtClean="0">
                <a:solidFill>
                  <a:srgbClr val="00B050"/>
                </a:solidFill>
              </a:rPr>
              <a:t>Схема: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ЭКЗАМЕНУМСЯ!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/>
          <a:lstStyle/>
          <a:p>
            <a:r>
              <a:rPr lang="ru-RU" dirty="0" smtClean="0"/>
              <a:t>Выполнение тестовых заданий по вариантам.</a:t>
            </a:r>
            <a:endParaRPr lang="ru-RU" dirty="0"/>
          </a:p>
        </p:txBody>
      </p:sp>
      <p:pic>
        <p:nvPicPr>
          <p:cNvPr id="31746" name="Picture 2" descr="Картинка 8 из 95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14686"/>
            <a:ext cx="4667236" cy="350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Цели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урока.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/>
              <a:t>Учебные: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повторить изученный  теоретический материал о СПП;</a:t>
            </a:r>
            <a:br>
              <a:rPr lang="ru-RU" dirty="0" smtClean="0"/>
            </a:br>
            <a:r>
              <a:rPr lang="ru-RU" dirty="0" smtClean="0"/>
              <a:t> упражняться в пунктуации СПП на письме;</a:t>
            </a:r>
            <a:br>
              <a:rPr lang="ru-RU" dirty="0" smtClean="0"/>
            </a:br>
            <a:r>
              <a:rPr lang="ru-RU" dirty="0" smtClean="0"/>
              <a:t>отработать навыки работы с тестами</a:t>
            </a:r>
            <a:r>
              <a:rPr lang="ru-RU" dirty="0" smtClean="0"/>
              <a:t>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</a:t>
            </a:r>
            <a:r>
              <a:rPr lang="ru-RU" smtClean="0"/>
              <a:t>одготовить </a:t>
            </a:r>
            <a:r>
              <a:rPr lang="ru-RU" dirty="0" smtClean="0"/>
              <a:t>учащихся к ГИА по данному блоку.</a:t>
            </a: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/>
              <a:t>Развивающие</a:t>
            </a:r>
            <a:r>
              <a:rPr lang="ru-RU" u="sng" dirty="0" smtClean="0"/>
              <a:t>: </a:t>
            </a: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развивать </a:t>
            </a:r>
            <a:r>
              <a:rPr lang="ru-RU" dirty="0" smtClean="0"/>
              <a:t>умение применять теоретический материал на практике. </a:t>
            </a: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/>
              <a:t>Воспитывающие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воспитать интерес к предмету,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воспитать уважение к «великому , могучему русскому языку</a:t>
            </a:r>
            <a:r>
              <a:rPr lang="ru-RU" dirty="0" smtClean="0"/>
              <a:t>».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ru-RU" b="1" i="1" dirty="0" smtClean="0"/>
              <a:t>На уроке я узнал, повторил, усвоил….. </a:t>
            </a:r>
            <a:endParaRPr lang="ru-RU" dirty="0"/>
          </a:p>
        </p:txBody>
      </p:sp>
      <p:sp>
        <p:nvSpPr>
          <p:cNvPr id="37890" name="AutoShape 2" descr="Картинка 23 из 956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Картинка 23 из 95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18123"/>
            <a:ext cx="3581387" cy="3863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Подведение итога урока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Написать с</a:t>
            </a:r>
            <a:r>
              <a:rPr lang="ru-RU" dirty="0" smtClean="0"/>
              <a:t>очинение на лингвистическую тему </a:t>
            </a:r>
            <a:r>
              <a:rPr lang="ru-RU" dirty="0" smtClean="0"/>
              <a:t>« Для чего нужны в речи сложноподчиненные предложения». (ГИА, С.2.2)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38914" name="Picture 2" descr="Картинка 29 из 95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6096000" cy="486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Оборудование.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Интерактивная доска.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smtClean="0"/>
              <a:t>Л</a:t>
            </a:r>
            <a:r>
              <a:rPr lang="ru-RU" dirty="0" smtClean="0"/>
              <a:t>окальная сеть.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dirty="0" smtClean="0"/>
              <a:t> 3. дидактический раздаточный материал.</a:t>
            </a: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5280025" cy="480060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b="1" i="1" smtClean="0"/>
              <a:t>Я не учу мудрости, </a:t>
            </a:r>
            <a:br>
              <a:rPr lang="ru-RU" b="1" i="1" smtClean="0"/>
            </a:br>
            <a:r>
              <a:rPr lang="ru-RU" b="1" i="1" smtClean="0"/>
              <a:t>      я исцеляю от невежества.</a:t>
            </a:r>
          </a:p>
          <a:p>
            <a:pPr algn="r" eaLnBrk="1" hangingPunct="1"/>
            <a:endParaRPr lang="ru-RU" b="1" i="1" smtClean="0"/>
          </a:p>
          <a:p>
            <a:pPr algn="r" eaLnBrk="1" hangingPunct="1">
              <a:buFont typeface="Wingdings 2" pitchFamily="18" charset="2"/>
              <a:buNone/>
            </a:pPr>
            <a:r>
              <a:rPr lang="ru-RU" b="1" i="1" smtClean="0"/>
              <a:t>Пифагор</a:t>
            </a:r>
            <a:br>
              <a:rPr lang="ru-RU" b="1" i="1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b="1" i="1" dirty="0" smtClean="0"/>
              <a:t> </a:t>
            </a:r>
            <a:r>
              <a:rPr lang="ru-RU" b="1" i="1" dirty="0" smtClean="0"/>
              <a:t>Лингвистическая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024583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Перифразы (окольные обороты). </a:t>
            </a:r>
            <a:r>
              <a:rPr lang="ru-RU" dirty="0" smtClean="0"/>
              <a:t>Расшифруйте их.</a:t>
            </a:r>
          </a:p>
          <a:p>
            <a:pPr lvl="0"/>
            <a:r>
              <a:rPr lang="ru-RU" dirty="0" smtClean="0"/>
              <a:t>Петербург _________________________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2. </a:t>
            </a:r>
            <a:r>
              <a:rPr lang="ru-RU" dirty="0" err="1" smtClean="0"/>
              <a:t>Киев_______________________________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3 </a:t>
            </a:r>
            <a:r>
              <a:rPr lang="ru-RU" dirty="0" err="1" smtClean="0"/>
              <a:t>Юность______________________________</a:t>
            </a:r>
            <a:endParaRPr lang="ru-RU" dirty="0" smtClean="0"/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4. </a:t>
            </a:r>
            <a:r>
              <a:rPr lang="ru-RU" dirty="0" err="1" smtClean="0"/>
              <a:t>Старость___________________________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5</a:t>
            </a:r>
            <a:r>
              <a:rPr lang="ru-RU" dirty="0" smtClean="0"/>
              <a:t>. Заснуть </a:t>
            </a:r>
            <a:r>
              <a:rPr lang="ru-RU" dirty="0" smtClean="0"/>
              <a:t>____________________________ </a:t>
            </a:r>
          </a:p>
          <a:p>
            <a:pPr lvl="0"/>
            <a:r>
              <a:rPr lang="ru-RU" dirty="0" smtClean="0"/>
              <a:t>6</a:t>
            </a:r>
            <a:r>
              <a:rPr lang="ru-RU" dirty="0" smtClean="0"/>
              <a:t>. Умереть </a:t>
            </a:r>
            <a:r>
              <a:rPr lang="ru-RU" dirty="0" smtClean="0"/>
              <a:t>____________________________</a:t>
            </a:r>
          </a:p>
          <a:p>
            <a:pPr lvl="0"/>
            <a:r>
              <a:rPr lang="ru-RU" dirty="0" smtClean="0"/>
              <a:t>7</a:t>
            </a:r>
            <a:r>
              <a:rPr lang="ru-RU" dirty="0" smtClean="0"/>
              <a:t>. </a:t>
            </a:r>
            <a:r>
              <a:rPr lang="ru-RU" dirty="0" err="1" smtClean="0"/>
              <a:t>Лев_________________________________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8</a:t>
            </a:r>
            <a:r>
              <a:rPr lang="ru-RU" dirty="0" smtClean="0"/>
              <a:t> японцы _____________________________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5" y="1166465"/>
          <a:ext cx="7643862" cy="5587550"/>
        </p:xfrm>
        <a:graphic>
          <a:graphicData uri="http://schemas.openxmlformats.org/drawingml/2006/table">
            <a:tbl>
              <a:tblPr/>
              <a:tblGrid>
                <a:gridCol w="849318"/>
                <a:gridCol w="849318"/>
                <a:gridCol w="849318"/>
                <a:gridCol w="849318"/>
                <a:gridCol w="849318"/>
                <a:gridCol w="849318"/>
                <a:gridCol w="849318"/>
                <a:gridCol w="849318"/>
                <a:gridCol w="849318"/>
              </a:tblGrid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FF0000"/>
                          </a:solidFill>
                          <a:latin typeface="Arial Black"/>
                        </a:rPr>
                        <a:t>сложное предложение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85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19"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FFFFFF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союзное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сложносо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             чиненное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6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2700" b="0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изъяс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            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нительные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27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348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42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 rot="1163796">
            <a:off x="1738654" y="1950400"/>
            <a:ext cx="311080" cy="1059170"/>
          </a:xfrm>
          <a:prstGeom prst="downArrow">
            <a:avLst>
              <a:gd name="adj1" fmla="val 50000"/>
              <a:gd name="adj2" fmla="val 8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6" name="Стрелка вниз 5"/>
          <p:cNvSpPr/>
          <p:nvPr/>
        </p:nvSpPr>
        <p:spPr>
          <a:xfrm rot="20345357">
            <a:off x="4462612" y="1967847"/>
            <a:ext cx="415307" cy="1064917"/>
          </a:xfrm>
          <a:prstGeom prst="downArrow">
            <a:avLst>
              <a:gd name="adj1" fmla="val 50000"/>
              <a:gd name="adj2" fmla="val 8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Стрелка вниз 6"/>
          <p:cNvSpPr/>
          <p:nvPr/>
        </p:nvSpPr>
        <p:spPr>
          <a:xfrm rot="1163796">
            <a:off x="3012697" y="3274206"/>
            <a:ext cx="332526" cy="991521"/>
          </a:xfrm>
          <a:prstGeom prst="downArrow">
            <a:avLst>
              <a:gd name="adj1" fmla="val 50000"/>
              <a:gd name="adj2" fmla="val 8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" name="Стрелка вниз 7"/>
          <p:cNvSpPr/>
          <p:nvPr/>
        </p:nvSpPr>
        <p:spPr>
          <a:xfrm rot="19690216">
            <a:off x="5018017" y="3228442"/>
            <a:ext cx="329498" cy="972619"/>
          </a:xfrm>
          <a:prstGeom prst="downArrow">
            <a:avLst>
              <a:gd name="adj1" fmla="val 50000"/>
              <a:gd name="adj2" fmla="val 8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" name="Стрелка вниз 8"/>
          <p:cNvSpPr/>
          <p:nvPr/>
        </p:nvSpPr>
        <p:spPr>
          <a:xfrm rot="3010079">
            <a:off x="3113334" y="4603552"/>
            <a:ext cx="474220" cy="1632526"/>
          </a:xfrm>
          <a:prstGeom prst="downArrow">
            <a:avLst>
              <a:gd name="adj1" fmla="val 50000"/>
              <a:gd name="adj2" fmla="val 8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0" name="Стрелка вниз 9"/>
          <p:cNvSpPr/>
          <p:nvPr/>
        </p:nvSpPr>
        <p:spPr>
          <a:xfrm>
            <a:off x="4786314" y="4929198"/>
            <a:ext cx="314326" cy="762610"/>
          </a:xfrm>
          <a:prstGeom prst="downArrow">
            <a:avLst>
              <a:gd name="adj1" fmla="val 50000"/>
              <a:gd name="adj2" fmla="val 8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1" name="Стрелка вниз 10"/>
          <p:cNvSpPr/>
          <p:nvPr/>
        </p:nvSpPr>
        <p:spPr>
          <a:xfrm rot="18837806">
            <a:off x="6193755" y="4610064"/>
            <a:ext cx="449059" cy="1549372"/>
          </a:xfrm>
          <a:prstGeom prst="downArrow">
            <a:avLst>
              <a:gd name="adj1" fmla="val 50000"/>
              <a:gd name="adj2" fmla="val 8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35716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ВОССТАНОВЛЕНИЕ «СЛЕПОЙ СХЕМЫ»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ПРИДАТОЧНЫЕ ПРЕДЛОЖЕНИЯ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49392"/>
          <a:ext cx="8686800" cy="485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02"/>
                <a:gridCol w="2445078"/>
                <a:gridCol w="3474720"/>
              </a:tblGrid>
              <a:tr h="69137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определительные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обстоятельственные</a:t>
                      </a:r>
                      <a:endParaRPr lang="ru-RU" sz="2400" dirty="0"/>
                    </a:p>
                  </a:txBody>
                  <a:tcPr/>
                </a:tc>
              </a:tr>
              <a:tr h="3840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падежные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30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0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2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Упражнение- тренинг с комментированием. </a:t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</a:rPr>
              <a:t>Подчеркните  главные члены предложения. Расставьте недостающие знаки препинания. Составьте горизонтальные схемы. </a:t>
            </a:r>
            <a:r>
              <a:rPr lang="ru-RU" sz="2000" i="1" dirty="0" err="1" smtClean="0">
                <a:solidFill>
                  <a:schemeClr val="tx2">
                    <a:satMod val="130000"/>
                  </a:schemeClr>
                </a:solidFill>
              </a:rPr>
              <a:t>Доп</a:t>
            </a:r>
            <a:r>
              <a:rPr lang="ru-RU" sz="2000" i="1" dirty="0" smtClean="0">
                <a:solidFill>
                  <a:schemeClr val="tx2">
                    <a:satMod val="130000"/>
                  </a:schemeClr>
                </a:solidFill>
              </a:rPr>
              <a:t> задание : выпиши  словосочетание, определи тип подчинительной связи.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857375"/>
            <a:ext cx="6851650" cy="4391025"/>
          </a:xfrm>
        </p:spPr>
        <p:txBody>
          <a:bodyPr>
            <a:normAutofit fontScale="70000" lnSpcReduction="20000"/>
          </a:bodyPr>
          <a:lstStyle/>
          <a:p>
            <a:pPr marL="596646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900" dirty="0" smtClean="0"/>
              <a:t>Если   когда-нибудь    гоняясь   за счастьем    вы найдете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ru-RU" sz="2900" dirty="0" smtClean="0"/>
          </a:p>
          <a:p>
            <a:pPr marL="596646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900" dirty="0" smtClean="0"/>
              <a:t> его  вы   подобно  старухе   искавшей свои очки   обнаружите   что 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900" dirty="0" smtClean="0"/>
          </a:p>
          <a:p>
            <a:pPr marL="596646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900" dirty="0" smtClean="0"/>
              <a:t>счастье было все время у вас на носу </a:t>
            </a:r>
            <a:r>
              <a:rPr lang="ru-RU" sz="2900" i="1" dirty="0" smtClean="0"/>
              <a:t>(Бернард Шоу)</a:t>
            </a:r>
            <a:r>
              <a:rPr lang="ru-RU" sz="2900" dirty="0" smtClean="0"/>
              <a:t>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__________________________________________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__________________________________________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214438"/>
            <a:ext cx="6565900" cy="5033962"/>
          </a:xfrm>
        </p:spPr>
        <p:txBody>
          <a:bodyPr/>
          <a:lstStyle/>
          <a:p>
            <a:pPr marL="539496" indent="-457200" eaLnBrk="1" fontAlgn="auto" hangingPunct="1">
              <a:spcAft>
                <a:spcPts val="0"/>
              </a:spcAft>
              <a:buFont typeface="Wingdings 2"/>
              <a:buAutoNum type="arabicPeriod" startAt="2"/>
              <a:defRPr/>
            </a:pPr>
            <a:r>
              <a:rPr lang="ru-RU" sz="2000" dirty="0" smtClean="0"/>
              <a:t>Измени   отношение   к вещам    которые   тебя </a:t>
            </a:r>
          </a:p>
          <a:p>
            <a:pPr marL="539496" indent="-457200" eaLnBrk="1" fontAlgn="auto" hangingPunct="1">
              <a:spcAft>
                <a:spcPts val="0"/>
              </a:spcAft>
              <a:buFont typeface="Wingdings 2"/>
              <a:buAutoNum type="arabicPeriod" startAt="2"/>
              <a:defRPr/>
            </a:pPr>
            <a:endParaRPr lang="ru-RU" sz="2000" dirty="0" smtClean="0"/>
          </a:p>
          <a:p>
            <a:pPr marL="539496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   беспокоят   и ты будешь от них в безопасности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(</a:t>
            </a:r>
            <a:r>
              <a:rPr lang="ru-RU" sz="2000" i="1" dirty="0" smtClean="0"/>
              <a:t>Марк </a:t>
            </a:r>
            <a:r>
              <a:rPr lang="ru-RU" sz="2000" i="1" dirty="0" err="1" smtClean="0"/>
              <a:t>Аврелий</a:t>
            </a:r>
            <a:r>
              <a:rPr lang="ru-RU" sz="2000" dirty="0" smtClean="0"/>
              <a:t>, римский император и философ).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____________________________________________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____________________________________________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____________________________________________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 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266</TotalTime>
  <Words>485</Words>
  <Application>Microsoft Office PowerPoint</Application>
  <PresentationFormat>Экран (4:3)</PresentationFormat>
  <Paragraphs>145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Тема6</vt:lpstr>
      <vt:lpstr>Сложноподчиненные предложения. (обобщение по теме). Урок русского языка в 9 классе. </vt:lpstr>
      <vt:lpstr>Цели урока. </vt:lpstr>
      <vt:lpstr> Оборудование.</vt:lpstr>
      <vt:lpstr>Слайд 4</vt:lpstr>
      <vt:lpstr> Лингвистическая разминка</vt:lpstr>
      <vt:lpstr>Слайд 6</vt:lpstr>
      <vt:lpstr>ПРИДАТОЧНЫЕ ПРЕДЛОЖЕНИЯ</vt:lpstr>
      <vt:lpstr>  Упражнение- тренинг с комментированием.  Подчеркните  главные члены предложения. Расставьте недостающие знаки препинания. Составьте горизонтальные схемы. Доп задание : выпиши  словосочетание, определи тип подчинительной связи. </vt:lpstr>
      <vt:lpstr>Слайд 9</vt:lpstr>
      <vt:lpstr>Слайд 10</vt:lpstr>
      <vt:lpstr>Слайд 11</vt:lpstr>
      <vt:lpstr>Слуховой мониторинг.  Различение предложений на слух</vt:lpstr>
      <vt:lpstr>Сложноподчиненные предложения с несколькими придаточными.</vt:lpstr>
      <vt:lpstr>Слайд 14</vt:lpstr>
      <vt:lpstr>Потренируемся. Практикум. В 14</vt:lpstr>
      <vt:lpstr>Потренируемся. Практикум. В 14</vt:lpstr>
      <vt:lpstr>Потренируемся. Практикум. В 14</vt:lpstr>
      <vt:lpstr>Потренируемся. Практикум. В 14</vt:lpstr>
      <vt:lpstr>ЭКЗАМЕНУМСЯ!</vt:lpstr>
      <vt:lpstr>Рефлексия.</vt:lpstr>
      <vt:lpstr>Подведение итога урока</vt:lpstr>
      <vt:lpstr>СПАСИБО ЗА УРОК!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9 классе </dc:title>
  <dc:creator>XTreme</dc:creator>
  <cp:lastModifiedBy>Admin</cp:lastModifiedBy>
  <cp:revision>46</cp:revision>
  <dcterms:created xsi:type="dcterms:W3CDTF">2009-01-27T19:42:26Z</dcterms:created>
  <dcterms:modified xsi:type="dcterms:W3CDTF">2011-04-07T07:52:19Z</dcterms:modified>
</cp:coreProperties>
</file>