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6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59431-4C3D-4DB1-8271-0E06AE38F958}" type="datetimeFigureOut">
              <a:rPr lang="ru-RU" smtClean="0"/>
              <a:pPr/>
              <a:t>05.04.2010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7FE3-9A55-4F33-A718-B96A22E49A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59431-4C3D-4DB1-8271-0E06AE38F958}" type="datetimeFigureOut">
              <a:rPr lang="ru-RU" smtClean="0"/>
              <a:pPr/>
              <a:t>05.04.2010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7FE3-9A55-4F33-A718-B96A22E49A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59431-4C3D-4DB1-8271-0E06AE38F958}" type="datetimeFigureOut">
              <a:rPr lang="ru-RU" smtClean="0"/>
              <a:pPr/>
              <a:t>05.04.2010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7FE3-9A55-4F33-A718-B96A22E49A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59431-4C3D-4DB1-8271-0E06AE38F958}" type="datetimeFigureOut">
              <a:rPr lang="ru-RU" smtClean="0"/>
              <a:pPr/>
              <a:t>05.04.2010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7FE3-9A55-4F33-A718-B96A22E49A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59431-4C3D-4DB1-8271-0E06AE38F958}" type="datetimeFigureOut">
              <a:rPr lang="ru-RU" smtClean="0"/>
              <a:pPr/>
              <a:t>05.04.2010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7FE3-9A55-4F33-A718-B96A22E49A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59431-4C3D-4DB1-8271-0E06AE38F958}" type="datetimeFigureOut">
              <a:rPr lang="ru-RU" smtClean="0"/>
              <a:pPr/>
              <a:t>05.04.2010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7FE3-9A55-4F33-A718-B96A22E49A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59431-4C3D-4DB1-8271-0E06AE38F958}" type="datetimeFigureOut">
              <a:rPr lang="ru-RU" smtClean="0"/>
              <a:pPr/>
              <a:t>05.04.2010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7FE3-9A55-4F33-A718-B96A22E49A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59431-4C3D-4DB1-8271-0E06AE38F958}" type="datetimeFigureOut">
              <a:rPr lang="ru-RU" smtClean="0"/>
              <a:pPr/>
              <a:t>05.04.2010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7FE3-9A55-4F33-A718-B96A22E49A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59431-4C3D-4DB1-8271-0E06AE38F958}" type="datetimeFigureOut">
              <a:rPr lang="ru-RU" smtClean="0"/>
              <a:pPr/>
              <a:t>05.04.2010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7FE3-9A55-4F33-A718-B96A22E49A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59431-4C3D-4DB1-8271-0E06AE38F958}" type="datetimeFigureOut">
              <a:rPr lang="ru-RU" smtClean="0"/>
              <a:pPr/>
              <a:t>05.04.2010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57FE3-9A55-4F33-A718-B96A22E49A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59431-4C3D-4DB1-8271-0E06AE38F958}" type="datetimeFigureOut">
              <a:rPr lang="ru-RU" smtClean="0"/>
              <a:pPr/>
              <a:t>05.04.2010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F057FE3-9A55-4F33-A718-B96A22E49A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9259431-4C3D-4DB1-8271-0E06AE38F958}" type="datetimeFigureOut">
              <a:rPr lang="ru-RU" smtClean="0"/>
              <a:pPr/>
              <a:t>05.04.2010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F057FE3-9A55-4F33-A718-B96A22E49A5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89;&#1086;&#1096;21\&#1056;&#1072;&#1073;&#1086;&#1095;&#1080;&#1081;%20&#1089;&#1090;&#1086;&#1083;\&#1054;&#1090;&#1082;&#1088;&#1099;&#1090;&#1099;&#1081;%20&#1091;&#1088;&#1086;&#1082;\&#1063;&#1072;&#1081;&#1082;&#1086;&#1074;&#1089;&#1082;&#1080;&#1081;%20&#1052;&#1072;&#1088;&#1090;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89;&#1086;&#1096;21\&#1056;&#1072;&#1073;&#1086;&#1095;&#1080;&#1081;%20&#1089;&#1090;&#1086;&#1083;\&#1054;&#1090;&#1082;&#1088;&#1099;&#1090;&#1099;&#1081;%20&#1091;&#1088;&#1086;&#1082;\06%20&#1078;&#1072;&#1074;&#1086;&#1088;&#1086;&#1085;&#1086;&#1082;%20&#1087;&#1086;&#1083;&#1077;&#1074;&#1086;&#1081;.mp3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П. И. Чайковский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/>
              <a:t>Март</a:t>
            </a:r>
            <a:endParaRPr lang="ru-RU" sz="7200" dirty="0"/>
          </a:p>
        </p:txBody>
      </p:sp>
      <p:pic>
        <p:nvPicPr>
          <p:cNvPr id="6" name="Чайковский Мар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358214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1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5389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Ф. И. Тютчев</a:t>
            </a:r>
            <a:endParaRPr lang="ru-RU" dirty="0"/>
          </a:p>
        </p:txBody>
      </p:sp>
      <p:pic>
        <p:nvPicPr>
          <p:cNvPr id="4" name="Содержимое 3" descr="Тютче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75969" y="1935163"/>
            <a:ext cx="3592061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Ф. И. Тютчев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« Зима недаром злится»</a:t>
            </a:r>
            <a:endParaRPr lang="ru-RU" sz="5400" dirty="0"/>
          </a:p>
        </p:txBody>
      </p:sp>
      <p:pic>
        <p:nvPicPr>
          <p:cNvPr id="4" name="Содержимое 3" descr="Тютче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3071810"/>
            <a:ext cx="2857520" cy="3491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9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2717958_1208172819_levitan_vesna_bol_shaya_vod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0"/>
            <a:ext cx="3286116" cy="4118031"/>
          </a:xfrm>
        </p:spPr>
      </p:pic>
      <p:pic>
        <p:nvPicPr>
          <p:cNvPr id="5" name="Рисунок 4" descr="grachi-savrasov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0"/>
            <a:ext cx="3399563" cy="4071966"/>
          </a:xfrm>
          <a:prstGeom prst="rect">
            <a:avLst/>
          </a:prstGeom>
        </p:spPr>
      </p:pic>
      <p:pic>
        <p:nvPicPr>
          <p:cNvPr id="6" name="Рисунок 5" descr="40998347_Levitan_Ma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57422" y="2857496"/>
            <a:ext cx="4071966" cy="381744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И. И. Левитан «Март»</a:t>
            </a:r>
            <a:endParaRPr lang="ru-RU" dirty="0"/>
          </a:p>
        </p:txBody>
      </p:sp>
      <p:pic>
        <p:nvPicPr>
          <p:cNvPr id="4" name="Содержимое 3" descr="40998347_Levitan_Ma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2143116"/>
            <a:ext cx="5500726" cy="415610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06" name="AutoShape 42"/>
          <p:cNvSpPr>
            <a:spLocks noChangeArrowheads="1"/>
          </p:cNvSpPr>
          <p:nvPr/>
        </p:nvSpPr>
        <p:spPr bwMode="auto">
          <a:xfrm rot="-194305">
            <a:off x="4421188" y="5945188"/>
            <a:ext cx="3105150" cy="496887"/>
          </a:xfrm>
          <a:prstGeom prst="cloudCallout">
            <a:avLst>
              <a:gd name="adj1" fmla="val -143514"/>
              <a:gd name="adj2" fmla="val 18244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1266" name="AutoShape 2"/>
          <p:cNvSpPr>
            <a:spLocks noChangeArrowheads="1"/>
          </p:cNvSpPr>
          <p:nvPr/>
        </p:nvSpPr>
        <p:spPr bwMode="auto">
          <a:xfrm>
            <a:off x="1331913" y="333375"/>
            <a:ext cx="5545137" cy="1727200"/>
          </a:xfrm>
          <a:prstGeom prst="cloudCallout">
            <a:avLst>
              <a:gd name="adj1" fmla="val -21227"/>
              <a:gd name="adj2" fmla="val 38509"/>
            </a:avLst>
          </a:prstGeom>
          <a:solidFill>
            <a:srgbClr val="00008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1274" name="Oval 10"/>
          <p:cNvSpPr>
            <a:spLocks noChangeArrowheads="1"/>
          </p:cNvSpPr>
          <p:nvPr/>
        </p:nvSpPr>
        <p:spPr bwMode="auto">
          <a:xfrm>
            <a:off x="2916238" y="1989138"/>
            <a:ext cx="144462" cy="576262"/>
          </a:xfrm>
          <a:prstGeom prst="ellipse">
            <a:avLst/>
          </a:prstGeom>
          <a:solidFill>
            <a:srgbClr val="00008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5" name="Oval 11"/>
          <p:cNvSpPr>
            <a:spLocks noChangeArrowheads="1"/>
          </p:cNvSpPr>
          <p:nvPr/>
        </p:nvSpPr>
        <p:spPr bwMode="auto">
          <a:xfrm>
            <a:off x="3635375" y="1989138"/>
            <a:ext cx="144463" cy="576262"/>
          </a:xfrm>
          <a:prstGeom prst="ellipse">
            <a:avLst/>
          </a:prstGeom>
          <a:solidFill>
            <a:srgbClr val="00008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6" name="Oval 12"/>
          <p:cNvSpPr>
            <a:spLocks noChangeArrowheads="1"/>
          </p:cNvSpPr>
          <p:nvPr/>
        </p:nvSpPr>
        <p:spPr bwMode="auto">
          <a:xfrm>
            <a:off x="4572000" y="1268413"/>
            <a:ext cx="144463" cy="576262"/>
          </a:xfrm>
          <a:prstGeom prst="ellipse">
            <a:avLst/>
          </a:prstGeom>
          <a:solidFill>
            <a:srgbClr val="00008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7" name="Oval 13"/>
          <p:cNvSpPr>
            <a:spLocks noChangeArrowheads="1"/>
          </p:cNvSpPr>
          <p:nvPr/>
        </p:nvSpPr>
        <p:spPr bwMode="auto">
          <a:xfrm rot="20368429" flipH="1">
            <a:off x="6011863" y="1628775"/>
            <a:ext cx="144462" cy="431800"/>
          </a:xfrm>
          <a:prstGeom prst="ellipse">
            <a:avLst/>
          </a:prstGeom>
          <a:solidFill>
            <a:srgbClr val="00008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1280" name="Picture 16" descr="kalendula_kopij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996" r="11684"/>
          <a:stretch>
            <a:fillRect/>
          </a:stretch>
        </p:blipFill>
        <p:spPr bwMode="auto">
          <a:xfrm>
            <a:off x="2411413" y="5048250"/>
            <a:ext cx="1296987" cy="1296988"/>
          </a:xfrm>
          <a:prstGeom prst="rect">
            <a:avLst/>
          </a:prstGeom>
          <a:noFill/>
        </p:spPr>
      </p:pic>
      <p:pic>
        <p:nvPicPr>
          <p:cNvPr id="11281" name="Picture 17" descr="kalendula_kopija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996" r="11684"/>
          <a:stretch>
            <a:fillRect/>
          </a:stretch>
        </p:blipFill>
        <p:spPr bwMode="auto">
          <a:xfrm>
            <a:off x="5003800" y="4292600"/>
            <a:ext cx="1081088" cy="1081088"/>
          </a:xfrm>
          <a:prstGeom prst="rect">
            <a:avLst/>
          </a:prstGeom>
          <a:noFill/>
        </p:spPr>
      </p:pic>
      <p:pic>
        <p:nvPicPr>
          <p:cNvPr id="11282" name="Picture 18" descr="kalendula_kopij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996" r="11684"/>
          <a:stretch>
            <a:fillRect/>
          </a:stretch>
        </p:blipFill>
        <p:spPr bwMode="auto">
          <a:xfrm>
            <a:off x="7019925" y="4941888"/>
            <a:ext cx="1296988" cy="1296987"/>
          </a:xfrm>
          <a:prstGeom prst="rect">
            <a:avLst/>
          </a:prstGeom>
          <a:noFill/>
        </p:spPr>
      </p:pic>
      <p:pic>
        <p:nvPicPr>
          <p:cNvPr id="11284" name="Picture 20" descr="kalendula_kopija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996" r="11684"/>
          <a:stretch>
            <a:fillRect/>
          </a:stretch>
        </p:blipFill>
        <p:spPr bwMode="auto">
          <a:xfrm>
            <a:off x="755650" y="4437063"/>
            <a:ext cx="938213" cy="938212"/>
          </a:xfrm>
          <a:prstGeom prst="rect">
            <a:avLst/>
          </a:prstGeom>
          <a:noFill/>
        </p:spPr>
      </p:pic>
      <p:sp>
        <p:nvSpPr>
          <p:cNvPr id="11288" name="Oval 24"/>
          <p:cNvSpPr>
            <a:spLocks noChangeArrowheads="1"/>
          </p:cNvSpPr>
          <p:nvPr/>
        </p:nvSpPr>
        <p:spPr bwMode="auto">
          <a:xfrm>
            <a:off x="5292725" y="1196975"/>
            <a:ext cx="792163" cy="792163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89" name="Oval 25"/>
          <p:cNvSpPr>
            <a:spLocks noChangeArrowheads="1"/>
          </p:cNvSpPr>
          <p:nvPr/>
        </p:nvSpPr>
        <p:spPr bwMode="auto">
          <a:xfrm rot="1009340">
            <a:off x="5360988" y="2009775"/>
            <a:ext cx="142875" cy="1152525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90" name="Oval 26"/>
          <p:cNvSpPr>
            <a:spLocks noChangeArrowheads="1"/>
          </p:cNvSpPr>
          <p:nvPr/>
        </p:nvSpPr>
        <p:spPr bwMode="auto">
          <a:xfrm rot="2878885">
            <a:off x="4837113" y="1681163"/>
            <a:ext cx="142875" cy="1152525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91" name="Oval 27"/>
          <p:cNvSpPr>
            <a:spLocks noChangeArrowheads="1"/>
          </p:cNvSpPr>
          <p:nvPr/>
        </p:nvSpPr>
        <p:spPr bwMode="auto">
          <a:xfrm rot="5400000">
            <a:off x="4571207" y="980281"/>
            <a:ext cx="144462" cy="1152525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92" name="Oval 28"/>
          <p:cNvSpPr>
            <a:spLocks noChangeArrowheads="1"/>
          </p:cNvSpPr>
          <p:nvPr/>
        </p:nvSpPr>
        <p:spPr bwMode="auto">
          <a:xfrm rot="7475587">
            <a:off x="4818856" y="391319"/>
            <a:ext cx="144463" cy="1152525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93" name="Oval 29"/>
          <p:cNvSpPr>
            <a:spLocks noChangeArrowheads="1"/>
          </p:cNvSpPr>
          <p:nvPr/>
        </p:nvSpPr>
        <p:spPr bwMode="auto">
          <a:xfrm rot="10800000">
            <a:off x="5508625" y="0"/>
            <a:ext cx="142875" cy="1152525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94" name="Oval 30"/>
          <p:cNvSpPr>
            <a:spLocks noChangeArrowheads="1"/>
          </p:cNvSpPr>
          <p:nvPr/>
        </p:nvSpPr>
        <p:spPr bwMode="auto">
          <a:xfrm rot="12761602">
            <a:off x="6096000" y="76200"/>
            <a:ext cx="142875" cy="1152525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95" name="Oval 31"/>
          <p:cNvSpPr>
            <a:spLocks noChangeArrowheads="1"/>
          </p:cNvSpPr>
          <p:nvPr/>
        </p:nvSpPr>
        <p:spPr bwMode="auto">
          <a:xfrm rot="14269747">
            <a:off x="6550819" y="486569"/>
            <a:ext cx="144463" cy="1152525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96" name="Oval 32"/>
          <p:cNvSpPr>
            <a:spLocks noChangeArrowheads="1"/>
          </p:cNvSpPr>
          <p:nvPr/>
        </p:nvSpPr>
        <p:spPr bwMode="auto">
          <a:xfrm rot="16200000">
            <a:off x="6732588" y="1052513"/>
            <a:ext cx="142875" cy="1152525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98" name="Oval 34"/>
          <p:cNvSpPr>
            <a:spLocks noChangeArrowheads="1"/>
          </p:cNvSpPr>
          <p:nvPr/>
        </p:nvSpPr>
        <p:spPr bwMode="auto">
          <a:xfrm rot="-2457754">
            <a:off x="6497638" y="1725613"/>
            <a:ext cx="142875" cy="1152525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99" name="Oval 35"/>
          <p:cNvSpPr>
            <a:spLocks noChangeArrowheads="1"/>
          </p:cNvSpPr>
          <p:nvPr/>
        </p:nvSpPr>
        <p:spPr bwMode="auto">
          <a:xfrm rot="-717174">
            <a:off x="5938838" y="2044700"/>
            <a:ext cx="142875" cy="1152525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1300" name="Picture 3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02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  <p:pic>
        <p:nvPicPr>
          <p:cNvPr id="11301" name="Picture 37" descr="rose12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r="46591" b="41933"/>
          <a:stretch>
            <a:fillRect/>
          </a:stretch>
        </p:blipFill>
        <p:spPr bwMode="auto">
          <a:xfrm rot="9148495">
            <a:off x="4859338" y="4221163"/>
            <a:ext cx="1119187" cy="1039812"/>
          </a:xfrm>
          <a:prstGeom prst="rect">
            <a:avLst/>
          </a:prstGeom>
          <a:noFill/>
        </p:spPr>
      </p:pic>
      <p:pic>
        <p:nvPicPr>
          <p:cNvPr id="11302" name="Picture 38" descr="rose12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 r="46591" b="41933"/>
          <a:stretch>
            <a:fillRect/>
          </a:stretch>
        </p:blipFill>
        <p:spPr bwMode="auto">
          <a:xfrm rot="37385947">
            <a:off x="931863" y="4189412"/>
            <a:ext cx="1119188" cy="1039813"/>
          </a:xfrm>
          <a:prstGeom prst="rect">
            <a:avLst/>
          </a:prstGeom>
          <a:noFill/>
        </p:spPr>
      </p:pic>
      <p:sp>
        <p:nvSpPr>
          <p:cNvPr id="11307" name="AutoShape 43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8243888" y="6308725"/>
            <a:ext cx="647700" cy="360363"/>
          </a:xfrm>
          <a:prstGeom prst="leftArrow">
            <a:avLst>
              <a:gd name="adj1" fmla="val 50000"/>
              <a:gd name="adj2" fmla="val 44934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3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1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1126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126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44444E-6 L -0.12605 0.43056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215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1127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11111E-6 L -0.06285 0.51435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" y="25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1000" fill="hold"/>
                                        <p:tgtEl>
                                          <p:spTgt spid="1127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1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1130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500"/>
                            </p:stCondLst>
                            <p:childTnLst>
                              <p:par>
                                <p:cTn id="44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1000" fill="hold"/>
                                        <p:tgtEl>
                                          <p:spTgt spid="1128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85185E-6 L 0.09462 0.49375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247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6" dur="1000" fill="hold"/>
                                        <p:tgtEl>
                                          <p:spTgt spid="1127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3500"/>
                            </p:stCondLst>
                            <p:childTnLst>
                              <p:par>
                                <p:cTn id="58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4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1000" fill="hold"/>
                                        <p:tgtEl>
                                          <p:spTgt spid="1128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500"/>
                            </p:stCondLst>
                            <p:childTnLst>
                              <p:par>
                                <p:cTn id="7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0 L 0.16545 0.55648 " pathEditMode="relative" rAng="0" ptsTypes="AA">
                                      <p:cBhvr>
                                        <p:cTn id="73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278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5" dur="1000" fill="hold"/>
                                        <p:tgtEl>
                                          <p:spTgt spid="1127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7500"/>
                            </p:stCondLst>
                            <p:childTnLst>
                              <p:par>
                                <p:cTn id="77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8500"/>
                            </p:stCondLst>
                            <p:childTnLst>
                              <p:par>
                                <p:cTn id="81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25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3500"/>
                            </p:stCondLst>
                            <p:childTnLst>
                              <p:par>
                                <p:cTn id="89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2000" fill="hold"/>
                                        <p:tgtEl>
                                          <p:spTgt spid="1126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5500"/>
                            </p:stCondLst>
                            <p:childTnLst>
                              <p:par>
                                <p:cTn id="92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6500"/>
                            </p:stCondLst>
                            <p:childTnLst>
                              <p:par>
                                <p:cTn id="96" presetID="10" presetClass="entr" presetSubtype="0" repeatCount="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0500"/>
                            </p:stCondLst>
                            <p:childTnLst>
                              <p:par>
                                <p:cTn id="100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25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1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3500"/>
                            </p:stCondLst>
                            <p:childTnLst>
                              <p:par>
                                <p:cTn id="108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55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1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36500"/>
                            </p:stCondLst>
                            <p:childTnLst>
                              <p:par>
                                <p:cTn id="116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85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9500"/>
                            </p:stCondLst>
                            <p:childTnLst>
                              <p:par>
                                <p:cTn id="124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15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2500"/>
                            </p:stCondLst>
                            <p:childTnLst>
                              <p:par>
                                <p:cTn id="132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445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1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0" dur="2000" fill="hold"/>
                                        <p:tgtEl>
                                          <p:spTgt spid="1130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6500"/>
                            </p:stCondLst>
                            <p:childTnLst>
                              <p:par>
                                <p:cTn id="14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30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30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49500"/>
                            </p:stCondLst>
                            <p:childTnLst>
                              <p:par>
                                <p:cTn id="147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30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30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52500"/>
                            </p:stCondLst>
                            <p:childTnLst>
                              <p:par>
                                <p:cTn id="15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07407E-6 L 0.21094 0.12848 " pathEditMode="relative" rAng="0" ptsTypes="AA">
                                      <p:cBhvr>
                                        <p:cTn id="153" dur="3000" fill="hold"/>
                                        <p:tgtEl>
                                          <p:spTgt spid="113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" y="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5500"/>
                            </p:stCondLst>
                            <p:childTnLst>
                              <p:par>
                                <p:cTn id="15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11111E-6 L 0.24601 0.14491 " pathEditMode="relative" rAng="0" ptsTypes="AA">
                                      <p:cBhvr>
                                        <p:cTn id="156" dur="3000" fill="hold"/>
                                        <p:tgtEl>
                                          <p:spTgt spid="113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" y="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8500"/>
                            </p:stCondLst>
                            <p:childTnLst>
                              <p:par>
                                <p:cTn id="1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1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61" repeatCount="2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300"/>
                </p:tgtEl>
              </p:cMediaNode>
            </p:audio>
          </p:childTnLst>
        </p:cTn>
      </p:par>
    </p:tnLst>
    <p:bldLst>
      <p:bldP spid="11306" grpId="0" animBg="1"/>
      <p:bldP spid="11306" grpId="1" animBg="1"/>
      <p:bldP spid="11306" grpId="2" animBg="1"/>
      <p:bldP spid="11266" grpId="0" animBg="1"/>
      <p:bldP spid="11266" grpId="1"/>
      <p:bldP spid="11266" grpId="2" animBg="1"/>
      <p:bldP spid="11274" grpId="0" animBg="1"/>
      <p:bldP spid="11274" grpId="1" animBg="1"/>
      <p:bldP spid="11274" grpId="2" animBg="1"/>
      <p:bldP spid="11274" grpId="3" animBg="1"/>
      <p:bldP spid="11275" grpId="0" animBg="1"/>
      <p:bldP spid="11275" grpId="1" animBg="1"/>
      <p:bldP spid="11275" grpId="2" animBg="1"/>
      <p:bldP spid="11275" grpId="3" animBg="1"/>
      <p:bldP spid="11276" grpId="0" animBg="1"/>
      <p:bldP spid="11276" grpId="1" animBg="1"/>
      <p:bldP spid="11276" grpId="2" animBg="1"/>
      <p:bldP spid="11276" grpId="3" animBg="1"/>
      <p:bldP spid="11277" grpId="0" animBg="1"/>
      <p:bldP spid="11277" grpId="1" animBg="1"/>
      <p:bldP spid="11277" grpId="2" animBg="1"/>
      <p:bldP spid="11277" grpId="3" animBg="1"/>
      <p:bldP spid="11288" grpId="0" animBg="1"/>
      <p:bldP spid="11289" grpId="0" animBg="1"/>
      <p:bldP spid="11290" grpId="0" animBg="1"/>
      <p:bldP spid="11291" grpId="0" animBg="1"/>
      <p:bldP spid="11292" grpId="0" animBg="1"/>
      <p:bldP spid="11293" grpId="0" animBg="1"/>
      <p:bldP spid="11294" grpId="0" animBg="1"/>
      <p:bldP spid="11295" grpId="0" animBg="1"/>
      <p:bldP spid="11296" grpId="0" animBg="1"/>
      <p:bldP spid="11298" grpId="0" animBg="1"/>
      <p:bldP spid="11299" grpId="0" animBg="1"/>
      <p:bldP spid="1130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Нудит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-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Хлопочет -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Взбесилась -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Наперекор -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Трезвон -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Пуще –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Пустить -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2714612" y="1928802"/>
            <a:ext cx="6000792" cy="4714884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заставляет  уйти</a:t>
            </a:r>
          </a:p>
          <a:p>
            <a:pPr>
              <a:lnSpc>
                <a:spcPct val="11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занимается чем-то очень усердно</a:t>
            </a:r>
          </a:p>
          <a:p>
            <a:pPr>
              <a:lnSpc>
                <a:spcPct val="11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очень сильно разозлилась</a:t>
            </a:r>
          </a:p>
          <a:p>
            <a:pPr>
              <a:lnSpc>
                <a:spcPct val="11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вопреки </a:t>
            </a:r>
          </a:p>
          <a:p>
            <a:pPr>
              <a:lnSpc>
                <a:spcPct val="11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церковный звон во все колокола </a:t>
            </a:r>
          </a:p>
          <a:p>
            <a:pPr>
              <a:lnSpc>
                <a:spcPct val="11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ещё больше </a:t>
            </a:r>
          </a:p>
          <a:p>
            <a:pPr>
              <a:lnSpc>
                <a:spcPct val="11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бросить в кого- либо, во что- либо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06 жаворонок полевой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929586" y="5929330"/>
            <a:ext cx="304800" cy="304800"/>
          </a:xfrm>
          <a:prstGeom prst="rect">
            <a:avLst/>
          </a:prstGeom>
        </p:spPr>
      </p:pic>
      <p:pic>
        <p:nvPicPr>
          <p:cNvPr id="4" name="Рисунок 3" descr="жавороно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1285860"/>
            <a:ext cx="7620000" cy="5080000"/>
          </a:xfrm>
          <a:prstGeom prst="rect">
            <a:avLst/>
          </a:prstGeom>
        </p:spPr>
      </p:pic>
      <p:pic>
        <p:nvPicPr>
          <p:cNvPr id="5" name="06 жаворонок полево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715272" y="535782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770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43770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Зима     </a:t>
            </a:r>
          </a:p>
          <a:p>
            <a:r>
              <a:rPr lang="ru-RU" dirty="0" smtClean="0"/>
              <a:t>злится      </a:t>
            </a:r>
          </a:p>
          <a:p>
            <a:r>
              <a:rPr lang="ru-RU" dirty="0" smtClean="0"/>
              <a:t>хлопочет              </a:t>
            </a:r>
          </a:p>
          <a:p>
            <a:r>
              <a:rPr lang="ru-RU" dirty="0" smtClean="0"/>
              <a:t>ворчит      </a:t>
            </a:r>
          </a:p>
          <a:p>
            <a:r>
              <a:rPr lang="ru-RU" dirty="0" smtClean="0"/>
              <a:t>взбесилась</a:t>
            </a:r>
          </a:p>
          <a:p>
            <a:r>
              <a:rPr lang="ru-RU" dirty="0" smtClean="0"/>
              <a:t>пустила          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Весна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стучится</a:t>
            </a:r>
          </a:p>
          <a:p>
            <a:r>
              <a:rPr lang="ru-RU" dirty="0" smtClean="0"/>
              <a:t>хохочет</a:t>
            </a:r>
          </a:p>
          <a:p>
            <a:r>
              <a:rPr lang="ru-RU" dirty="0" smtClean="0"/>
              <a:t>шумит</a:t>
            </a:r>
          </a:p>
          <a:p>
            <a:r>
              <a:rPr lang="ru-RU" dirty="0" err="1" smtClean="0"/>
              <a:t>умылася</a:t>
            </a:r>
            <a:endParaRPr lang="ru-RU" dirty="0" smtClean="0"/>
          </a:p>
          <a:p>
            <a:r>
              <a:rPr lang="ru-RU" dirty="0" smtClean="0"/>
              <a:t>стала румяней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0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2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3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4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8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0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1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2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6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8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9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0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4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6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7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8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Моделирование обложки</a:t>
            </a:r>
            <a:endParaRPr lang="ru-RU" dirty="0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786182" y="3500438"/>
            <a:ext cx="1060704" cy="914400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428992" y="2428868"/>
            <a:ext cx="1518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Ф. И. Тютчев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dirty="0" smtClean="0"/>
              <a:t>Зима недаром злится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148</TotalTime>
  <Words>97</Words>
  <Application>Microsoft Office PowerPoint</Application>
  <PresentationFormat>Экран (4:3)</PresentationFormat>
  <Paragraphs>45</Paragraphs>
  <Slides>10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П. И. Чайковский</vt:lpstr>
      <vt:lpstr>Ф. И. Тютчев</vt:lpstr>
      <vt:lpstr>Слайд 3</vt:lpstr>
      <vt:lpstr>И. И. Левитан «Март»</vt:lpstr>
      <vt:lpstr>Слайд 5</vt:lpstr>
      <vt:lpstr>Словарная работа</vt:lpstr>
      <vt:lpstr>Слайд 7</vt:lpstr>
      <vt:lpstr>Самостоятельная работа</vt:lpstr>
      <vt:lpstr>Моделирование обложки</vt:lpstr>
      <vt:lpstr>Ф. И. Тютчев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SkyLine</dc:creator>
  <cp:lastModifiedBy>сош21</cp:lastModifiedBy>
  <cp:revision>19</cp:revision>
  <dcterms:created xsi:type="dcterms:W3CDTF">2010-03-08T05:58:59Z</dcterms:created>
  <dcterms:modified xsi:type="dcterms:W3CDTF">2010-04-05T09:49:45Z</dcterms:modified>
</cp:coreProperties>
</file>