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7" r:id="rId6"/>
    <p:sldId id="268" r:id="rId7"/>
    <p:sldId id="261" r:id="rId8"/>
    <p:sldId id="269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1BA1F4-D806-4B97-B1CC-B2F94139F014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14A6E5-FF8D-4F84-8CFA-B9BC631713FB}">
      <dgm:prSet phldrT="[Текст]"/>
      <dgm:spPr/>
      <dgm:t>
        <a:bodyPr/>
        <a:lstStyle/>
        <a:p>
          <a:r>
            <a:rPr lang="ru-RU" b="1" smtClean="0"/>
            <a:t>сентябрь</a:t>
          </a:r>
          <a:endParaRPr lang="ru-RU" b="1" dirty="0"/>
        </a:p>
      </dgm:t>
    </dgm:pt>
    <dgm:pt modelId="{71522632-56B6-427E-ABB1-3E5D2DFF6C6D}" type="parTrans" cxnId="{57715A1F-E6D9-410E-9449-93C8B1C2BDD2}">
      <dgm:prSet/>
      <dgm:spPr/>
      <dgm:t>
        <a:bodyPr/>
        <a:lstStyle/>
        <a:p>
          <a:endParaRPr lang="ru-RU"/>
        </a:p>
      </dgm:t>
    </dgm:pt>
    <dgm:pt modelId="{7545DFD8-21BC-4E58-AD2B-D11CD207EF8D}" type="sibTrans" cxnId="{57715A1F-E6D9-410E-9449-93C8B1C2BDD2}">
      <dgm:prSet/>
      <dgm:spPr/>
      <dgm:t>
        <a:bodyPr/>
        <a:lstStyle/>
        <a:p>
          <a:endParaRPr lang="ru-RU"/>
        </a:p>
      </dgm:t>
    </dgm:pt>
    <dgm:pt modelId="{462EDAD7-7082-47E2-97A6-1015A938749D}">
      <dgm:prSet phldrT="[Текст]"/>
      <dgm:spPr/>
      <dgm:t>
        <a:bodyPr/>
        <a:lstStyle/>
        <a:p>
          <a:r>
            <a:rPr lang="ru-RU" b="1" dirty="0" smtClean="0"/>
            <a:t>Октябрь</a:t>
          </a:r>
        </a:p>
        <a:p>
          <a:r>
            <a:rPr lang="ru-RU" b="1" dirty="0" smtClean="0"/>
            <a:t>1-15</a:t>
          </a:r>
          <a:endParaRPr lang="ru-RU" b="1" dirty="0"/>
        </a:p>
      </dgm:t>
    </dgm:pt>
    <dgm:pt modelId="{A9F854EC-B010-4A5A-9A5A-1B8B120F6C7F}" type="parTrans" cxnId="{97BBA14A-434F-47EC-AE5D-7E50655AF7FD}">
      <dgm:prSet/>
      <dgm:spPr/>
      <dgm:t>
        <a:bodyPr/>
        <a:lstStyle/>
        <a:p>
          <a:endParaRPr lang="ru-RU"/>
        </a:p>
      </dgm:t>
    </dgm:pt>
    <dgm:pt modelId="{517930E4-22B3-49CC-A2E0-2B814BFEBD06}" type="sibTrans" cxnId="{97BBA14A-434F-47EC-AE5D-7E50655AF7FD}">
      <dgm:prSet/>
      <dgm:spPr/>
      <dgm:t>
        <a:bodyPr/>
        <a:lstStyle/>
        <a:p>
          <a:endParaRPr lang="ru-RU"/>
        </a:p>
      </dgm:t>
    </dgm:pt>
    <dgm:pt modelId="{07D48B0F-3ACF-4AE0-874B-C94BAA6BBFA0}">
      <dgm:prSet phldrT="[Текст]"/>
      <dgm:spPr/>
      <dgm:t>
        <a:bodyPr/>
        <a:lstStyle/>
        <a:p>
          <a:r>
            <a:rPr lang="ru-RU" dirty="0" smtClean="0"/>
            <a:t>Подготовить в программе </a:t>
          </a:r>
          <a:r>
            <a:rPr lang="en-US" dirty="0" smtClean="0"/>
            <a:t>PowerPoint </a:t>
          </a:r>
          <a:r>
            <a:rPr lang="ru-RU" dirty="0" smtClean="0"/>
            <a:t>презентации по </a:t>
          </a:r>
          <a:r>
            <a:rPr lang="ru-RU" dirty="0" err="1" smtClean="0"/>
            <a:t>декупажу</a:t>
          </a:r>
          <a:r>
            <a:rPr lang="ru-RU" dirty="0" smtClean="0"/>
            <a:t> (Макарова И.А.  и коллажу (Фадеева С.В.).</a:t>
          </a:r>
          <a:endParaRPr lang="ru-RU" dirty="0"/>
        </a:p>
      </dgm:t>
    </dgm:pt>
    <dgm:pt modelId="{124306B6-F42A-42CA-99B5-08D10C7E0719}" type="parTrans" cxnId="{14B8AB64-8B04-4E0E-BC7A-D34AE85F1A0D}">
      <dgm:prSet/>
      <dgm:spPr/>
      <dgm:t>
        <a:bodyPr/>
        <a:lstStyle/>
        <a:p>
          <a:endParaRPr lang="ru-RU"/>
        </a:p>
      </dgm:t>
    </dgm:pt>
    <dgm:pt modelId="{8E64E1CB-C567-4220-877C-F9E783C5FDEF}" type="sibTrans" cxnId="{14B8AB64-8B04-4E0E-BC7A-D34AE85F1A0D}">
      <dgm:prSet/>
      <dgm:spPr/>
      <dgm:t>
        <a:bodyPr/>
        <a:lstStyle/>
        <a:p>
          <a:endParaRPr lang="ru-RU"/>
        </a:p>
      </dgm:t>
    </dgm:pt>
    <dgm:pt modelId="{54FBDDF8-FD4C-49FE-8309-292530678D62}">
      <dgm:prSet phldrT="[Текст]" custT="1"/>
      <dgm:spPr/>
      <dgm:t>
        <a:bodyPr/>
        <a:lstStyle/>
        <a:p>
          <a:r>
            <a:rPr lang="ru-RU" sz="1400" b="1" dirty="0" smtClean="0"/>
            <a:t>Октябрь </a:t>
          </a:r>
        </a:p>
        <a:p>
          <a:r>
            <a:rPr lang="ru-RU" sz="1400" b="1" dirty="0" smtClean="0"/>
            <a:t>16 - 28</a:t>
          </a:r>
          <a:endParaRPr lang="ru-RU" sz="1300" b="1" dirty="0"/>
        </a:p>
      </dgm:t>
    </dgm:pt>
    <dgm:pt modelId="{87F4E035-3B8F-4705-A8EC-7C40FA84FE5C}" type="parTrans" cxnId="{AF8EAEE8-3239-4495-9C60-249407C22094}">
      <dgm:prSet/>
      <dgm:spPr/>
      <dgm:t>
        <a:bodyPr/>
        <a:lstStyle/>
        <a:p>
          <a:endParaRPr lang="ru-RU"/>
        </a:p>
      </dgm:t>
    </dgm:pt>
    <dgm:pt modelId="{55CAD101-A911-46AA-84C7-374F99FDB156}" type="sibTrans" cxnId="{AF8EAEE8-3239-4495-9C60-249407C22094}">
      <dgm:prSet/>
      <dgm:spPr/>
      <dgm:t>
        <a:bodyPr/>
        <a:lstStyle/>
        <a:p>
          <a:endParaRPr lang="ru-RU"/>
        </a:p>
      </dgm:t>
    </dgm:pt>
    <dgm:pt modelId="{85FC1A7E-E8DA-4A4D-A1D7-AB718B036E71}">
      <dgm:prSet phldrT="[Текст]" custT="1"/>
      <dgm:spPr/>
      <dgm:t>
        <a:bodyPr/>
        <a:lstStyle/>
        <a:p>
          <a:r>
            <a:rPr lang="ru-RU" sz="1100" dirty="0" smtClean="0"/>
            <a:t>Разработать в текстовом редакторе и распечатать </a:t>
          </a:r>
          <a:r>
            <a:rPr lang="ru-RU" sz="1100" dirty="0" err="1" smtClean="0"/>
            <a:t>програмку</a:t>
          </a:r>
          <a:r>
            <a:rPr lang="ru-RU" sz="1100" dirty="0" smtClean="0"/>
            <a:t> (раздаточный материал )для участников мероприятия.</a:t>
          </a:r>
          <a:endParaRPr lang="ru-RU" sz="1100" dirty="0"/>
        </a:p>
      </dgm:t>
    </dgm:pt>
    <dgm:pt modelId="{613FF81E-2B1C-4207-812B-ACF155FFD2E2}" type="parTrans" cxnId="{E5EEC710-7F7D-451E-8012-CB82B98A2F83}">
      <dgm:prSet/>
      <dgm:spPr/>
      <dgm:t>
        <a:bodyPr/>
        <a:lstStyle/>
        <a:p>
          <a:endParaRPr lang="ru-RU"/>
        </a:p>
      </dgm:t>
    </dgm:pt>
    <dgm:pt modelId="{01F264B7-0563-4C45-AC91-F4D60735799A}" type="sibTrans" cxnId="{E5EEC710-7F7D-451E-8012-CB82B98A2F83}">
      <dgm:prSet/>
      <dgm:spPr/>
      <dgm:t>
        <a:bodyPr/>
        <a:lstStyle/>
        <a:p>
          <a:endParaRPr lang="ru-RU"/>
        </a:p>
      </dgm:t>
    </dgm:pt>
    <dgm:pt modelId="{11A44C84-3B4E-44A5-AED0-3EE4C14A879A}">
      <dgm:prSet phldrT="[Текст]" custT="1"/>
      <dgm:spPr/>
      <dgm:t>
        <a:bodyPr/>
        <a:lstStyle/>
        <a:p>
          <a:r>
            <a:rPr lang="ru-RU" sz="1100" dirty="0" smtClean="0"/>
            <a:t>Разработать  в текстовом редакторе и распечатать анкету для участников мастер-класса по рефлексии.</a:t>
          </a:r>
          <a:endParaRPr lang="ru-RU" sz="1100" dirty="0"/>
        </a:p>
      </dgm:t>
    </dgm:pt>
    <dgm:pt modelId="{A6B4628D-B035-4873-8B9F-0B88E2330AEE}" type="parTrans" cxnId="{84FDF91E-3F60-4A4A-876C-C76ACE92D58F}">
      <dgm:prSet/>
      <dgm:spPr/>
      <dgm:t>
        <a:bodyPr/>
        <a:lstStyle/>
        <a:p>
          <a:endParaRPr lang="ru-RU"/>
        </a:p>
      </dgm:t>
    </dgm:pt>
    <dgm:pt modelId="{FA993B46-85EA-4BFF-806F-2058A9EA11E0}" type="sibTrans" cxnId="{84FDF91E-3F60-4A4A-876C-C76ACE92D58F}">
      <dgm:prSet/>
      <dgm:spPr/>
      <dgm:t>
        <a:bodyPr/>
        <a:lstStyle/>
        <a:p>
          <a:endParaRPr lang="ru-RU"/>
        </a:p>
      </dgm:t>
    </dgm:pt>
    <dgm:pt modelId="{B15C3939-53F5-412B-8FF6-7C075780C230}">
      <dgm:prSet/>
      <dgm:spPr/>
      <dgm:t>
        <a:bodyPr/>
        <a:lstStyle/>
        <a:p>
          <a:r>
            <a:rPr lang="ru-RU" b="0" dirty="0" smtClean="0"/>
            <a:t>Определить место, дату и время проведения мероприятия. </a:t>
          </a:r>
        </a:p>
      </dgm:t>
    </dgm:pt>
    <dgm:pt modelId="{0DE65EE4-2135-4E3E-BB3E-01792939D06F}" type="parTrans" cxnId="{628C5DBB-7974-41AC-8C68-FD732103995E}">
      <dgm:prSet/>
      <dgm:spPr/>
      <dgm:t>
        <a:bodyPr/>
        <a:lstStyle/>
        <a:p>
          <a:endParaRPr lang="ru-RU"/>
        </a:p>
      </dgm:t>
    </dgm:pt>
    <dgm:pt modelId="{5EED78AB-643D-4C2D-A8A8-2C2AC3A1A6FD}" type="sibTrans" cxnId="{628C5DBB-7974-41AC-8C68-FD732103995E}">
      <dgm:prSet/>
      <dgm:spPr/>
      <dgm:t>
        <a:bodyPr/>
        <a:lstStyle/>
        <a:p>
          <a:endParaRPr lang="ru-RU"/>
        </a:p>
      </dgm:t>
    </dgm:pt>
    <dgm:pt modelId="{1EE8496C-467B-4B45-8434-6311443BD326}">
      <dgm:prSet/>
      <dgm:spPr/>
      <dgm:t>
        <a:bodyPr/>
        <a:lstStyle/>
        <a:p>
          <a:r>
            <a:rPr lang="ru-RU" b="0" dirty="0" smtClean="0"/>
            <a:t>Разработать программу проведения мастер-класса.</a:t>
          </a:r>
        </a:p>
      </dgm:t>
    </dgm:pt>
    <dgm:pt modelId="{6A309BB4-70CF-4578-9265-5E5A34A44826}" type="parTrans" cxnId="{158C4F2E-3C46-472A-87B9-B79FBAB7E114}">
      <dgm:prSet/>
      <dgm:spPr/>
      <dgm:t>
        <a:bodyPr/>
        <a:lstStyle/>
        <a:p>
          <a:endParaRPr lang="ru-RU"/>
        </a:p>
      </dgm:t>
    </dgm:pt>
    <dgm:pt modelId="{5DD7C8EB-0BF8-4573-9D12-1DAA7EBE6DAC}" type="sibTrans" cxnId="{158C4F2E-3C46-472A-87B9-B79FBAB7E114}">
      <dgm:prSet/>
      <dgm:spPr/>
      <dgm:t>
        <a:bodyPr/>
        <a:lstStyle/>
        <a:p>
          <a:endParaRPr lang="ru-RU"/>
        </a:p>
      </dgm:t>
    </dgm:pt>
    <dgm:pt modelId="{96C303E0-FD7D-449A-8330-068EA5BD4C21}">
      <dgm:prSet/>
      <dgm:spPr/>
      <dgm:t>
        <a:bodyPr/>
        <a:lstStyle/>
        <a:p>
          <a:r>
            <a:rPr lang="ru-RU" b="0" dirty="0" smtClean="0"/>
            <a:t>Продумать демонстрацию техники  декупаж (Макарова И.А.)  и коллаж (Фадеева С.В.)  инструменты, материалы, время, форму подачи.</a:t>
          </a:r>
        </a:p>
      </dgm:t>
    </dgm:pt>
    <dgm:pt modelId="{E8A9436A-AA2C-4B60-ABCD-E7CACBAB8864}" type="parTrans" cxnId="{6513168D-9BEA-4AE7-8F9F-FBF5C74FD70B}">
      <dgm:prSet/>
      <dgm:spPr/>
      <dgm:t>
        <a:bodyPr/>
        <a:lstStyle/>
        <a:p>
          <a:endParaRPr lang="ru-RU"/>
        </a:p>
      </dgm:t>
    </dgm:pt>
    <dgm:pt modelId="{267245FC-DBCC-49A0-9F71-D07DA2BFF06D}" type="sibTrans" cxnId="{6513168D-9BEA-4AE7-8F9F-FBF5C74FD70B}">
      <dgm:prSet/>
      <dgm:spPr/>
      <dgm:t>
        <a:bodyPr/>
        <a:lstStyle/>
        <a:p>
          <a:endParaRPr lang="ru-RU"/>
        </a:p>
      </dgm:t>
    </dgm:pt>
    <dgm:pt modelId="{87215077-2EAF-4780-B671-6287BD8BF57D}">
      <dgm:prSet phldrT="[Текст]"/>
      <dgm:spPr/>
      <dgm:t>
        <a:bodyPr/>
        <a:lstStyle/>
        <a:p>
          <a:r>
            <a:rPr lang="ru-RU" dirty="0" smtClean="0"/>
            <a:t>Продумать время и технологию проведения практического занятия по декорированию изделий в техниках декупаж и (или) коллаж.</a:t>
          </a:r>
          <a:endParaRPr lang="ru-RU" dirty="0"/>
        </a:p>
      </dgm:t>
    </dgm:pt>
    <dgm:pt modelId="{F729C5E3-8611-46BF-BF99-CAB7AA931B5F}" type="parTrans" cxnId="{23906EDD-6B1E-4BB0-BF9F-371B9E19F879}">
      <dgm:prSet/>
      <dgm:spPr/>
      <dgm:t>
        <a:bodyPr/>
        <a:lstStyle/>
        <a:p>
          <a:endParaRPr lang="ru-RU"/>
        </a:p>
      </dgm:t>
    </dgm:pt>
    <dgm:pt modelId="{71179AEB-39BA-46F9-AC5C-5B2F5B03DC33}" type="sibTrans" cxnId="{23906EDD-6B1E-4BB0-BF9F-371B9E19F879}">
      <dgm:prSet/>
      <dgm:spPr/>
      <dgm:t>
        <a:bodyPr/>
        <a:lstStyle/>
        <a:p>
          <a:endParaRPr lang="ru-RU"/>
        </a:p>
      </dgm:t>
    </dgm:pt>
    <dgm:pt modelId="{9C510BFB-B643-4B95-8CE3-213D41764713}">
      <dgm:prSet custT="1"/>
      <dgm:spPr/>
      <dgm:t>
        <a:bodyPr/>
        <a:lstStyle/>
        <a:p>
          <a:r>
            <a:rPr lang="ru-RU" sz="1100" dirty="0" smtClean="0"/>
            <a:t>Подготовить в текстовом редакторе и распечатать текстовый документ – памятку по технологии декорирования изделий в технике декупаж и коллаж.</a:t>
          </a:r>
        </a:p>
      </dgm:t>
    </dgm:pt>
    <dgm:pt modelId="{6A5BFC10-BBEF-41F4-B14C-11FD05363430}" type="parTrans" cxnId="{AE541AAB-3346-4241-908B-FFE349AE4D73}">
      <dgm:prSet/>
      <dgm:spPr/>
      <dgm:t>
        <a:bodyPr/>
        <a:lstStyle/>
        <a:p>
          <a:endParaRPr lang="ru-RU"/>
        </a:p>
      </dgm:t>
    </dgm:pt>
    <dgm:pt modelId="{61657E14-96E3-43FA-B936-3075C72FA077}" type="sibTrans" cxnId="{AE541AAB-3346-4241-908B-FFE349AE4D73}">
      <dgm:prSet/>
      <dgm:spPr/>
      <dgm:t>
        <a:bodyPr/>
        <a:lstStyle/>
        <a:p>
          <a:endParaRPr lang="ru-RU"/>
        </a:p>
      </dgm:t>
    </dgm:pt>
    <dgm:pt modelId="{94676CF4-264E-450E-B1BA-B9C2062888DD}">
      <dgm:prSet custT="1"/>
      <dgm:spPr/>
      <dgm:t>
        <a:bodyPr/>
        <a:lstStyle/>
        <a:p>
          <a:r>
            <a:rPr lang="ru-RU" sz="1100" dirty="0" smtClean="0"/>
            <a:t>Подготовить  в текстовом редакторе и распечатать материал по теме: «Что такое творческое мышление и его развитие».</a:t>
          </a:r>
        </a:p>
      </dgm:t>
    </dgm:pt>
    <dgm:pt modelId="{864868C3-7AC6-42D0-A743-82D3F94C24B8}" type="parTrans" cxnId="{144406EC-6BDE-40D0-9D1D-419E291FCF1B}">
      <dgm:prSet/>
      <dgm:spPr/>
      <dgm:t>
        <a:bodyPr/>
        <a:lstStyle/>
        <a:p>
          <a:endParaRPr lang="ru-RU"/>
        </a:p>
      </dgm:t>
    </dgm:pt>
    <dgm:pt modelId="{CA4D90BB-7C27-4E80-97F3-EACD1E167D4B}" type="sibTrans" cxnId="{144406EC-6BDE-40D0-9D1D-419E291FCF1B}">
      <dgm:prSet/>
      <dgm:spPr/>
      <dgm:t>
        <a:bodyPr/>
        <a:lstStyle/>
        <a:p>
          <a:endParaRPr lang="ru-RU"/>
        </a:p>
      </dgm:t>
    </dgm:pt>
    <dgm:pt modelId="{3732668D-DE49-45B5-B626-E0345B0A6A57}">
      <dgm:prSet custT="1"/>
      <dgm:spPr/>
      <dgm:t>
        <a:bodyPr/>
        <a:lstStyle/>
        <a:p>
          <a:pPr algn="ctr"/>
          <a:r>
            <a:rPr lang="ru-RU" sz="1300" b="1" dirty="0" smtClean="0"/>
            <a:t>Октябрь - ноябрь </a:t>
          </a:r>
        </a:p>
        <a:p>
          <a:pPr algn="ctr"/>
          <a:r>
            <a:rPr lang="ru-RU" sz="1300" b="1" dirty="0" smtClean="0"/>
            <a:t>28 -1 </a:t>
          </a:r>
        </a:p>
        <a:p>
          <a:pPr algn="l"/>
          <a:r>
            <a:rPr lang="ru-RU" sz="1200" dirty="0" smtClean="0"/>
            <a:t>Подготовить выставочный материал и оформить выставку изделий.</a:t>
          </a:r>
        </a:p>
        <a:p>
          <a:pPr algn="l"/>
          <a:r>
            <a:rPr lang="ru-RU" sz="1200" dirty="0" smtClean="0"/>
            <a:t>Подготовить кабинет к проведению мероприятия (установка мультимедийного оборудования, расстановка мебели, снабжение рабочих мест необходимыми инструментами и материалами).</a:t>
          </a:r>
          <a:endParaRPr lang="ru-RU" sz="1300" dirty="0" smtClean="0"/>
        </a:p>
        <a:p>
          <a:pPr algn="l"/>
          <a:endParaRPr lang="ru-RU" sz="1300" dirty="0" smtClean="0"/>
        </a:p>
      </dgm:t>
    </dgm:pt>
    <dgm:pt modelId="{61FBB7A2-61EE-46AC-88D1-E02AC30D666C}" type="parTrans" cxnId="{CF6C4923-B436-4F37-B03A-68A4E81CBB99}">
      <dgm:prSet/>
      <dgm:spPr/>
      <dgm:t>
        <a:bodyPr/>
        <a:lstStyle/>
        <a:p>
          <a:endParaRPr lang="ru-RU"/>
        </a:p>
      </dgm:t>
    </dgm:pt>
    <dgm:pt modelId="{9776F349-0FFC-4769-AD16-BCEFD8B597FE}" type="sibTrans" cxnId="{CF6C4923-B436-4F37-B03A-68A4E81CBB99}">
      <dgm:prSet/>
      <dgm:spPr/>
      <dgm:t>
        <a:bodyPr/>
        <a:lstStyle/>
        <a:p>
          <a:endParaRPr lang="ru-RU"/>
        </a:p>
      </dgm:t>
    </dgm:pt>
    <dgm:pt modelId="{EE8576C6-32A1-421A-96AF-8BA8244B7705}" type="pres">
      <dgm:prSet presAssocID="{A21BA1F4-D806-4B97-B1CC-B2F94139F0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C279CC-D27D-465E-92D4-5B58DD869090}" type="pres">
      <dgm:prSet presAssocID="{9214A6E5-FF8D-4F84-8CFA-B9BC631713F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346154-52FD-4D15-9674-429F126FF225}" type="pres">
      <dgm:prSet presAssocID="{7545DFD8-21BC-4E58-AD2B-D11CD207EF8D}" presName="sibTrans" presStyleCnt="0"/>
      <dgm:spPr/>
    </dgm:pt>
    <dgm:pt modelId="{550F6A73-FD91-4ACE-AB7D-06A4B5AE60B9}" type="pres">
      <dgm:prSet presAssocID="{462EDAD7-7082-47E2-97A6-1015A938749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99299-3E63-42BD-86F8-266BCE4CB809}" type="pres">
      <dgm:prSet presAssocID="{517930E4-22B3-49CC-A2E0-2B814BFEBD06}" presName="sibTrans" presStyleCnt="0"/>
      <dgm:spPr/>
    </dgm:pt>
    <dgm:pt modelId="{54E5A5CB-65FB-41D5-8B75-D55102328A1C}" type="pres">
      <dgm:prSet presAssocID="{54FBDDF8-FD4C-49FE-8309-292530678D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DF495-A968-45FD-9D38-3F0A122A2A58}" type="pres">
      <dgm:prSet presAssocID="{55CAD101-A911-46AA-84C7-374F99FDB156}" presName="sibTrans" presStyleCnt="0"/>
      <dgm:spPr/>
    </dgm:pt>
    <dgm:pt modelId="{07AD36C5-484E-4C6A-AE5D-BF10E2B6D861}" type="pres">
      <dgm:prSet presAssocID="{3732668D-DE49-45B5-B626-E0345B0A6A5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8C4F2E-3C46-472A-87B9-B79FBAB7E114}" srcId="{9214A6E5-FF8D-4F84-8CFA-B9BC631713FB}" destId="{1EE8496C-467B-4B45-8434-6311443BD326}" srcOrd="1" destOrd="0" parTransId="{6A309BB4-70CF-4578-9265-5E5A34A44826}" sibTransId="{5DD7C8EB-0BF8-4573-9D12-1DAA7EBE6DAC}"/>
    <dgm:cxn modelId="{84FDF91E-3F60-4A4A-876C-C76ACE92D58F}" srcId="{54FBDDF8-FD4C-49FE-8309-292530678D62}" destId="{11A44C84-3B4E-44A5-AED0-3EE4C14A879A}" srcOrd="1" destOrd="0" parTransId="{A6B4628D-B035-4873-8B9F-0B88E2330AEE}" sibTransId="{FA993B46-85EA-4BFF-806F-2058A9EA11E0}"/>
    <dgm:cxn modelId="{CE4370F5-35B3-412F-A25D-1C4825451361}" type="presOf" srcId="{9214A6E5-FF8D-4F84-8CFA-B9BC631713FB}" destId="{FEC279CC-D27D-465E-92D4-5B58DD869090}" srcOrd="0" destOrd="0" presId="urn:microsoft.com/office/officeart/2005/8/layout/hList6"/>
    <dgm:cxn modelId="{97BBA14A-434F-47EC-AE5D-7E50655AF7FD}" srcId="{A21BA1F4-D806-4B97-B1CC-B2F94139F014}" destId="{462EDAD7-7082-47E2-97A6-1015A938749D}" srcOrd="1" destOrd="0" parTransId="{A9F854EC-B010-4A5A-9A5A-1B8B120F6C7F}" sibTransId="{517930E4-22B3-49CC-A2E0-2B814BFEBD06}"/>
    <dgm:cxn modelId="{23906EDD-6B1E-4BB0-BF9F-371B9E19F879}" srcId="{462EDAD7-7082-47E2-97A6-1015A938749D}" destId="{87215077-2EAF-4780-B671-6287BD8BF57D}" srcOrd="1" destOrd="0" parTransId="{F729C5E3-8611-46BF-BF99-CAB7AA931B5F}" sibTransId="{71179AEB-39BA-46F9-AC5C-5B2F5B03DC33}"/>
    <dgm:cxn modelId="{E7EDC4FE-F3A4-497D-8AB3-5793A3B1CD48}" type="presOf" srcId="{94676CF4-264E-450E-B1BA-B9C2062888DD}" destId="{54E5A5CB-65FB-41D5-8B75-D55102328A1C}" srcOrd="0" destOrd="4" presId="urn:microsoft.com/office/officeart/2005/8/layout/hList6"/>
    <dgm:cxn modelId="{3550D498-FF55-494A-8E8D-48431A1A4D31}" type="presOf" srcId="{B15C3939-53F5-412B-8FF6-7C075780C230}" destId="{FEC279CC-D27D-465E-92D4-5B58DD869090}" srcOrd="0" destOrd="1" presId="urn:microsoft.com/office/officeart/2005/8/layout/hList6"/>
    <dgm:cxn modelId="{F57AE31D-E00A-427A-A7A6-021A4567E58B}" type="presOf" srcId="{A21BA1F4-D806-4B97-B1CC-B2F94139F014}" destId="{EE8576C6-32A1-421A-96AF-8BA8244B7705}" srcOrd="0" destOrd="0" presId="urn:microsoft.com/office/officeart/2005/8/layout/hList6"/>
    <dgm:cxn modelId="{57715A1F-E6D9-410E-9449-93C8B1C2BDD2}" srcId="{A21BA1F4-D806-4B97-B1CC-B2F94139F014}" destId="{9214A6E5-FF8D-4F84-8CFA-B9BC631713FB}" srcOrd="0" destOrd="0" parTransId="{71522632-56B6-427E-ABB1-3E5D2DFF6C6D}" sibTransId="{7545DFD8-21BC-4E58-AD2B-D11CD207EF8D}"/>
    <dgm:cxn modelId="{AE541AAB-3346-4241-908B-FFE349AE4D73}" srcId="{54FBDDF8-FD4C-49FE-8309-292530678D62}" destId="{9C510BFB-B643-4B95-8CE3-213D41764713}" srcOrd="2" destOrd="0" parTransId="{6A5BFC10-BBEF-41F4-B14C-11FD05363430}" sibTransId="{61657E14-96E3-43FA-B936-3075C72FA077}"/>
    <dgm:cxn modelId="{B00C031D-73C0-4469-A6C8-A61F20C9FB51}" type="presOf" srcId="{11A44C84-3B4E-44A5-AED0-3EE4C14A879A}" destId="{54E5A5CB-65FB-41D5-8B75-D55102328A1C}" srcOrd="0" destOrd="2" presId="urn:microsoft.com/office/officeart/2005/8/layout/hList6"/>
    <dgm:cxn modelId="{BB624D6C-8B0F-48AD-8792-C8792EFFF7D5}" type="presOf" srcId="{462EDAD7-7082-47E2-97A6-1015A938749D}" destId="{550F6A73-FD91-4ACE-AB7D-06A4B5AE60B9}" srcOrd="0" destOrd="0" presId="urn:microsoft.com/office/officeart/2005/8/layout/hList6"/>
    <dgm:cxn modelId="{778A10E4-0AD9-4C44-9304-3AAC55F01438}" type="presOf" srcId="{1EE8496C-467B-4B45-8434-6311443BD326}" destId="{FEC279CC-D27D-465E-92D4-5B58DD869090}" srcOrd="0" destOrd="2" presId="urn:microsoft.com/office/officeart/2005/8/layout/hList6"/>
    <dgm:cxn modelId="{345069B8-6432-443A-987F-7A7C4CA7214D}" type="presOf" srcId="{96C303E0-FD7D-449A-8330-068EA5BD4C21}" destId="{FEC279CC-D27D-465E-92D4-5B58DD869090}" srcOrd="0" destOrd="3" presId="urn:microsoft.com/office/officeart/2005/8/layout/hList6"/>
    <dgm:cxn modelId="{792C6843-F2F5-4C12-9276-3B3FAD11DAC9}" type="presOf" srcId="{9C510BFB-B643-4B95-8CE3-213D41764713}" destId="{54E5A5CB-65FB-41D5-8B75-D55102328A1C}" srcOrd="0" destOrd="3" presId="urn:microsoft.com/office/officeart/2005/8/layout/hList6"/>
    <dgm:cxn modelId="{6513168D-9BEA-4AE7-8F9F-FBF5C74FD70B}" srcId="{9214A6E5-FF8D-4F84-8CFA-B9BC631713FB}" destId="{96C303E0-FD7D-449A-8330-068EA5BD4C21}" srcOrd="2" destOrd="0" parTransId="{E8A9436A-AA2C-4B60-ABCD-E7CACBAB8864}" sibTransId="{267245FC-DBCC-49A0-9F71-D07DA2BFF06D}"/>
    <dgm:cxn modelId="{81E03C33-3359-49A2-900F-78D7FA0A8DD2}" type="presOf" srcId="{3732668D-DE49-45B5-B626-E0345B0A6A57}" destId="{07AD36C5-484E-4C6A-AE5D-BF10E2B6D861}" srcOrd="0" destOrd="0" presId="urn:microsoft.com/office/officeart/2005/8/layout/hList6"/>
    <dgm:cxn modelId="{EA136A02-91F0-440A-8B98-3687B3F3CFBE}" type="presOf" srcId="{07D48B0F-3ACF-4AE0-874B-C94BAA6BBFA0}" destId="{550F6A73-FD91-4ACE-AB7D-06A4B5AE60B9}" srcOrd="0" destOrd="1" presId="urn:microsoft.com/office/officeart/2005/8/layout/hList6"/>
    <dgm:cxn modelId="{B6CC55DB-42C3-4656-AE09-D935F2C4A276}" type="presOf" srcId="{54FBDDF8-FD4C-49FE-8309-292530678D62}" destId="{54E5A5CB-65FB-41D5-8B75-D55102328A1C}" srcOrd="0" destOrd="0" presId="urn:microsoft.com/office/officeart/2005/8/layout/hList6"/>
    <dgm:cxn modelId="{1E246BA6-7781-4F37-ADC3-21412F3BC4CC}" type="presOf" srcId="{87215077-2EAF-4780-B671-6287BD8BF57D}" destId="{550F6A73-FD91-4ACE-AB7D-06A4B5AE60B9}" srcOrd="0" destOrd="2" presId="urn:microsoft.com/office/officeart/2005/8/layout/hList6"/>
    <dgm:cxn modelId="{14B8AB64-8B04-4E0E-BC7A-D34AE85F1A0D}" srcId="{462EDAD7-7082-47E2-97A6-1015A938749D}" destId="{07D48B0F-3ACF-4AE0-874B-C94BAA6BBFA0}" srcOrd="0" destOrd="0" parTransId="{124306B6-F42A-42CA-99B5-08D10C7E0719}" sibTransId="{8E64E1CB-C567-4220-877C-F9E783C5FDEF}"/>
    <dgm:cxn modelId="{AF8EAEE8-3239-4495-9C60-249407C22094}" srcId="{A21BA1F4-D806-4B97-B1CC-B2F94139F014}" destId="{54FBDDF8-FD4C-49FE-8309-292530678D62}" srcOrd="2" destOrd="0" parTransId="{87F4E035-3B8F-4705-A8EC-7C40FA84FE5C}" sibTransId="{55CAD101-A911-46AA-84C7-374F99FDB156}"/>
    <dgm:cxn modelId="{795138D9-8269-45DD-ABC1-4E3E0BB2F69C}" type="presOf" srcId="{85FC1A7E-E8DA-4A4D-A1D7-AB718B036E71}" destId="{54E5A5CB-65FB-41D5-8B75-D55102328A1C}" srcOrd="0" destOrd="1" presId="urn:microsoft.com/office/officeart/2005/8/layout/hList6"/>
    <dgm:cxn modelId="{E5EEC710-7F7D-451E-8012-CB82B98A2F83}" srcId="{54FBDDF8-FD4C-49FE-8309-292530678D62}" destId="{85FC1A7E-E8DA-4A4D-A1D7-AB718B036E71}" srcOrd="0" destOrd="0" parTransId="{613FF81E-2B1C-4207-812B-ACF155FFD2E2}" sibTransId="{01F264B7-0563-4C45-AC91-F4D60735799A}"/>
    <dgm:cxn modelId="{CF6C4923-B436-4F37-B03A-68A4E81CBB99}" srcId="{A21BA1F4-D806-4B97-B1CC-B2F94139F014}" destId="{3732668D-DE49-45B5-B626-E0345B0A6A57}" srcOrd="3" destOrd="0" parTransId="{61FBB7A2-61EE-46AC-88D1-E02AC30D666C}" sibTransId="{9776F349-0FFC-4769-AD16-BCEFD8B597FE}"/>
    <dgm:cxn modelId="{144406EC-6BDE-40D0-9D1D-419E291FCF1B}" srcId="{54FBDDF8-FD4C-49FE-8309-292530678D62}" destId="{94676CF4-264E-450E-B1BA-B9C2062888DD}" srcOrd="3" destOrd="0" parTransId="{864868C3-7AC6-42D0-A743-82D3F94C24B8}" sibTransId="{CA4D90BB-7C27-4E80-97F3-EACD1E167D4B}"/>
    <dgm:cxn modelId="{628C5DBB-7974-41AC-8C68-FD732103995E}" srcId="{9214A6E5-FF8D-4F84-8CFA-B9BC631713FB}" destId="{B15C3939-53F5-412B-8FF6-7C075780C230}" srcOrd="0" destOrd="0" parTransId="{0DE65EE4-2135-4E3E-BB3E-01792939D06F}" sibTransId="{5EED78AB-643D-4C2D-A8A8-2C2AC3A1A6FD}"/>
    <dgm:cxn modelId="{9D782A81-5667-4352-96C8-BAC4FDF8F333}" type="presParOf" srcId="{EE8576C6-32A1-421A-96AF-8BA8244B7705}" destId="{FEC279CC-D27D-465E-92D4-5B58DD869090}" srcOrd="0" destOrd="0" presId="urn:microsoft.com/office/officeart/2005/8/layout/hList6"/>
    <dgm:cxn modelId="{A63E8804-24E1-476B-9FBC-8C723198313C}" type="presParOf" srcId="{EE8576C6-32A1-421A-96AF-8BA8244B7705}" destId="{83346154-52FD-4D15-9674-429F126FF225}" srcOrd="1" destOrd="0" presId="urn:microsoft.com/office/officeart/2005/8/layout/hList6"/>
    <dgm:cxn modelId="{A385E9B0-A8A2-4457-9DBF-495A17A48349}" type="presParOf" srcId="{EE8576C6-32A1-421A-96AF-8BA8244B7705}" destId="{550F6A73-FD91-4ACE-AB7D-06A4B5AE60B9}" srcOrd="2" destOrd="0" presId="urn:microsoft.com/office/officeart/2005/8/layout/hList6"/>
    <dgm:cxn modelId="{AF725FBF-A18D-40AF-9316-0DCF02B11088}" type="presParOf" srcId="{EE8576C6-32A1-421A-96AF-8BA8244B7705}" destId="{CB899299-3E63-42BD-86F8-266BCE4CB809}" srcOrd="3" destOrd="0" presId="urn:microsoft.com/office/officeart/2005/8/layout/hList6"/>
    <dgm:cxn modelId="{EB71CC62-57DB-413E-91A7-49FD9AF36E12}" type="presParOf" srcId="{EE8576C6-32A1-421A-96AF-8BA8244B7705}" destId="{54E5A5CB-65FB-41D5-8B75-D55102328A1C}" srcOrd="4" destOrd="0" presId="urn:microsoft.com/office/officeart/2005/8/layout/hList6"/>
    <dgm:cxn modelId="{65B51E94-2D95-4782-A31D-1BACCC3D8736}" type="presParOf" srcId="{EE8576C6-32A1-421A-96AF-8BA8244B7705}" destId="{4E6DF495-A968-45FD-9D38-3F0A122A2A58}" srcOrd="5" destOrd="0" presId="urn:microsoft.com/office/officeart/2005/8/layout/hList6"/>
    <dgm:cxn modelId="{659A6F74-D288-4247-9AF0-7DDA7AAC4DDB}" type="presParOf" srcId="{EE8576C6-32A1-421A-96AF-8BA8244B7705}" destId="{07AD36C5-484E-4C6A-AE5D-BF10E2B6D861}" srcOrd="6" destOrd="0" presId="urn:microsoft.com/office/officeart/2005/8/layout/h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C279CC-D27D-465E-92D4-5B58DD869090}">
      <dsp:nvSpPr>
        <dsp:cNvPr id="0" name=""/>
        <dsp:cNvSpPr/>
      </dsp:nvSpPr>
      <dsp:spPr>
        <a:xfrm rot="16200000">
          <a:off x="-1753053" y="1755154"/>
          <a:ext cx="5572140" cy="206183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10234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сентябрь</a:t>
          </a:r>
          <a:endParaRPr lang="ru-RU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kern="1200" dirty="0" smtClean="0"/>
            <a:t>Определить место, дату и время проведения мероприятия.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kern="1200" dirty="0" smtClean="0"/>
            <a:t>Разработать программу проведения мастер-класса.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kern="1200" dirty="0" smtClean="0"/>
            <a:t>Продумать демонстрацию техники  декупаж (Макарова И.А.)  и коллаж (Фадеева С.В.)  инструменты, материалы, время, форму подачи.</a:t>
          </a:r>
        </a:p>
      </dsp:txBody>
      <dsp:txXfrm rot="16200000">
        <a:off x="-1753053" y="1755154"/>
        <a:ext cx="5572140" cy="2061830"/>
      </dsp:txXfrm>
    </dsp:sp>
    <dsp:sp modelId="{550F6A73-FD91-4ACE-AB7D-06A4B5AE60B9}">
      <dsp:nvSpPr>
        <dsp:cNvPr id="0" name=""/>
        <dsp:cNvSpPr/>
      </dsp:nvSpPr>
      <dsp:spPr>
        <a:xfrm rot="16200000">
          <a:off x="463414" y="1755154"/>
          <a:ext cx="5572140" cy="206183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10234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Октябрь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1-15</a:t>
          </a:r>
          <a:endParaRPr lang="ru-RU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Подготовить в программе </a:t>
          </a:r>
          <a:r>
            <a:rPr lang="en-US" sz="1300" kern="1200" dirty="0" smtClean="0"/>
            <a:t>PowerPoint </a:t>
          </a:r>
          <a:r>
            <a:rPr lang="ru-RU" sz="1300" kern="1200" dirty="0" smtClean="0"/>
            <a:t>презентации по </a:t>
          </a:r>
          <a:r>
            <a:rPr lang="ru-RU" sz="1300" kern="1200" dirty="0" err="1" smtClean="0"/>
            <a:t>декупажу</a:t>
          </a:r>
          <a:r>
            <a:rPr lang="ru-RU" sz="1300" kern="1200" dirty="0" smtClean="0"/>
            <a:t> (Макарова И.А.  и коллажу (Фадеева С.В.).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Продумать время и технологию проведения практического занятия по декорированию изделий в техниках декупаж и (или) коллаж.</a:t>
          </a:r>
          <a:endParaRPr lang="ru-RU" sz="1300" kern="1200" dirty="0"/>
        </a:p>
      </dsp:txBody>
      <dsp:txXfrm rot="16200000">
        <a:off x="463414" y="1755154"/>
        <a:ext cx="5572140" cy="2061830"/>
      </dsp:txXfrm>
    </dsp:sp>
    <dsp:sp modelId="{54E5A5CB-65FB-41D5-8B75-D55102328A1C}">
      <dsp:nvSpPr>
        <dsp:cNvPr id="0" name=""/>
        <dsp:cNvSpPr/>
      </dsp:nvSpPr>
      <dsp:spPr>
        <a:xfrm rot="16200000">
          <a:off x="2679881" y="1755154"/>
          <a:ext cx="5572140" cy="206183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Октябрь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16 - 28</a:t>
          </a:r>
          <a:endParaRPr lang="ru-RU" sz="13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Разработать в текстовом редакторе и распечатать </a:t>
          </a:r>
          <a:r>
            <a:rPr lang="ru-RU" sz="1100" kern="1200" dirty="0" err="1" smtClean="0"/>
            <a:t>програмку</a:t>
          </a:r>
          <a:r>
            <a:rPr lang="ru-RU" sz="1100" kern="1200" dirty="0" smtClean="0"/>
            <a:t> (раздаточный материал )для участников мероприятия.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Разработать  в текстовом редакторе и распечатать анкету для участников мастер-класса по рефлексии.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Подготовить в текстовом редакторе и распечатать текстовый документ – памятку по технологии декорирования изделий в технике декупаж и коллаж.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Подготовить  в текстовом редакторе и распечатать материал по теме: «Что такое творческое мышление и его развитие».</a:t>
          </a:r>
        </a:p>
      </dsp:txBody>
      <dsp:txXfrm rot="16200000">
        <a:off x="2679881" y="1755154"/>
        <a:ext cx="5572140" cy="2061830"/>
      </dsp:txXfrm>
    </dsp:sp>
    <dsp:sp modelId="{07AD36C5-484E-4C6A-AE5D-BF10E2B6D861}">
      <dsp:nvSpPr>
        <dsp:cNvPr id="0" name=""/>
        <dsp:cNvSpPr/>
      </dsp:nvSpPr>
      <dsp:spPr>
        <a:xfrm rot="16200000">
          <a:off x="4896349" y="1755154"/>
          <a:ext cx="5572140" cy="206183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0" tIns="0" rIns="8255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Октябрь - ноябрь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28 -1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Подготовить выставочный материал и оформить выставку изделий.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Подготовить кабинет к проведению мероприятия (установка мультимедийного оборудования, расстановка мебели, снабжение рабочих мест необходимыми инструментами и материалами).</a:t>
          </a:r>
          <a:endParaRPr lang="ru-RU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</dsp:txBody>
      <dsp:txXfrm rot="16200000">
        <a:off x="4896349" y="1755154"/>
        <a:ext cx="5572140" cy="2061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5F88E-BC13-48E4-A30A-7956306F1E4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36066-7BC0-44A9-BA32-0756C0DBD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8077200" cy="196024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План действий по подготовке и проведению  обучающего мастер-класса.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143380"/>
            <a:ext cx="8077200" cy="149961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Фадеева Светлана Викторовна</a:t>
            </a:r>
          </a:p>
          <a:p>
            <a:r>
              <a:rPr lang="ru-RU" sz="1800" dirty="0" smtClean="0"/>
              <a:t> СОШ № 17</a:t>
            </a:r>
          </a:p>
          <a:p>
            <a:r>
              <a:rPr lang="ru-RU" sz="1800" dirty="0" smtClean="0"/>
              <a:t> Технология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Мониторинг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3796949"/>
          </a:xfrm>
        </p:spPr>
        <p:txBody>
          <a:bodyPr/>
          <a:lstStyle/>
          <a:p>
            <a:r>
              <a:rPr lang="ru-RU" dirty="0" smtClean="0"/>
              <a:t>Собеседование с зам.директора по УВР.</a:t>
            </a:r>
          </a:p>
          <a:p>
            <a:r>
              <a:rPr lang="ru-RU" dirty="0" smtClean="0"/>
              <a:t>Просмотр  презентаций.</a:t>
            </a:r>
          </a:p>
          <a:p>
            <a:r>
              <a:rPr lang="ru-RU" dirty="0" smtClean="0"/>
              <a:t>Просмотр текстовых документов.</a:t>
            </a:r>
          </a:p>
          <a:p>
            <a:r>
              <a:rPr lang="ru-RU" dirty="0" smtClean="0"/>
              <a:t>Отбор ученических работ для выставки .</a:t>
            </a:r>
          </a:p>
          <a:p>
            <a:r>
              <a:rPr lang="ru-RU" dirty="0" smtClean="0"/>
              <a:t>Проведение анкетирования</a:t>
            </a:r>
          </a:p>
          <a:p>
            <a:r>
              <a:rPr lang="ru-RU" dirty="0" smtClean="0"/>
              <a:t>Вставка творческих работ участников мастер-класса.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Устойчивость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2511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Творческое мышление будет постепенно развиваться благодаря созданию условий для творческой деятельности  и  решению творческих задач  через прохождение четырёх стадий творчества: </a:t>
            </a:r>
          </a:p>
          <a:p>
            <a:pPr marL="5468938" indent="3175">
              <a:buNone/>
              <a:tabLst>
                <a:tab pos="7448550" algn="l"/>
              </a:tabLst>
            </a:pPr>
            <a:r>
              <a:rPr lang="ru-RU" dirty="0" smtClean="0"/>
              <a:t>- подготовка </a:t>
            </a:r>
          </a:p>
          <a:p>
            <a:pPr marL="5468938" indent="3175">
              <a:buNone/>
              <a:tabLst>
                <a:tab pos="7448550" algn="l"/>
              </a:tabLst>
            </a:pPr>
            <a:r>
              <a:rPr lang="ru-RU" dirty="0" smtClean="0"/>
              <a:t>- созревание </a:t>
            </a:r>
          </a:p>
          <a:p>
            <a:pPr marL="5468938" indent="3175">
              <a:buNone/>
              <a:tabLst>
                <a:tab pos="7448550" algn="l"/>
              </a:tabLst>
            </a:pPr>
            <a:r>
              <a:rPr lang="ru-RU" dirty="0" smtClean="0"/>
              <a:t>-     озарение</a:t>
            </a:r>
          </a:p>
          <a:p>
            <a:pPr marL="5468938" indent="3175">
              <a:buNone/>
              <a:tabLst>
                <a:tab pos="7448550" algn="l"/>
              </a:tabLst>
            </a:pPr>
            <a:r>
              <a:rPr lang="ru-RU" dirty="0" smtClean="0"/>
              <a:t>-     проверка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Цель проведения мастер-класса: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«Развитие творческого мышления через проектирование и декорирование объектов материальной среды в технике декупаж и коллаж».</a:t>
            </a:r>
          </a:p>
          <a:p>
            <a:r>
              <a:rPr lang="ru-RU" dirty="0" smtClean="0"/>
              <a:t>Создание условий творческой деятельности.</a:t>
            </a:r>
          </a:p>
          <a:p>
            <a:r>
              <a:rPr lang="ru-RU" dirty="0" smtClean="0"/>
              <a:t>Прохождение четырёх стадий творчества: </a:t>
            </a:r>
          </a:p>
          <a:p>
            <a:pPr marL="5468938" indent="3175">
              <a:buNone/>
              <a:tabLst>
                <a:tab pos="7448550" algn="l"/>
              </a:tabLst>
            </a:pPr>
            <a:r>
              <a:rPr lang="ru-RU" dirty="0" smtClean="0"/>
              <a:t>- подготовка </a:t>
            </a:r>
          </a:p>
          <a:p>
            <a:pPr marL="5468938" indent="3175">
              <a:buNone/>
              <a:tabLst>
                <a:tab pos="7448550" algn="l"/>
              </a:tabLst>
            </a:pPr>
            <a:r>
              <a:rPr lang="ru-RU" dirty="0" smtClean="0"/>
              <a:t>- созревание </a:t>
            </a:r>
          </a:p>
          <a:p>
            <a:pPr marL="5468938" indent="3175">
              <a:buNone/>
              <a:tabLst>
                <a:tab pos="7448550" algn="l"/>
              </a:tabLst>
            </a:pPr>
            <a:r>
              <a:rPr lang="ru-RU" dirty="0" smtClean="0"/>
              <a:t>-     озарение</a:t>
            </a:r>
          </a:p>
          <a:p>
            <a:pPr marL="5468938" indent="3175">
              <a:buNone/>
              <a:tabLst>
                <a:tab pos="7448550" algn="l"/>
              </a:tabLst>
            </a:pPr>
            <a:r>
              <a:rPr lang="ru-RU" dirty="0" smtClean="0"/>
              <a:t>-     проверка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472518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Задачи проведения мастер-класса: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85778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передача учителем-мастером своего опыта путем прямого и комментированного показа последовательности действий, методов, приемов и форм педагогической деятельности;</a:t>
            </a:r>
          </a:p>
          <a:p>
            <a:endParaRPr lang="ru-RU" dirty="0" smtClean="0"/>
          </a:p>
          <a:p>
            <a:pPr lvl="0"/>
            <a:r>
              <a:rPr lang="ru-RU" dirty="0" smtClean="0"/>
              <a:t>совместная отработка методических подходов учителя-мастера и приемов решения поставленной в программе мастер-класса проблемы;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рефлексия собственного профессионального мастерства участниками мастер-класса;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оказание помощи участникам мастер-класса в определении задач саморазвития и формировании индивидуальной программы самообразования и самосовершенствования.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ru-RU" dirty="0" smtClean="0"/>
              <a:t>Целевая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643182"/>
            <a:ext cx="8572560" cy="2582503"/>
          </a:xfrm>
        </p:spPr>
        <p:txBody>
          <a:bodyPr/>
          <a:lstStyle/>
          <a:p>
            <a:r>
              <a:rPr lang="ru-RU" sz="4000" dirty="0" smtClean="0"/>
              <a:t>Для учителей города преподающих технологию (девочки) в общеобразовательных школах.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382000" cy="1069848"/>
          </a:xfrm>
        </p:spPr>
        <p:txBody>
          <a:bodyPr/>
          <a:lstStyle/>
          <a:p>
            <a:r>
              <a:rPr lang="ru-RU" dirty="0" smtClean="0"/>
              <a:t>Трудности и решения.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714488"/>
            <a:ext cx="4041648" cy="457200"/>
          </a:xfrm>
        </p:spPr>
        <p:txBody>
          <a:bodyPr/>
          <a:lstStyle/>
          <a:p>
            <a:r>
              <a:rPr lang="ru-RU" dirty="0" smtClean="0"/>
              <a:t>Трудности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714876" y="1714488"/>
            <a:ext cx="4041775" cy="457200"/>
          </a:xfrm>
        </p:spPr>
        <p:txBody>
          <a:bodyPr/>
          <a:lstStyle/>
          <a:p>
            <a:r>
              <a:rPr lang="ru-RU" dirty="0" smtClean="0"/>
              <a:t>Решения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57158" y="2214554"/>
            <a:ext cx="4041648" cy="4429156"/>
          </a:xfrm>
        </p:spPr>
        <p:txBody>
          <a:bodyPr/>
          <a:lstStyle/>
          <a:p>
            <a:r>
              <a:rPr lang="ru-RU" dirty="0" smtClean="0"/>
              <a:t> Негативное отношение директора к установке </a:t>
            </a:r>
            <a:r>
              <a:rPr lang="ru-RU" dirty="0" err="1" smtClean="0"/>
              <a:t>медийного</a:t>
            </a:r>
            <a:r>
              <a:rPr lang="ru-RU" dirty="0" smtClean="0"/>
              <a:t> оборудования в кабинет технологии.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Некоторые ученики захотят работать в паре или группе.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76" y="2214554"/>
            <a:ext cx="4041775" cy="41434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Встретиться с администратором, поддерживающим, инновационную деятельность, получить поддержку, затем встретиться с директором, чтобы объяснить свою деятельность.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Большую часть материалов подготовлю на компьютере.</a:t>
            </a:r>
          </a:p>
          <a:p>
            <a:r>
              <a:rPr lang="ru-RU" dirty="0" smtClean="0"/>
              <a:t>Смена состава групп поможет ученикам понять преимущества групповой работы.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329642" cy="3082569"/>
          </a:xfrm>
        </p:spPr>
        <p:txBody>
          <a:bodyPr/>
          <a:lstStyle/>
          <a:p>
            <a:r>
              <a:rPr lang="ru-RU" dirty="0" smtClean="0"/>
              <a:t>Помощь и поддержка коллег по предмету (Макарова </a:t>
            </a:r>
            <a:r>
              <a:rPr lang="ru-RU" smtClean="0"/>
              <a:t>Ирина Анатольевна).</a:t>
            </a:r>
            <a:endParaRPr lang="ru-RU" dirty="0" smtClean="0"/>
          </a:p>
          <a:p>
            <a:r>
              <a:rPr lang="ru-RU" dirty="0" smtClean="0"/>
              <a:t>Интернет</a:t>
            </a:r>
          </a:p>
          <a:p>
            <a:r>
              <a:rPr lang="ru-RU" dirty="0" smtClean="0"/>
              <a:t>Текстовой редактор, электронные таблицы и мультимедиа.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36096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мероприятия: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57214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Определить место, дату и время проведения мероприятия. </a:t>
            </a:r>
          </a:p>
          <a:p>
            <a:pPr lvl="0"/>
            <a:r>
              <a:rPr lang="ru-RU" dirty="0" smtClean="0"/>
              <a:t>Разработать программу проведения мастер-класса.</a:t>
            </a:r>
          </a:p>
          <a:p>
            <a:r>
              <a:rPr lang="ru-RU" dirty="0" smtClean="0"/>
              <a:t>Подготовить в программе </a:t>
            </a:r>
            <a:r>
              <a:rPr lang="en-US" dirty="0" smtClean="0"/>
              <a:t>PowerPoint </a:t>
            </a:r>
            <a:r>
              <a:rPr lang="ru-RU" dirty="0" smtClean="0"/>
              <a:t>презентации по </a:t>
            </a:r>
            <a:r>
              <a:rPr lang="ru-RU" dirty="0" err="1" smtClean="0"/>
              <a:t>декупажу</a:t>
            </a:r>
            <a:r>
              <a:rPr lang="ru-RU" dirty="0" smtClean="0"/>
              <a:t> (Макарова И.А.)  и коллажу (Фадеева С.В.).</a:t>
            </a:r>
          </a:p>
          <a:p>
            <a:pPr lvl="0"/>
            <a:r>
              <a:rPr lang="ru-RU" dirty="0" smtClean="0"/>
              <a:t>Продумать демонстрацию техники  </a:t>
            </a:r>
            <a:r>
              <a:rPr lang="ru-RU" dirty="0" err="1" smtClean="0"/>
              <a:t>декупаж</a:t>
            </a:r>
            <a:r>
              <a:rPr lang="ru-RU" dirty="0" smtClean="0"/>
              <a:t> (Макарова И.А.)   и коллаж  (Фадеева С.В.)инструменты, материалы, время, форму подачи.</a:t>
            </a:r>
          </a:p>
          <a:p>
            <a:pPr lvl="0"/>
            <a:r>
              <a:rPr lang="ru-RU" dirty="0" smtClean="0"/>
              <a:t>Продумать время и технологию проведения практического занятия по декорированию изделий в техниках декупаж (Макарова И.А.) и коллаж (Фадеева С.В.).</a:t>
            </a:r>
          </a:p>
          <a:p>
            <a:pPr lvl="0"/>
            <a:r>
              <a:rPr lang="ru-RU" dirty="0" smtClean="0"/>
              <a:t>Разработать в текстовом редакторе и распечатать </a:t>
            </a:r>
            <a:r>
              <a:rPr lang="ru-RU" dirty="0" err="1" smtClean="0"/>
              <a:t>програмку</a:t>
            </a:r>
            <a:r>
              <a:rPr lang="ru-RU" dirty="0" smtClean="0"/>
              <a:t> (раздаточный материал )для участников мероприятия (Фадеева С.В.).</a:t>
            </a:r>
          </a:p>
          <a:p>
            <a:pPr lvl="0"/>
            <a:r>
              <a:rPr lang="ru-RU" dirty="0" smtClean="0"/>
              <a:t>Подготовить выставочный материал и оформить выставку изделий.</a:t>
            </a:r>
          </a:p>
          <a:p>
            <a:pPr lvl="0"/>
            <a:r>
              <a:rPr lang="ru-RU" dirty="0" smtClean="0"/>
              <a:t>Разработать  в текстовом редакторе и распечатать анкету для участников мастер-класса по рефлексии.</a:t>
            </a:r>
          </a:p>
          <a:p>
            <a:pPr lvl="0"/>
            <a:r>
              <a:rPr lang="ru-RU" dirty="0" smtClean="0"/>
              <a:t>Подготовить в текстовом редакторе и распечатать текстовый документ – памятку по технологии декорирования изделий в технике декупаж (Макарова И.А.) и коллаж (Фадеева С.В.).</a:t>
            </a:r>
          </a:p>
          <a:p>
            <a:pPr lvl="0"/>
            <a:r>
              <a:rPr lang="ru-RU" dirty="0" smtClean="0"/>
              <a:t>Подготовить  в текстовом редакторе и распечатать материал по теме: «Что такое творческое мышление и его развитие»(Макарова И.А.).</a:t>
            </a:r>
          </a:p>
          <a:p>
            <a:pPr lvl="0"/>
            <a:r>
              <a:rPr lang="ru-RU" dirty="0" smtClean="0"/>
              <a:t>Подготовить кабинет к проведению мероприятия (установка </a:t>
            </a:r>
            <a:r>
              <a:rPr lang="ru-RU" dirty="0" err="1" smtClean="0"/>
              <a:t>мультимедийного</a:t>
            </a:r>
            <a:r>
              <a:rPr lang="ru-RU" dirty="0" smtClean="0"/>
              <a:t> оборудования, расстановка мебели, снабжение рабочих мест необходимыми инструментами и материалами).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/>
          <p:nvPr/>
        </p:nvPicPr>
        <p:blipFill>
          <a:blip r:embed="rId2"/>
          <a:srcRect l="10914" t="8869" r="10478" b="21636"/>
          <a:stretch>
            <a:fillRect/>
          </a:stretch>
        </p:blipFill>
        <p:spPr bwMode="auto">
          <a:xfrm>
            <a:off x="3500430" y="3143248"/>
            <a:ext cx="5357818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Рисунок 27"/>
          <p:cNvPicPr/>
          <p:nvPr/>
        </p:nvPicPr>
        <p:blipFill>
          <a:blip r:embed="rId3"/>
          <a:srcRect l="10913" t="17738" r="10458" b="12587"/>
          <a:stretch>
            <a:fillRect/>
          </a:stretch>
        </p:blipFill>
        <p:spPr bwMode="auto">
          <a:xfrm>
            <a:off x="285720" y="785794"/>
            <a:ext cx="5214942" cy="3786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Примерный график мероприятий: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15436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8">
      <a:dk1>
        <a:sysClr val="windowText" lastClr="000000"/>
      </a:dk1>
      <a:lt1>
        <a:srgbClr val="FBFBEB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430</TotalTime>
  <Words>629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План действий по подготовке и проведению  обучающего мастер-класса.</vt:lpstr>
      <vt:lpstr>Цель проведения мастер-класса:</vt:lpstr>
      <vt:lpstr>Задачи проведения мастер-класса:</vt:lpstr>
      <vt:lpstr>Целевая группа</vt:lpstr>
      <vt:lpstr>Трудности и решения.</vt:lpstr>
      <vt:lpstr>Ресурсы</vt:lpstr>
      <vt:lpstr>Основные мероприятия:</vt:lpstr>
      <vt:lpstr>Слайд 8</vt:lpstr>
      <vt:lpstr>Примерный график мероприятий: </vt:lpstr>
      <vt:lpstr>Мониторинг</vt:lpstr>
      <vt:lpstr>Устойчивость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подготовки обучающего к мастер-классу</dc:title>
  <cp:lastModifiedBy>Ученик</cp:lastModifiedBy>
  <cp:revision>52</cp:revision>
  <dcterms:modified xsi:type="dcterms:W3CDTF">2011-11-15T11:23:41Z</dcterms:modified>
</cp:coreProperties>
</file>