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81" r:id="rId6"/>
    <p:sldId id="283" r:id="rId7"/>
    <p:sldId id="284" r:id="rId8"/>
    <p:sldId id="266" r:id="rId9"/>
    <p:sldId id="276" r:id="rId10"/>
    <p:sldId id="279" r:id="rId11"/>
    <p:sldId id="268" r:id="rId12"/>
    <p:sldId id="280" r:id="rId13"/>
    <p:sldId id="285" r:id="rId14"/>
    <p:sldId id="286" r:id="rId15"/>
    <p:sldId id="278" r:id="rId16"/>
    <p:sldId id="288" r:id="rId17"/>
    <p:sldId id="287" r:id="rId18"/>
    <p:sldId id="269" r:id="rId19"/>
    <p:sldId id="289" r:id="rId20"/>
    <p:sldId id="290" r:id="rId21"/>
    <p:sldId id="291" r:id="rId22"/>
    <p:sldId id="273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CA1C04-786E-414D-917B-3305E1FB959C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22BE59-2B6D-4F68-940C-0B75C781B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39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E274FF8-6277-45C5-B290-92F9981C814F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45C8B0B-5D8C-4D67-9EFB-204597E34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4CEE896-DE9E-4164-B803-20F0B901E008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ruleShado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76D9C2-BCE6-4110-9725-E96DC0776305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AA5D-0C5C-459A-83DC-5FA30BF05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8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anchor="b"/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670175" y="6356350"/>
            <a:ext cx="1627188" cy="365125"/>
          </a:xfrm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sto MT" charset="0"/>
              </a:defRPr>
            </a:lvl1pPr>
          </a:lstStyle>
          <a:p>
            <a:fld id="{52C2D35A-3D55-4404-BEF4-44BB82D9E941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41300" y="6356350"/>
            <a:ext cx="1893888" cy="365125"/>
          </a:xfrm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sto MT" charset="0"/>
              </a:defRPr>
            </a:lvl1pPr>
          </a:lstStyle>
          <a:p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38813"/>
            <a:ext cx="758825" cy="57467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Perpetua Titling MT" charset="0"/>
              </a:defRPr>
            </a:lvl1pPr>
          </a:lstStyle>
          <a:p>
            <a:fld id="{AAEB6B0D-6CF8-4FE7-B57C-C98C475892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6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anchor="b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rtlCol="0"/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5F571-3104-4961-826B-1B09F134E8C9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15B6-5296-41F4-A73C-3D15BD202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1652C7-1E34-4796-B4BA-154243F45A3D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773053-4099-4109-BC26-AAA7D16CF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3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0ADC1-5BF3-4085-BAC9-ED4937DB44DF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9ED25-3F41-4DD4-93A3-2B8A7AD11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9"/>
          <a:stretch>
            <a:fillRect/>
          </a:stretch>
        </p:blipFill>
        <p:spPr bwMode="auto">
          <a:xfrm>
            <a:off x="0" y="4763"/>
            <a:ext cx="779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5400000" flipH="1">
            <a:off x="4421981" y="3364707"/>
            <a:ext cx="685482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924800" y="6356350"/>
            <a:ext cx="1066800" cy="365125"/>
          </a:xfrm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sto MT" charset="0"/>
              </a:defRPr>
            </a:lvl1pPr>
          </a:lstStyle>
          <a:p>
            <a:fld id="{9847ED84-59D6-4EF6-953C-A034E021C064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BE5A7-3C22-4954-91DB-8C38B7FF3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2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EBF8E-E139-43C3-8EFA-BC35D11EB2D7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D915D-E4AE-4350-B412-BFD539B67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 rtlCol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997C032-5A47-42A8-A40E-A8FEB716AD90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D677A77-49DF-49E4-9B4B-2BF06ACDD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1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6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7C5CF-B98F-4D1A-8515-E0F59FB008AC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9885A-9738-45ED-9370-36BB0E75F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E8D5D4-D5BD-4B78-A2B2-53E985DDDBEB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25103-4E2A-4908-8DA9-0419AD355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797BA-F904-4047-8FE7-3EC121CE864E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4C7D1-C927-4878-92F1-F76921F1F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3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verlay-ruleShado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Overlay-Full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3C3081-9F0D-46F1-B27B-FF3720603C59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0BECE-A18B-4DC4-8C21-6D9964F56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FullBackgrou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062BD5-9A32-4DE7-9BAB-F9A91F62BD05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B6E2E-E64D-418F-8EAD-F3A6D21288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6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anchor="b"/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667000" y="6356350"/>
            <a:ext cx="1622425" cy="365125"/>
          </a:xfrm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sto MT" charset="0"/>
              </a:defRPr>
            </a:lvl1pPr>
          </a:lstStyle>
          <a:p>
            <a:fld id="{2E3997FD-4C62-4E09-A8D2-B31C90C9552D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41300" y="6356350"/>
            <a:ext cx="1892300" cy="365125"/>
          </a:xfrm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sto MT" charset="0"/>
              </a:defRPr>
            </a:lvl1pPr>
          </a:lstStyle>
          <a:p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48338"/>
            <a:ext cx="762000" cy="5762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Perpetua Titling MT" charset="0"/>
              </a:defRPr>
            </a:lvl1pPr>
          </a:lstStyle>
          <a:p>
            <a:fld id="{8DB9EC2F-29C4-47E6-BC99-8CA900C9F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97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F92667D-025A-498C-B9FA-DE47F2B7BF4B}" type="datetime1">
              <a:rPr lang="en-US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3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8BEF7A5-87B9-4533-9BA7-792B33DA9D26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-128"/>
          <a:cs typeface="ＭＳ Ｐゴシック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Calisto MT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Clr>
          <a:srgbClr val="858585"/>
        </a:buClr>
        <a:buFont typeface="Calisto MT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Calisto MT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Clr>
          <a:srgbClr val="858585"/>
        </a:buClr>
        <a:buFont typeface="Calisto MT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Calisto MT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 bwMode="auto">
          <a:xfrm>
            <a:off x="914400" y="4068763"/>
            <a:ext cx="7707313" cy="1951037"/>
          </a:xfrm>
        </p:spPr>
        <p:txBody>
          <a:bodyPr/>
          <a:lstStyle/>
          <a:p>
            <a:pPr eaLnBrk="1" hangingPunct="1"/>
            <a:r>
              <a:rPr lang="ru-RU" sz="4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 ЦЕРКОВЬ МОЖЕТ </a:t>
            </a:r>
            <a:br>
              <a:rPr lang="ru-RU" sz="4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СДЕЛАТЬ ДЛЯ СПАСЕНИЯ СЕМЬИ</a:t>
            </a:r>
            <a:endParaRPr lang="en-US" sz="47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6781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447800"/>
            <a:ext cx="746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ru-RU" sz="4500" b="1" smtClean="0">
                <a:effectLst/>
              </a:rPr>
              <a:t> </a:t>
            </a:r>
            <a:r>
              <a:rPr lang="ru-RU" sz="4500" b="1" smtClean="0">
                <a:effectLst/>
                <a:latin typeface="Arial" charset="0"/>
              </a:rPr>
              <a:t>Что уже делает Церковь</a:t>
            </a:r>
            <a:endParaRPr lang="en-US" sz="4500" b="1" smtClean="0"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3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sz="4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 уже делает Церковь</a:t>
            </a:r>
            <a:endParaRPr lang="en-US" sz="4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467600" cy="3962400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в более чем </a:t>
            </a:r>
            <a:r>
              <a:rPr lang="ru-RU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50</a:t>
            </a:r>
            <a:r>
              <a:rPr lang="ru-RU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епархиях действует церковно-общественные центры защиты семьи и материнства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17600"/>
            <a:ext cx="6705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3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sz="4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 уже делает Церковь</a:t>
            </a:r>
            <a:endParaRPr lang="en-US" sz="4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3962400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sz="35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открыты </a:t>
            </a:r>
            <a:r>
              <a:rPr lang="ru-RU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</a:t>
            </a:r>
            <a:r>
              <a:rPr lang="ru-RU" sz="35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приютов для беременных и женщин с детьми, оказавшихся в трудной жизненной ситуации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3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sz="4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 уже делает Церковь</a:t>
            </a:r>
            <a:endParaRPr lang="en-US" sz="4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391400" cy="3962400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sz="39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работает более </a:t>
            </a:r>
            <a:r>
              <a:rPr lang="ru-RU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</a:t>
            </a:r>
            <a:r>
              <a:rPr lang="ru-RU" sz="39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центров по распределению вещевой и продуктовой помощи</a:t>
            </a:r>
          </a:p>
          <a:p>
            <a:pPr eaLnBrk="1" hangingPunct="1">
              <a:buFont typeface="Wingdings" charset="2"/>
              <a:buNone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eaLnBrk="1" hangingPunct="1"/>
            <a:r>
              <a:rPr lang="ru-RU" sz="43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3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3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696200" cy="3962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работает более </a:t>
            </a:r>
            <a:r>
              <a:rPr lang="ru-RU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  <a:r>
              <a:rPr lang="ru-RU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лагерей для семейного отдыха.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93713"/>
            <a:ext cx="8077200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Что уже делает Церковь</a:t>
            </a:r>
            <a:endParaRPr lang="en-US" sz="44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eaLnBrk="1" hangingPunct="1"/>
            <a:r>
              <a:rPr lang="ru-RU" sz="43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3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3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620000" cy="3962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sz="53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1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создано более </a:t>
            </a:r>
            <a:r>
              <a:rPr lang="ru-RU" sz="41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 </a:t>
            </a:r>
            <a:r>
              <a:rPr lang="ru-RU" sz="41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приходских детских садов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93713"/>
            <a:ext cx="8077200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Что уже делает Церковь</a:t>
            </a:r>
            <a:endParaRPr lang="en-US" sz="44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eaLnBrk="1" hangingPunct="1"/>
            <a:r>
              <a:rPr lang="ru-RU" sz="43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3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3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3962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более чем в </a:t>
            </a:r>
            <a:r>
              <a:rPr lang="ru-RU" sz="36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</a:t>
            </a:r>
            <a:r>
              <a:rPr lang="ru-RU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епархиях проводятся регулярные молебны для беременных</a:t>
            </a:r>
            <a:r>
              <a:rPr lang="ru-RU" sz="3600" smtClean="0">
                <a:effectLst/>
                <a:latin typeface="Arial" charset="0"/>
                <a:cs typeface="Arial" charset="0"/>
              </a:rPr>
              <a:t> </a:t>
            </a:r>
            <a:endParaRPr lang="en-US" sz="3600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93713"/>
            <a:ext cx="8077200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Что уже делает Церковь</a:t>
            </a:r>
          </a:p>
          <a:p>
            <a:pPr algn="ctr" eaLnBrk="1" hangingPunct="1"/>
            <a:endParaRPr lang="en-US" sz="5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7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Победители конкурса региональных проектов «Защита материнства и детства» (бюджет конкурса – 15 млн. руб.):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1) </a:t>
            </a:r>
            <a: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Православная религиозная организация «Южно–Сахалинская и Курильская епархия Русской Православной Церкви», приют для мам</a:t>
            </a:r>
          </a:p>
          <a:p>
            <a:pPr marL="457200" indent="-45720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2) </a:t>
            </a:r>
            <a: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Обитель милосердия во имя Новомучеников и Исповедников российских, швейные мастерские для безработных женщин (Псковская епархия)</a:t>
            </a:r>
          </a:p>
          <a:p>
            <a:pPr marL="457200" indent="-45720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3) </a:t>
            </a:r>
            <a: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Приход храма Рождества Христова г. Саратова (Саратовская епархия), детский сад для детей-инвалидов</a:t>
            </a:r>
          </a:p>
          <a:p>
            <a:pPr marL="457200" indent="-45720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4) </a:t>
            </a:r>
            <a: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Первоуральская городская общественная организация «Православный просветительский центр «Семья» (Екатеринбургская епархия).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2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7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Победители конкурса региональных проектов «Защита материнства и детства» (бюджет конкурса – 15 млн. руб.):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5) </a:t>
            </a:r>
            <a: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Православная религиозная организация «Хабаровская епархия Русской Православной Церкви», проект консультаций для беременных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6) </a:t>
            </a:r>
            <a: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Православная религиозная организация «Балашовская Епархия Русской Православной Церкви», приют и психологическое консультирование для женщин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7) </a:t>
            </a:r>
            <a: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Приход храма Святого Великомученика и целителя Пантелеимона г. Оренбурга (Оренбургская епархия), центр защиты детства «Колыбель»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8) </a:t>
            </a:r>
            <a: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Региональная молодежная общественная организация «Трезвение» (Челябинская епархия)</a:t>
            </a:r>
          </a:p>
          <a:p>
            <a:pPr eaLnBrk="1" hangingPunct="1">
              <a:lnSpc>
                <a:spcPct val="80000"/>
              </a:lnSpc>
            </a:pPr>
            <a:endParaRPr lang="en-US" sz="2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44475"/>
            <a:ext cx="51816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7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Победители конкурса региональных проектов «Защита материнства и детства» (бюджет конкурса – 15 млн. руб.):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9) 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Арина Серавкина, г. Киржач, приют «Мамин домик» (***Владимирская епархия)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10) 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Приход храма в честь Казанской иконы Божией Матери п. Коксовый, (Ростовская епархия)****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11) 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Региональная общественная организация «Духовно-просветительский центр «Кострома», швейная мастерская и животноводческий проект (Костромская епархия)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12) 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Чайковская районная общественная организация социальной помощи населению «Возрождение» совместно с приходом храма Святой Троицы г.Чайковский, центр помощи женщинам (Пермская епархия)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13) 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Православная религиозная организация «Калининградская епархия Русской Православной Церкви», приют для беременных</a:t>
            </a:r>
          </a:p>
          <a:p>
            <a:pPr eaLnBrk="1" hangingPunct="1">
              <a:lnSpc>
                <a:spcPct val="80000"/>
              </a:lnSpc>
            </a:pPr>
            <a:endParaRPr lang="en-US" sz="13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7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Победители конкурса региональных проектов «Защита материнства и детства» (бюджет конкурса – 15 млн. руб.):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14) 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Ермолина Елена Ивановна, создание семейного центра (Архангельская епархия)</a:t>
            </a:r>
          </a:p>
          <a:p>
            <a:pPr eaLnBrk="1" hangingPunct="1">
              <a:buFont typeface="Wingdings" charset="2"/>
              <a:buNone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15) 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Областная общественная организация инвалидов детства «Надежда», мастерские для детей-инвалидов (Иркутская епархия)</a:t>
            </a:r>
          </a:p>
          <a:p>
            <a:pPr eaLnBrk="1" hangingPunct="1">
              <a:buFont typeface="Wingdings" charset="2"/>
              <a:buNone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16) 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Приход Свято-Андреевского храма г. Туймазы, проект помощи семьям (Уфимская епархия)</a:t>
            </a:r>
          </a:p>
          <a:p>
            <a:pPr eaLnBrk="1" hangingPunct="1">
              <a:buFont typeface="Wingdings" charset="2"/>
              <a:buNone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17) 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Приход храма Спаса Нерукотворного Образа г. Краснокаменска, группа добровольцев (Читинская епархия)</a:t>
            </a:r>
          </a:p>
          <a:p>
            <a:pPr eaLnBrk="1" hangingPunct="1"/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717550"/>
            <a:ext cx="75009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257800"/>
            <a:ext cx="7500938" cy="892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sz="2600" b="1">
                <a:solidFill>
                  <a:schemeClr val="bg1"/>
                </a:solidFill>
              </a:rPr>
              <a:t>На 1 млн 215 тыс. браков приходится почти</a:t>
            </a:r>
          </a:p>
          <a:p>
            <a:pPr algn="ctr" eaLnBrk="1" hangingPunct="1"/>
            <a:r>
              <a:rPr lang="ru-RU" sz="2600" b="1">
                <a:solidFill>
                  <a:schemeClr val="bg1"/>
                </a:solidFill>
              </a:rPr>
              <a:t> 640 тыс. разводов - больше половины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747713"/>
            <a:ext cx="8010525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075" y="5565775"/>
            <a:ext cx="8010525" cy="9223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sz="2700" b="1">
                <a:solidFill>
                  <a:schemeClr val="bg1"/>
                </a:solidFill>
              </a:rPr>
              <a:t>В 2011 году родилось 1 млн.  814 тыс. детей, </a:t>
            </a:r>
            <a:br>
              <a:rPr lang="ru-RU" sz="2700" b="1">
                <a:solidFill>
                  <a:schemeClr val="bg1"/>
                </a:solidFill>
              </a:rPr>
            </a:br>
            <a:r>
              <a:rPr lang="ru-RU" sz="2700" b="1">
                <a:solidFill>
                  <a:schemeClr val="bg1"/>
                </a:solidFill>
              </a:rPr>
              <a:t>произведено абортов 1 млн. 230 тыс. </a:t>
            </a:r>
            <a:endParaRPr lang="en-US" sz="27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295400"/>
          </a:xfrm>
        </p:spPr>
        <p:txBody>
          <a:bodyPr/>
          <a:lstStyle/>
          <a:p>
            <a:pPr eaLnBrk="1" hangingPunct="1"/>
            <a:r>
              <a:rPr lang="ru-RU" sz="2100" b="1" smtClean="0">
                <a:effectLst/>
                <a:latin typeface="Arial" charset="0"/>
              </a:rPr>
              <a:t>ИЗМЕНЕНИЕ ЧИСЛЕННОСТИ ПОСТОЯННОГО НАСЕЛЕНИЯ</a:t>
            </a:r>
            <a:br>
              <a:rPr lang="ru-RU" sz="2100" b="1" smtClean="0">
                <a:effectLst/>
                <a:latin typeface="Arial" charset="0"/>
              </a:rPr>
            </a:br>
            <a:r>
              <a:rPr lang="ru-RU" sz="2100" b="1" smtClean="0">
                <a:effectLst/>
                <a:latin typeface="Arial" charset="0"/>
              </a:rPr>
              <a:t>(по данным переписей), млн человек</a:t>
            </a:r>
            <a:endParaRPr lang="en-US" sz="2100" b="1" smtClean="0">
              <a:effectLst/>
              <a:latin typeface="Arial" charset="0"/>
            </a:endParaRPr>
          </a:p>
        </p:txBody>
      </p:sp>
      <p:graphicFrame>
        <p:nvGraphicFramePr>
          <p:cNvPr id="23555" name="Chart 3"/>
          <p:cNvGraphicFramePr>
            <a:graphicFrameLocks/>
          </p:cNvGraphicFramePr>
          <p:nvPr/>
        </p:nvGraphicFramePr>
        <p:xfrm>
          <a:off x="609600" y="1752600"/>
          <a:ext cx="86868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r:id="rId3" imgW="8686082" imgH="4644768" progId="Excel.Chart.8">
                  <p:embed/>
                </p:oleObj>
              </mc:Choice>
              <mc:Fallback>
                <p:oleObj r:id="rId3" imgW="8686082" imgH="4644768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86868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smtClean="0">
                <a:effectLst/>
                <a:latin typeface="Arial" charset="0"/>
                <a:cs typeface="Arial" charset="0"/>
              </a:rPr>
              <a:t>Бедность среди семей с детьми возрастает по мере увеличения числа  детей: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579" name="Chart 3"/>
          <p:cNvGraphicFramePr>
            <a:graphicFrameLocks/>
          </p:cNvGraphicFramePr>
          <p:nvPr/>
        </p:nvGraphicFramePr>
        <p:xfrm>
          <a:off x="779463" y="1346200"/>
          <a:ext cx="79057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r:id="rId3" imgW="7905858" imgH="4571622" progId="Excel.Chart.8">
                  <p:embed/>
                </p:oleObj>
              </mc:Choice>
              <mc:Fallback>
                <p:oleObj r:id="rId3" imgW="7905858" imgH="4571622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346200"/>
                        <a:ext cx="790575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828800" y="5257800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sz="2000">
                <a:solidFill>
                  <a:schemeClr val="bg2"/>
                </a:solidFill>
              </a:rPr>
              <a:t>среди полных семей с 1 ребенком –</a:t>
            </a:r>
            <a:r>
              <a:rPr lang="en-US" sz="2000">
                <a:solidFill>
                  <a:schemeClr val="bg2"/>
                </a:solidFill>
              </a:rPr>
              <a:t/>
            </a:r>
            <a:br>
              <a:rPr lang="en-US" sz="2000">
                <a:solidFill>
                  <a:schemeClr val="bg2"/>
                </a:solidFill>
              </a:rPr>
            </a:br>
            <a:r>
              <a:rPr lang="ru-RU" sz="2000">
                <a:solidFill>
                  <a:schemeClr val="bg2"/>
                </a:solidFill>
              </a:rPr>
              <a:t>16% бедных</a:t>
            </a:r>
            <a:endParaRPr lang="en-US" sz="2000">
              <a:solidFill>
                <a:schemeClr val="bg2"/>
              </a:solidFill>
            </a:endParaRPr>
          </a:p>
          <a:p>
            <a:pPr eaLnBrk="1" hangingPunct="1"/>
            <a:endParaRPr lang="en-US" sz="1800"/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4114800" y="5257800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sz="2000">
                <a:solidFill>
                  <a:srgbClr val="333333"/>
                </a:solidFill>
              </a:rPr>
              <a:t>среди полных семей </a:t>
            </a:r>
            <a:r>
              <a:rPr lang="en-US" sz="2000">
                <a:solidFill>
                  <a:srgbClr val="333333"/>
                </a:solidFill>
              </a:rPr>
              <a:t/>
            </a:r>
            <a:br>
              <a:rPr lang="en-US" sz="2000">
                <a:solidFill>
                  <a:srgbClr val="333333"/>
                </a:solidFill>
              </a:rPr>
            </a:br>
            <a:r>
              <a:rPr lang="ru-RU" sz="2000">
                <a:solidFill>
                  <a:srgbClr val="333333"/>
                </a:solidFill>
              </a:rPr>
              <a:t>с </a:t>
            </a:r>
            <a:r>
              <a:rPr lang="en-US" sz="2000">
                <a:solidFill>
                  <a:srgbClr val="333333"/>
                </a:solidFill>
              </a:rPr>
              <a:t>2</a:t>
            </a:r>
            <a:r>
              <a:rPr lang="ru-RU" sz="2000">
                <a:solidFill>
                  <a:srgbClr val="333333"/>
                </a:solidFill>
              </a:rPr>
              <a:t> детьми – </a:t>
            </a:r>
            <a:br>
              <a:rPr lang="ru-RU" sz="2000">
                <a:solidFill>
                  <a:srgbClr val="333333"/>
                </a:solidFill>
              </a:rPr>
            </a:br>
            <a:r>
              <a:rPr lang="ru-RU" sz="2000">
                <a:solidFill>
                  <a:srgbClr val="333333"/>
                </a:solidFill>
              </a:rPr>
              <a:t>30%</a:t>
            </a:r>
            <a:r>
              <a:rPr lang="en-US" sz="2000">
                <a:solidFill>
                  <a:srgbClr val="333333"/>
                </a:solidFill>
              </a:rPr>
              <a:t> </a:t>
            </a:r>
            <a:r>
              <a:rPr lang="ru-RU" sz="2000">
                <a:solidFill>
                  <a:srgbClr val="333333"/>
                </a:solidFill>
              </a:rPr>
              <a:t>бедных</a:t>
            </a:r>
            <a:endParaRPr lang="en-US" sz="2000">
              <a:solidFill>
                <a:srgbClr val="333333"/>
              </a:solidFill>
            </a:endParaRPr>
          </a:p>
          <a:p>
            <a:pPr eaLnBrk="1" hangingPunct="1"/>
            <a:endParaRPr lang="en-US" sz="1800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6324600" y="5257800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sz="2000">
                <a:solidFill>
                  <a:srgbClr val="333333"/>
                </a:solidFill>
              </a:rPr>
              <a:t>среди семей </a:t>
            </a:r>
            <a:r>
              <a:rPr lang="en-US" sz="2000">
                <a:solidFill>
                  <a:srgbClr val="333333"/>
                </a:solidFill>
              </a:rPr>
              <a:t/>
            </a:r>
            <a:br>
              <a:rPr lang="en-US" sz="2000">
                <a:solidFill>
                  <a:srgbClr val="333333"/>
                </a:solidFill>
              </a:rPr>
            </a:br>
            <a:r>
              <a:rPr lang="ru-RU" sz="2000">
                <a:solidFill>
                  <a:srgbClr val="333333"/>
                </a:solidFill>
              </a:rPr>
              <a:t>с 3 и более</a:t>
            </a:r>
            <a:br>
              <a:rPr lang="ru-RU" sz="2000">
                <a:solidFill>
                  <a:srgbClr val="333333"/>
                </a:solidFill>
              </a:rPr>
            </a:br>
            <a:r>
              <a:rPr lang="ru-RU" sz="2000">
                <a:solidFill>
                  <a:srgbClr val="333333"/>
                </a:solidFill>
              </a:rPr>
              <a:t>детьми – </a:t>
            </a:r>
            <a:br>
              <a:rPr lang="ru-RU" sz="2000">
                <a:solidFill>
                  <a:srgbClr val="333333"/>
                </a:solidFill>
              </a:rPr>
            </a:br>
            <a:r>
              <a:rPr lang="ru-RU" sz="2000">
                <a:solidFill>
                  <a:srgbClr val="333333"/>
                </a:solidFill>
              </a:rPr>
              <a:t>50%</a:t>
            </a:r>
            <a:r>
              <a:rPr lang="en-US" sz="2000">
                <a:solidFill>
                  <a:srgbClr val="333333"/>
                </a:solidFill>
              </a:rPr>
              <a:t> </a:t>
            </a:r>
            <a:r>
              <a:rPr lang="ru-RU" sz="2000">
                <a:solidFill>
                  <a:srgbClr val="333333"/>
                </a:solidFill>
              </a:rPr>
              <a:t>бедных</a:t>
            </a:r>
            <a:endParaRPr lang="en-US" sz="2000">
              <a:solidFill>
                <a:srgbClr val="333333"/>
              </a:solidFill>
            </a:endParaRPr>
          </a:p>
          <a:p>
            <a:pPr eaLnBrk="1" hangingPunct="1"/>
            <a:endParaRPr 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990600"/>
            <a:ext cx="8077200" cy="3733800"/>
          </a:xfrm>
        </p:spPr>
        <p:txBody>
          <a:bodyPr/>
          <a:lstStyle/>
          <a:p>
            <a:pPr algn="dist">
              <a:buFont typeface="Calisto MT" charset="0"/>
              <a:buNone/>
            </a:pPr>
            <a:r>
              <a:rPr lang="ru-RU" sz="3900" smtClean="0">
                <a:solidFill>
                  <a:srgbClr val="FDF2B9"/>
                </a:solidFill>
                <a:effectLst/>
                <a:latin typeface="Arial" charset="0"/>
                <a:ea typeface="ＭＳ Ｐゴシック" charset="-128"/>
              </a:rPr>
              <a:t>Многодетных семей -  7% </a:t>
            </a:r>
            <a:br>
              <a:rPr lang="ru-RU" sz="3900" smtClean="0">
                <a:solidFill>
                  <a:srgbClr val="FDF2B9"/>
                </a:solidFill>
                <a:effectLst/>
                <a:latin typeface="Arial" charset="0"/>
                <a:ea typeface="ＭＳ Ｐゴシック" charset="-128"/>
              </a:rPr>
            </a:br>
            <a:r>
              <a:rPr lang="ru-RU" sz="3900" smtClean="0">
                <a:solidFill>
                  <a:srgbClr val="FDF2B9"/>
                </a:solidFill>
                <a:effectLst/>
                <a:latin typeface="Arial" charset="0"/>
                <a:ea typeface="ＭＳ Ｐゴシック" charset="-128"/>
              </a:rPr>
              <a:t>от всех семей с детьми в России.</a:t>
            </a:r>
            <a:br>
              <a:rPr lang="ru-RU" sz="3900" smtClean="0">
                <a:solidFill>
                  <a:srgbClr val="FDF2B9"/>
                </a:solidFill>
                <a:effectLst/>
                <a:latin typeface="Arial" charset="0"/>
                <a:ea typeface="ＭＳ Ｐゴシック" charset="-128"/>
              </a:rPr>
            </a:br>
            <a:r>
              <a:rPr lang="ru-RU" sz="3900" smtClean="0">
                <a:solidFill>
                  <a:srgbClr val="FDF2B9"/>
                </a:solidFill>
                <a:effectLst/>
                <a:latin typeface="Arial" charset="0"/>
                <a:ea typeface="ＭＳ Ｐゴシック" charset="-128"/>
              </a:rPr>
              <a:t>При этом в них воспитывается  18% всех детей.</a:t>
            </a:r>
          </a:p>
          <a:p>
            <a:pPr algn="dist">
              <a:buFont typeface="Calisto MT" charset="0"/>
              <a:buNone/>
            </a:pPr>
            <a:endParaRPr lang="en-US" sz="2400" smtClean="0">
              <a:solidFill>
                <a:srgbClr val="FFFFFF"/>
              </a:solidFill>
              <a:effectLst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599" y="4058920"/>
          <a:ext cx="7620001" cy="252699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19251"/>
                <a:gridCol w="6000750"/>
              </a:tblGrid>
              <a:tr h="157480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Arial"/>
                          <a:cs typeface="Arial"/>
                        </a:rPr>
                        <a:t>7%</a:t>
                      </a:r>
                      <a:endParaRPr lang="en-US" sz="4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effectLst/>
                          <a:latin typeface="Arial"/>
                          <a:cs typeface="Arial"/>
                        </a:rPr>
                        <a:t>многодетных семей в России</a:t>
                      </a:r>
                      <a:endParaRPr lang="en-US" sz="3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52194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Arial"/>
                          <a:cs typeface="Arial"/>
                        </a:rPr>
                        <a:t>18</a:t>
                      </a:r>
                      <a:r>
                        <a:rPr lang="en-US" sz="44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lang="en-US" sz="4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smtClean="0">
                          <a:effectLst/>
                          <a:latin typeface="Arial"/>
                          <a:cs typeface="Arial"/>
                        </a:rPr>
                        <a:t>они </a:t>
                      </a:r>
                      <a:r>
                        <a:rPr lang="ru-RU" sz="3200" dirty="0" smtClean="0">
                          <a:effectLst/>
                          <a:latin typeface="Arial"/>
                          <a:cs typeface="Arial"/>
                        </a:rPr>
                        <a:t>воспитывают</a:t>
                      </a:r>
                      <a:endParaRPr lang="en-US" sz="3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199" y="1371600"/>
          <a:ext cx="7620001" cy="401148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19251"/>
                <a:gridCol w="6000750"/>
              </a:tblGrid>
              <a:tr h="1582818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Arial"/>
                          <a:cs typeface="Arial"/>
                        </a:rPr>
                        <a:t>50</a:t>
                      </a:r>
                      <a:r>
                        <a:rPr lang="en-US" sz="4400" dirty="0" smtClean="0">
                          <a:latin typeface="Arial"/>
                          <a:cs typeface="Arial"/>
                        </a:rPr>
                        <a:t>%</a:t>
                      </a:r>
                      <a:endParaRPr lang="en-US" sz="4400" b="1" dirty="0">
                        <a:latin typeface="Arial"/>
                        <a:cs typeface="Arial"/>
                      </a:endParaRPr>
                    </a:p>
                  </a:txBody>
                  <a:tcPr marT="45953" marB="45953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effectLst/>
                          <a:latin typeface="Arial"/>
                          <a:cs typeface="Arial"/>
                        </a:rPr>
                        <a:t>многодетных семей испытывает трудности с жилищем</a:t>
                      </a:r>
                      <a:endParaRPr lang="en-US" sz="3200" b="1" dirty="0">
                        <a:latin typeface="Arial"/>
                        <a:cs typeface="Arial"/>
                      </a:endParaRPr>
                    </a:p>
                  </a:txBody>
                  <a:tcPr marT="45953" marB="45953"/>
                </a:tc>
              </a:tr>
              <a:tr h="107223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Arial"/>
                          <a:cs typeface="Arial"/>
                        </a:rPr>
                        <a:t>40</a:t>
                      </a:r>
                      <a:r>
                        <a:rPr lang="en-US" sz="44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lang="en-US" sz="4400" b="1" dirty="0">
                        <a:latin typeface="Arial"/>
                        <a:cs typeface="Arial"/>
                      </a:endParaRPr>
                    </a:p>
                  </a:txBody>
                  <a:tcPr marT="45953" marB="45953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effectLst/>
                          <a:latin typeface="Arial"/>
                          <a:cs typeface="Arial"/>
                        </a:rPr>
                        <a:t>с обеспечением детей одеждой и обувью</a:t>
                      </a:r>
                      <a:endParaRPr lang="en-US" sz="3200" b="1" dirty="0">
                        <a:latin typeface="Arial"/>
                        <a:cs typeface="Arial"/>
                      </a:endParaRPr>
                    </a:p>
                  </a:txBody>
                  <a:tcPr marT="45953" marB="45953"/>
                </a:tc>
              </a:tr>
              <a:tr h="1356438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Arial"/>
                          <a:cs typeface="Arial"/>
                        </a:rPr>
                        <a:t>33 % </a:t>
                      </a:r>
                      <a:endParaRPr lang="en-US" sz="4400" b="1" dirty="0">
                        <a:latin typeface="Arial"/>
                        <a:cs typeface="Arial"/>
                      </a:endParaRPr>
                    </a:p>
                  </a:txBody>
                  <a:tcPr marT="45953" marB="45953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effectLst/>
                          <a:latin typeface="Arial"/>
                          <a:cs typeface="Arial"/>
                        </a:rPr>
                        <a:t>вынуждены ограничивать себя в продуктах</a:t>
                      </a:r>
                      <a:endParaRPr lang="en-US" sz="3200" b="1" dirty="0">
                        <a:latin typeface="Arial"/>
                        <a:cs typeface="Arial"/>
                      </a:endParaRPr>
                    </a:p>
                  </a:txBody>
                  <a:tcPr marT="45953" marB="45953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802438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903</TotalTime>
  <Words>554</Words>
  <Application>Microsoft Office PowerPoint</Application>
  <PresentationFormat>Экран (4:3)</PresentationFormat>
  <Paragraphs>58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ＭＳ Ｐゴシック</vt:lpstr>
      <vt:lpstr>Perpetua Titling MT</vt:lpstr>
      <vt:lpstr>Calisto MT</vt:lpstr>
      <vt:lpstr>Calibri</vt:lpstr>
      <vt:lpstr>Wingdings</vt:lpstr>
      <vt:lpstr>Precedent</vt:lpstr>
      <vt:lpstr>Excel.Chart.8</vt:lpstr>
      <vt:lpstr>ЧТО ЦЕРКОВЬ МОЖЕТ  СДЕЛАТЬ ДЛЯ СПАСЕНИЯ СЕМЬИ</vt:lpstr>
      <vt:lpstr>Презентация PowerPoint</vt:lpstr>
      <vt:lpstr>Презентация PowerPoint</vt:lpstr>
      <vt:lpstr>Презентация PowerPoint</vt:lpstr>
      <vt:lpstr>ИЗМЕНЕНИЕ ЧИСЛЕННОСТИ ПОСТОЯННОГО НАСЕЛЕНИЯ (по данным переписей), млн человек</vt:lpstr>
      <vt:lpstr>Бедность среди семей с детьми возрастает по мере увеличения числа  детей: </vt:lpstr>
      <vt:lpstr>Презентация PowerPoint</vt:lpstr>
      <vt:lpstr>Презентация PowerPoint</vt:lpstr>
      <vt:lpstr>Презентация PowerPoint</vt:lpstr>
      <vt:lpstr> Что уже делает Церковь</vt:lpstr>
      <vt:lpstr> Что уже делает Церковь</vt:lpstr>
      <vt:lpstr>Презентация PowerPoint</vt:lpstr>
      <vt:lpstr> Что уже делает Церковь</vt:lpstr>
      <vt:lpstr> Что уже делает Церковь</vt:lpstr>
      <vt:lpstr> </vt:lpstr>
      <vt:lpstr> </vt:lpstr>
      <vt:lpstr> </vt:lpstr>
      <vt:lpstr>Победители конкурса региональных проектов «Защита материнства и детства» (бюджет конкурса – 15 млн. руб.):</vt:lpstr>
      <vt:lpstr>Победители конкурса региональных проектов «Защита материнства и детства» (бюджет конкурса – 15 млн. руб.):</vt:lpstr>
      <vt:lpstr>Победители конкурса региональных проектов «Защита материнства и детства» (бюджет конкурса – 15 млн. руб.):</vt:lpstr>
      <vt:lpstr>Победители конкурса региональных проектов «Защита материнства и детства» (бюджет конкурса – 15 млн. руб.):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Дмитрий Петров</dc:creator>
  <cp:lastModifiedBy>Куликов Игорь</cp:lastModifiedBy>
  <cp:revision>192</cp:revision>
  <dcterms:created xsi:type="dcterms:W3CDTF">2012-07-06T06:58:23Z</dcterms:created>
  <dcterms:modified xsi:type="dcterms:W3CDTF">2012-07-24T08:28:36Z</dcterms:modified>
</cp:coreProperties>
</file>