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0" r:id="rId5"/>
    <p:sldId id="266" r:id="rId6"/>
    <p:sldId id="262" r:id="rId7"/>
    <p:sldId id="263" r:id="rId8"/>
    <p:sldId id="264" r:id="rId9"/>
    <p:sldId id="265" r:id="rId10"/>
    <p:sldId id="268" r:id="rId11"/>
    <p:sldId id="269" r:id="rId12"/>
    <p:sldId id="270" r:id="rId13"/>
    <p:sldId id="267" r:id="rId14"/>
    <p:sldId id="271" r:id="rId15"/>
    <p:sldId id="277" r:id="rId16"/>
    <p:sldId id="272" r:id="rId17"/>
    <p:sldId id="273" r:id="rId18"/>
    <p:sldId id="274" r:id="rId19"/>
    <p:sldId id="275" r:id="rId20"/>
    <p:sldId id="276" r:id="rId21"/>
    <p:sldId id="278" r:id="rId22"/>
    <p:sldId id="279" r:id="rId23"/>
    <p:sldId id="284" r:id="rId24"/>
    <p:sldId id="280" r:id="rId25"/>
    <p:sldId id="283" r:id="rId26"/>
    <p:sldId id="281" r:id="rId27"/>
    <p:sldId id="28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20" name="Нижний колонтитул 19"/>
          <p:cNvSpPr>
            <a:spLocks noGrp="1"/>
          </p:cNvSpPr>
          <p:nvPr>
            <p:ph type="ftr" sz="quarter" idx="11"/>
          </p:nvPr>
        </p:nvSpPr>
        <p:spPr/>
        <p:txBody>
          <a:bodyPr/>
          <a:lstStyle>
            <a:extLst/>
          </a:lstStyle>
          <a:p>
            <a:endParaRPr lang="el-GR"/>
          </a:p>
        </p:txBody>
      </p:sp>
      <p:sp>
        <p:nvSpPr>
          <p:cNvPr id="10" name="Номер слайда 9"/>
          <p:cNvSpPr>
            <a:spLocks noGrp="1"/>
          </p:cNvSpPr>
          <p:nvPr>
            <p:ph type="sldNum" sz="quarter" idx="12"/>
          </p:nvPr>
        </p:nvSpPr>
        <p:spPr/>
        <p:txBody>
          <a:bodyPr/>
          <a:lstStyle>
            <a:extLst/>
          </a:lstStyle>
          <a:p>
            <a:fld id="{3A09FEBD-838A-4BEB-A971-6167F414B6C3}" type="slidenum">
              <a:rPr lang="el-GR" smtClean="0"/>
              <a:pPr/>
              <a:t>‹#›</a:t>
            </a:fld>
            <a:endParaRPr lang="el-G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5" name="Нижний колонтитул 4"/>
          <p:cNvSpPr>
            <a:spLocks noGrp="1"/>
          </p:cNvSpPr>
          <p:nvPr>
            <p:ph type="ftr" sz="quarter" idx="11"/>
          </p:nvPr>
        </p:nvSpPr>
        <p:spPr/>
        <p:txBody>
          <a:bodyPr/>
          <a:lstStyle>
            <a:extLst/>
          </a:lstStyle>
          <a:p>
            <a:endParaRPr lang="el-GR"/>
          </a:p>
        </p:txBody>
      </p:sp>
      <p:sp>
        <p:nvSpPr>
          <p:cNvPr id="6" name="Номер слайда 5"/>
          <p:cNvSpPr>
            <a:spLocks noGrp="1"/>
          </p:cNvSpPr>
          <p:nvPr>
            <p:ph type="sldNum" sz="quarter" idx="12"/>
          </p:nvPr>
        </p:nvSpPr>
        <p:spPr/>
        <p:txBody>
          <a:bodyPr/>
          <a:lstStyle>
            <a:extLst/>
          </a:lstStyle>
          <a:p>
            <a:fld id="{3A09FEBD-838A-4BEB-A971-6167F414B6C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5" name="Нижний колонтитул 4"/>
          <p:cNvSpPr>
            <a:spLocks noGrp="1"/>
          </p:cNvSpPr>
          <p:nvPr>
            <p:ph type="ftr" sz="quarter" idx="11"/>
          </p:nvPr>
        </p:nvSpPr>
        <p:spPr/>
        <p:txBody>
          <a:bodyPr/>
          <a:lstStyle>
            <a:extLst/>
          </a:lstStyle>
          <a:p>
            <a:endParaRPr lang="el-GR"/>
          </a:p>
        </p:txBody>
      </p:sp>
      <p:sp>
        <p:nvSpPr>
          <p:cNvPr id="6" name="Номер слайда 5"/>
          <p:cNvSpPr>
            <a:spLocks noGrp="1"/>
          </p:cNvSpPr>
          <p:nvPr>
            <p:ph type="sldNum" sz="quarter" idx="12"/>
          </p:nvPr>
        </p:nvSpPr>
        <p:spPr/>
        <p:txBody>
          <a:bodyPr/>
          <a:lstStyle>
            <a:extLst/>
          </a:lstStyle>
          <a:p>
            <a:fld id="{3A09FEBD-838A-4BEB-A971-6167F414B6C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5" name="Нижний колонтитул 4"/>
          <p:cNvSpPr>
            <a:spLocks noGrp="1"/>
          </p:cNvSpPr>
          <p:nvPr>
            <p:ph type="ftr" sz="quarter" idx="11"/>
          </p:nvPr>
        </p:nvSpPr>
        <p:spPr/>
        <p:txBody>
          <a:bodyPr/>
          <a:lstStyle>
            <a:extLst/>
          </a:lstStyle>
          <a:p>
            <a:endParaRPr lang="el-GR"/>
          </a:p>
        </p:txBody>
      </p:sp>
      <p:sp>
        <p:nvSpPr>
          <p:cNvPr id="6" name="Номер слайда 5"/>
          <p:cNvSpPr>
            <a:spLocks noGrp="1"/>
          </p:cNvSpPr>
          <p:nvPr>
            <p:ph type="sldNum" sz="quarter" idx="12"/>
          </p:nvPr>
        </p:nvSpPr>
        <p:spPr/>
        <p:txBody>
          <a:bodyPr/>
          <a:lstStyle>
            <a:extLst/>
          </a:lstStyle>
          <a:p>
            <a:fld id="{3A09FEBD-838A-4BEB-A971-6167F414B6C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5" name="Нижний колонтитул 4"/>
          <p:cNvSpPr>
            <a:spLocks noGrp="1"/>
          </p:cNvSpPr>
          <p:nvPr>
            <p:ph type="ftr" sz="quarter" idx="11"/>
          </p:nvPr>
        </p:nvSpPr>
        <p:spPr/>
        <p:txBody>
          <a:bodyPr/>
          <a:lstStyle>
            <a:extLst/>
          </a:lstStyle>
          <a:p>
            <a:endParaRPr lang="el-GR"/>
          </a:p>
        </p:txBody>
      </p:sp>
      <p:sp>
        <p:nvSpPr>
          <p:cNvPr id="6" name="Номер слайда 5"/>
          <p:cNvSpPr>
            <a:spLocks noGrp="1"/>
          </p:cNvSpPr>
          <p:nvPr>
            <p:ph type="sldNum" sz="quarter" idx="12"/>
          </p:nvPr>
        </p:nvSpPr>
        <p:spPr/>
        <p:txBody>
          <a:bodyPr/>
          <a:lstStyle>
            <a:extLst/>
          </a:lstStyle>
          <a:p>
            <a:fld id="{3A09FEBD-838A-4BEB-A971-6167F414B6C3}" type="slidenum">
              <a:rPr lang="el-GR" smtClean="0"/>
              <a:pPr/>
              <a:t>‹#›</a:t>
            </a:fld>
            <a:endParaRPr lang="el-G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6" name="Нижний колонтитул 5"/>
          <p:cNvSpPr>
            <a:spLocks noGrp="1"/>
          </p:cNvSpPr>
          <p:nvPr>
            <p:ph type="ftr" sz="quarter" idx="11"/>
          </p:nvPr>
        </p:nvSpPr>
        <p:spPr/>
        <p:txBody>
          <a:bodyPr/>
          <a:lstStyle>
            <a:extLst/>
          </a:lstStyle>
          <a:p>
            <a:endParaRPr lang="el-GR"/>
          </a:p>
        </p:txBody>
      </p:sp>
      <p:sp>
        <p:nvSpPr>
          <p:cNvPr id="7" name="Номер слайда 6"/>
          <p:cNvSpPr>
            <a:spLocks noGrp="1"/>
          </p:cNvSpPr>
          <p:nvPr>
            <p:ph type="sldNum" sz="quarter" idx="12"/>
          </p:nvPr>
        </p:nvSpPr>
        <p:spPr/>
        <p:txBody>
          <a:bodyPr/>
          <a:lstStyle>
            <a:extLst/>
          </a:lstStyle>
          <a:p>
            <a:fld id="{3A09FEBD-838A-4BEB-A971-6167F414B6C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8" name="Нижний колонтитул 7"/>
          <p:cNvSpPr>
            <a:spLocks noGrp="1"/>
          </p:cNvSpPr>
          <p:nvPr>
            <p:ph type="ftr" sz="quarter" idx="11"/>
          </p:nvPr>
        </p:nvSpPr>
        <p:spPr/>
        <p:txBody>
          <a:bodyPr/>
          <a:lstStyle>
            <a:extLst/>
          </a:lstStyle>
          <a:p>
            <a:endParaRPr lang="el-GR"/>
          </a:p>
        </p:txBody>
      </p:sp>
      <p:sp>
        <p:nvSpPr>
          <p:cNvPr id="9" name="Номер слайда 8"/>
          <p:cNvSpPr>
            <a:spLocks noGrp="1"/>
          </p:cNvSpPr>
          <p:nvPr>
            <p:ph type="sldNum" sz="quarter" idx="12"/>
          </p:nvPr>
        </p:nvSpPr>
        <p:spPr/>
        <p:txBody>
          <a:bodyPr/>
          <a:lstStyle>
            <a:extLst/>
          </a:lstStyle>
          <a:p>
            <a:fld id="{3A09FEBD-838A-4BEB-A971-6167F414B6C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4" name="Нижний колонтитул 3"/>
          <p:cNvSpPr>
            <a:spLocks noGrp="1"/>
          </p:cNvSpPr>
          <p:nvPr>
            <p:ph type="ftr" sz="quarter" idx="11"/>
          </p:nvPr>
        </p:nvSpPr>
        <p:spPr/>
        <p:txBody>
          <a:bodyPr/>
          <a:lstStyle>
            <a:extLst/>
          </a:lstStyle>
          <a:p>
            <a:endParaRPr lang="el-GR"/>
          </a:p>
        </p:txBody>
      </p:sp>
      <p:sp>
        <p:nvSpPr>
          <p:cNvPr id="5" name="Номер слайда 4"/>
          <p:cNvSpPr>
            <a:spLocks noGrp="1"/>
          </p:cNvSpPr>
          <p:nvPr>
            <p:ph type="sldNum" sz="quarter" idx="12"/>
          </p:nvPr>
        </p:nvSpPr>
        <p:spPr/>
        <p:txBody>
          <a:bodyPr/>
          <a:lstStyle>
            <a:extLst/>
          </a:lstStyle>
          <a:p>
            <a:fld id="{3A09FEBD-838A-4BEB-A971-6167F414B6C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3" name="Нижний колонтитул 2"/>
          <p:cNvSpPr>
            <a:spLocks noGrp="1"/>
          </p:cNvSpPr>
          <p:nvPr>
            <p:ph type="ftr" sz="quarter" idx="11"/>
          </p:nvPr>
        </p:nvSpPr>
        <p:spPr/>
        <p:txBody>
          <a:bodyPr/>
          <a:lstStyle>
            <a:extLst/>
          </a:lstStyle>
          <a:p>
            <a:endParaRPr lang="el-GR"/>
          </a:p>
        </p:txBody>
      </p:sp>
      <p:sp>
        <p:nvSpPr>
          <p:cNvPr id="4" name="Номер слайда 3"/>
          <p:cNvSpPr>
            <a:spLocks noGrp="1"/>
          </p:cNvSpPr>
          <p:nvPr>
            <p:ph type="sldNum" sz="quarter" idx="12"/>
          </p:nvPr>
        </p:nvSpPr>
        <p:spPr/>
        <p:txBody>
          <a:bodyPr/>
          <a:lstStyle>
            <a:extLst/>
          </a:lstStyle>
          <a:p>
            <a:fld id="{3A09FEBD-838A-4BEB-A971-6167F414B6C3}" type="slidenum">
              <a:rPr lang="el-GR" smtClean="0"/>
              <a:pPr/>
              <a:t>‹#›</a:t>
            </a:fld>
            <a:endParaRPr lang="el-G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6" name="Нижний колонтитул 5"/>
          <p:cNvSpPr>
            <a:spLocks noGrp="1"/>
          </p:cNvSpPr>
          <p:nvPr>
            <p:ph type="ftr" sz="quarter" idx="11"/>
          </p:nvPr>
        </p:nvSpPr>
        <p:spPr/>
        <p:txBody>
          <a:bodyPr/>
          <a:lstStyle>
            <a:extLst/>
          </a:lstStyle>
          <a:p>
            <a:endParaRPr lang="el-GR"/>
          </a:p>
        </p:txBody>
      </p:sp>
      <p:sp>
        <p:nvSpPr>
          <p:cNvPr id="7" name="Номер слайда 6"/>
          <p:cNvSpPr>
            <a:spLocks noGrp="1"/>
          </p:cNvSpPr>
          <p:nvPr>
            <p:ph type="sldNum" sz="quarter" idx="12"/>
          </p:nvPr>
        </p:nvSpPr>
        <p:spPr/>
        <p:txBody>
          <a:bodyPr/>
          <a:lstStyle>
            <a:extLst/>
          </a:lstStyle>
          <a:p>
            <a:fld id="{3A09FEBD-838A-4BEB-A971-6167F414B6C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0D41751-1B1A-442B-BD15-20B487665E98}" type="datetimeFigureOut">
              <a:rPr lang="ru-RU" smtClean="0"/>
              <a:pPr/>
              <a:t>20.11.2012</a:t>
            </a:fld>
            <a:endParaRPr lang="el-GR"/>
          </a:p>
        </p:txBody>
      </p:sp>
      <p:sp>
        <p:nvSpPr>
          <p:cNvPr id="6" name="Нижний колонтитул 5"/>
          <p:cNvSpPr>
            <a:spLocks noGrp="1"/>
          </p:cNvSpPr>
          <p:nvPr>
            <p:ph type="ftr" sz="quarter" idx="11"/>
          </p:nvPr>
        </p:nvSpPr>
        <p:spPr/>
        <p:txBody>
          <a:bodyPr/>
          <a:lstStyle>
            <a:extLst/>
          </a:lstStyle>
          <a:p>
            <a:endParaRPr lang="el-GR"/>
          </a:p>
        </p:txBody>
      </p:sp>
      <p:sp>
        <p:nvSpPr>
          <p:cNvPr id="7" name="Номер слайда 6"/>
          <p:cNvSpPr>
            <a:spLocks noGrp="1"/>
          </p:cNvSpPr>
          <p:nvPr>
            <p:ph type="sldNum" sz="quarter" idx="12"/>
          </p:nvPr>
        </p:nvSpPr>
        <p:spPr/>
        <p:txBody>
          <a:bodyPr/>
          <a:lstStyle>
            <a:extLst/>
          </a:lstStyle>
          <a:p>
            <a:fld id="{3A09FEBD-838A-4BEB-A971-6167F414B6C3}" type="slidenum">
              <a:rPr lang="el-GR" smtClean="0"/>
              <a:pPr/>
              <a:t>‹#›</a:t>
            </a:fld>
            <a:endParaRPr lang="el-G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0D41751-1B1A-442B-BD15-20B487665E98}" type="datetimeFigureOut">
              <a:rPr lang="ru-RU" smtClean="0"/>
              <a:pPr/>
              <a:t>20.11.2012</a:t>
            </a:fld>
            <a:endParaRPr lang="el-G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A09FEBD-838A-4BEB-A971-6167F414B6C3}" type="slidenum">
              <a:rPr lang="el-GR" smtClean="0"/>
              <a:pPr/>
              <a:t>‹#›</a:t>
            </a:fld>
            <a:endParaRPr lang="el-GR"/>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500042"/>
            <a:ext cx="7406640" cy="3643338"/>
          </a:xfrm>
        </p:spPr>
        <p:txBody>
          <a:bodyPr>
            <a:normAutofit fontScale="90000"/>
          </a:bodyPr>
          <a:lstStyle/>
          <a:p>
            <a:r>
              <a:rPr lang="ru-RU" sz="4700" b="1" dirty="0" smtClean="0"/>
              <a:t>Помощь слепоглухим людям:</a:t>
            </a:r>
            <a:r>
              <a:rPr lang="ru-RU" sz="4400" dirty="0" smtClean="0"/>
              <a:t/>
            </a:r>
            <a:br>
              <a:rPr lang="ru-RU" sz="4400" dirty="0" smtClean="0"/>
            </a:br>
            <a:r>
              <a:rPr lang="ru-RU" sz="3600" dirty="0" smtClean="0"/>
              <a:t>поддержка в обыденной жизни и средства общения.</a:t>
            </a:r>
            <a:br>
              <a:rPr lang="ru-RU" sz="3600" dirty="0" smtClean="0"/>
            </a:br>
            <a:r>
              <a:rPr lang="ru-RU" sz="3600" dirty="0" smtClean="0"/>
              <a:t/>
            </a:r>
            <a:br>
              <a:rPr lang="ru-RU" sz="3600" dirty="0" smtClean="0"/>
            </a:br>
            <a:r>
              <a:rPr lang="ru-RU" sz="3600" dirty="0" smtClean="0"/>
              <a:t>Занятие 1.</a:t>
            </a:r>
            <a:r>
              <a:rPr lang="el-GR" dirty="0" smtClean="0"/>
              <a:t/>
            </a:r>
            <a:br>
              <a:rPr lang="el-GR" dirty="0" smtClean="0"/>
            </a:br>
            <a:endParaRPr lang="el-GR" dirty="0"/>
          </a:p>
        </p:txBody>
      </p:sp>
      <p:sp>
        <p:nvSpPr>
          <p:cNvPr id="3" name="Подзаголовок 2"/>
          <p:cNvSpPr>
            <a:spLocks noGrp="1"/>
          </p:cNvSpPr>
          <p:nvPr>
            <p:ph type="subTitle" idx="1"/>
          </p:nvPr>
        </p:nvSpPr>
        <p:spPr>
          <a:xfrm>
            <a:off x="1432560" y="4643446"/>
            <a:ext cx="7406640" cy="1000132"/>
          </a:xfrm>
        </p:spPr>
        <p:txBody>
          <a:bodyPr>
            <a:normAutofit/>
          </a:bodyPr>
          <a:lstStyle/>
          <a:p>
            <a:r>
              <a:rPr lang="ru-RU" b="1" dirty="0" err="1" smtClean="0"/>
              <a:t>Саломатина</a:t>
            </a:r>
            <a:r>
              <a:rPr lang="ru-RU" b="1" dirty="0" smtClean="0"/>
              <a:t> Ирина Владимировна</a:t>
            </a:r>
            <a:r>
              <a:rPr lang="ru-RU" dirty="0" smtClean="0"/>
              <a:t>,</a:t>
            </a:r>
          </a:p>
          <a:p>
            <a:r>
              <a:rPr lang="ru-RU" sz="2000" dirty="0" smtClean="0"/>
              <a:t>Институт коррекционной педагогики РАО</a:t>
            </a:r>
            <a:endParaRPr lang="el-G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Если вы - чтец</a:t>
            </a:r>
            <a:endParaRPr lang="el-GR" b="1" i="1" dirty="0"/>
          </a:p>
        </p:txBody>
      </p:sp>
      <p:sp>
        <p:nvSpPr>
          <p:cNvPr id="3" name="Содержимое 2"/>
          <p:cNvSpPr>
            <a:spLocks noGrp="1"/>
          </p:cNvSpPr>
          <p:nvPr>
            <p:ph idx="1"/>
          </p:nvPr>
        </p:nvSpPr>
        <p:spPr>
          <a:xfrm>
            <a:off x="1435608" y="1500174"/>
            <a:ext cx="7498080" cy="4748226"/>
          </a:xfrm>
        </p:spPr>
        <p:txBody>
          <a:bodyPr>
            <a:noAutofit/>
          </a:bodyPr>
          <a:lstStyle/>
          <a:p>
            <a:r>
              <a:rPr lang="ru-RU" sz="1900" dirty="0" smtClean="0"/>
              <a:t>Позаботьтесь о том, чтобы у вас и у вашего подопечного было удобное место для работы: стулья, стол и хорошее освещение. Желательно, чтобы в данном помещении было тихо.</a:t>
            </a:r>
          </a:p>
          <a:p>
            <a:r>
              <a:rPr lang="ru-RU" sz="1900" dirty="0" smtClean="0"/>
              <a:t> Посоветуйтесь с вашим подопечным, какое средство перевода ему более удобно для данной работы.</a:t>
            </a:r>
          </a:p>
          <a:p>
            <a:r>
              <a:rPr lang="ru-RU" sz="1900" dirty="0" smtClean="0"/>
              <a:t>Уточните, достаточна ли та скорость, с которой вы читаете текст.</a:t>
            </a:r>
          </a:p>
          <a:p>
            <a:pPr>
              <a:spcBef>
                <a:spcPts val="0"/>
              </a:spcBef>
            </a:pPr>
            <a:r>
              <a:rPr lang="ru-RU" sz="1900" dirty="0" smtClean="0"/>
              <a:t>Старайтесь </a:t>
            </a:r>
            <a:r>
              <a:rPr lang="ru-RU" sz="1900" dirty="0" err="1" smtClean="0"/>
              <a:t>дактилировать</a:t>
            </a:r>
            <a:r>
              <a:rPr lang="ru-RU" sz="1900" dirty="0" smtClean="0"/>
              <a:t> или писать в ровном темпе, выразительно, делая необходимые двигательные акценты. </a:t>
            </a:r>
          </a:p>
          <a:p>
            <a:r>
              <a:rPr lang="ru-RU" sz="1900" dirty="0" smtClean="0"/>
              <a:t>Обязательно указывайте название периодического издания, дату публикации, название читаемого материала и имя его автора.</a:t>
            </a:r>
          </a:p>
          <a:p>
            <a:r>
              <a:rPr lang="ru-RU" sz="1900" dirty="0" smtClean="0"/>
              <a:t>Время от времени интересуйтесь, не устал ли ваш слушатель.</a:t>
            </a:r>
          </a:p>
          <a:p>
            <a:r>
              <a:rPr lang="ru-RU" sz="1900" dirty="0" smtClean="0"/>
              <a:t>Если вы устали, не стесняйтесь попросить о 5-10-минутном перерыве.</a:t>
            </a:r>
          </a:p>
          <a:p>
            <a:r>
              <a:rPr lang="ru-RU" sz="1900" dirty="0" smtClean="0"/>
              <a:t>Запишите в специальный журнал особые пожелания вашего подопечного, возможные заказы на следующие сеансы чтения.</a:t>
            </a:r>
          </a:p>
          <a:p>
            <a:endParaRPr lang="el-GR"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296974"/>
          </a:xfrm>
        </p:spPr>
        <p:txBody>
          <a:bodyPr>
            <a:normAutofit fontScale="90000"/>
          </a:bodyPr>
          <a:lstStyle/>
          <a:p>
            <a:r>
              <a:rPr lang="ru-RU" b="1" i="1" dirty="0" smtClean="0"/>
              <a:t>Если вы – писарь</a:t>
            </a:r>
            <a:r>
              <a:rPr lang="ru-RU" dirty="0" smtClean="0"/>
              <a:t/>
            </a:r>
            <a:br>
              <a:rPr lang="ru-RU" dirty="0" smtClean="0"/>
            </a:br>
            <a:endParaRPr lang="el-GR" dirty="0"/>
          </a:p>
        </p:txBody>
      </p:sp>
      <p:sp>
        <p:nvSpPr>
          <p:cNvPr id="3" name="Содержимое 2"/>
          <p:cNvSpPr>
            <a:spLocks noGrp="1"/>
          </p:cNvSpPr>
          <p:nvPr>
            <p:ph idx="1"/>
          </p:nvPr>
        </p:nvSpPr>
        <p:spPr/>
        <p:txBody>
          <a:bodyPr>
            <a:normAutofit fontScale="62500" lnSpcReduction="20000"/>
          </a:bodyPr>
          <a:lstStyle/>
          <a:p>
            <a:r>
              <a:rPr lang="ru-RU" dirty="0" smtClean="0"/>
              <a:t>Тайна переписки достойна уважения!</a:t>
            </a:r>
          </a:p>
          <a:p>
            <a:r>
              <a:rPr lang="ru-RU" dirty="0" smtClean="0"/>
              <a:t>Уточните, в какой форме ваш подопечный хотел бы написать письмо: рельефно-точечным шрифтом Брайля, крупным шрифтом, от руки  или как-то иначе.</a:t>
            </a:r>
          </a:p>
          <a:p>
            <a:r>
              <a:rPr lang="ru-RU" dirty="0" smtClean="0"/>
              <a:t>Запиши текст послания под диктовку. По окончании записи, прочитайте написанное. Может быть, слепоглухой человек захочет внести какие-то исправления или дополнения.</a:t>
            </a:r>
          </a:p>
          <a:p>
            <a:r>
              <a:rPr lang="ru-RU" dirty="0" smtClean="0"/>
              <a:t>Уточните адрес отправителя и получателя корреспонденции. Правильно оформите надписи на конверте или бланке отправления.</a:t>
            </a:r>
          </a:p>
          <a:p>
            <a:r>
              <a:rPr lang="ru-RU" dirty="0" smtClean="0"/>
              <a:t>Уточните вид почтового отправления: наземным или авиа транспортом, простое, заказное или ценное, др.</a:t>
            </a:r>
          </a:p>
          <a:p>
            <a:r>
              <a:rPr lang="ru-RU" dirty="0" smtClean="0"/>
              <a:t>Убедитесь, в точности заполнения бланков.</a:t>
            </a:r>
          </a:p>
          <a:p>
            <a:r>
              <a:rPr lang="ru-RU" dirty="0" smtClean="0"/>
              <a:t>Не стесняйтесь переспросить, если у вас возникли вопросы или сомнения.</a:t>
            </a:r>
          </a:p>
          <a:p>
            <a:r>
              <a:rPr lang="ru-RU" dirty="0" smtClean="0"/>
              <a:t>По возможности, предложите помощь в отправке корреспонденции.</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Если вы – курьер</a:t>
            </a:r>
            <a:r>
              <a:rPr lang="ru-RU" dirty="0" smtClean="0"/>
              <a:t/>
            </a:r>
            <a:br>
              <a:rPr lang="ru-RU" dirty="0" smtClean="0"/>
            </a:br>
            <a:endParaRPr lang="el-GR" dirty="0"/>
          </a:p>
        </p:txBody>
      </p:sp>
      <p:sp>
        <p:nvSpPr>
          <p:cNvPr id="3" name="Содержимое 2"/>
          <p:cNvSpPr>
            <a:spLocks noGrp="1"/>
          </p:cNvSpPr>
          <p:nvPr>
            <p:ph idx="1"/>
          </p:nvPr>
        </p:nvSpPr>
        <p:spPr/>
        <p:txBody>
          <a:bodyPr>
            <a:normAutofit fontScale="92500" lnSpcReduction="10000"/>
          </a:bodyPr>
          <a:lstStyle/>
          <a:p>
            <a:r>
              <a:rPr lang="ru-RU" dirty="0" smtClean="0"/>
              <a:t>Получите точные инструкции о цели и месте визита.</a:t>
            </a:r>
          </a:p>
          <a:p>
            <a:r>
              <a:rPr lang="ru-RU" dirty="0" smtClean="0"/>
              <a:t> Уточните наиболее экономный по времени маршрут, телефоны, имена и фамилии людей, с которыми придется встретиться.</a:t>
            </a:r>
          </a:p>
          <a:p>
            <a:r>
              <a:rPr lang="ru-RU" dirty="0" smtClean="0"/>
              <a:t>Будьте пунктуальны.</a:t>
            </a:r>
          </a:p>
          <a:p>
            <a:r>
              <a:rPr lang="ru-RU" dirty="0" smtClean="0"/>
              <a:t>Обязательно проинформируйте вашего слепоглухого подопечного о результатах проделанной вами работы.</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500042"/>
            <a:ext cx="7498080" cy="1000132"/>
          </a:xfrm>
        </p:spPr>
        <p:txBody>
          <a:bodyPr>
            <a:normAutofit fontScale="90000"/>
          </a:bodyPr>
          <a:lstStyle/>
          <a:p>
            <a:r>
              <a:rPr lang="ru-RU" b="1" i="1" dirty="0" smtClean="0"/>
              <a:t>Если вы помогаете по хозяйству</a:t>
            </a:r>
            <a:r>
              <a:rPr lang="ru-RU" dirty="0" smtClean="0"/>
              <a:t/>
            </a:r>
            <a:br>
              <a:rPr lang="ru-RU" dirty="0" smtClean="0"/>
            </a:br>
            <a:endParaRPr lang="el-GR" dirty="0"/>
          </a:p>
        </p:txBody>
      </p:sp>
      <p:sp>
        <p:nvSpPr>
          <p:cNvPr id="3" name="Содержимое 2"/>
          <p:cNvSpPr>
            <a:spLocks noGrp="1"/>
          </p:cNvSpPr>
          <p:nvPr>
            <p:ph idx="1"/>
          </p:nvPr>
        </p:nvSpPr>
        <p:spPr/>
        <p:txBody>
          <a:bodyPr>
            <a:normAutofit fontScale="25000" lnSpcReduction="20000"/>
          </a:bodyPr>
          <a:lstStyle/>
          <a:p>
            <a:r>
              <a:rPr lang="ru-RU" sz="7200" b="1" dirty="0" smtClean="0"/>
              <a:t>Если к вам обратились с просьбой убрать помещение</a:t>
            </a:r>
            <a:r>
              <a:rPr lang="ru-RU" sz="7200" dirty="0" smtClean="0"/>
              <a:t>:</a:t>
            </a:r>
          </a:p>
          <a:p>
            <a:pPr>
              <a:buNone/>
            </a:pPr>
            <a:r>
              <a:rPr lang="ru-RU" sz="7200" dirty="0" smtClean="0"/>
              <a:t>- все вещи, которые вы где-то берете или передвигаете, после работы обязательно должны быть возвращены на </a:t>
            </a:r>
            <a:r>
              <a:rPr lang="ru-RU" sz="7200" b="1" dirty="0" smtClean="0">
                <a:solidFill>
                  <a:schemeClr val="tx2">
                    <a:lumMod val="60000"/>
                    <a:lumOff val="40000"/>
                  </a:schemeClr>
                </a:solidFill>
              </a:rPr>
              <a:t>ТО ЖЕ </a:t>
            </a:r>
            <a:r>
              <a:rPr lang="ru-RU" sz="7200" dirty="0" smtClean="0"/>
              <a:t>место;</a:t>
            </a:r>
          </a:p>
          <a:p>
            <a:pPr>
              <a:buNone/>
            </a:pPr>
            <a:r>
              <a:rPr lang="ru-RU" sz="7200" dirty="0" smtClean="0"/>
              <a:t>- прежде чем воспользоваться каким-либо средством бытовой химии, уточните, не вызывает ли это средство аллергической реакции у вашего подопечного;</a:t>
            </a:r>
          </a:p>
          <a:p>
            <a:pPr>
              <a:buNone/>
            </a:pPr>
            <a:r>
              <a:rPr lang="ru-RU" sz="7200" dirty="0" smtClean="0"/>
              <a:t>- необходимо соблюдать тайну частной жизни слепоглухого человека: все, что вы увидите или услышите в доме этого человека,</a:t>
            </a:r>
            <a:r>
              <a:rPr lang="ru-RU" sz="7200" dirty="0" smtClean="0">
                <a:solidFill>
                  <a:schemeClr val="tx2">
                    <a:lumMod val="60000"/>
                    <a:lumOff val="40000"/>
                  </a:schemeClr>
                </a:solidFill>
              </a:rPr>
              <a:t> </a:t>
            </a:r>
            <a:r>
              <a:rPr lang="ru-RU" sz="7200" b="1" dirty="0" smtClean="0">
                <a:solidFill>
                  <a:schemeClr val="tx2">
                    <a:lumMod val="60000"/>
                    <a:lumOff val="40000"/>
                  </a:schemeClr>
                </a:solidFill>
              </a:rPr>
              <a:t>НЕ</a:t>
            </a:r>
            <a:r>
              <a:rPr lang="ru-RU" sz="7200" dirty="0" smtClean="0">
                <a:solidFill>
                  <a:schemeClr val="tx2">
                    <a:lumMod val="60000"/>
                    <a:lumOff val="40000"/>
                  </a:schemeClr>
                </a:solidFill>
              </a:rPr>
              <a:t> </a:t>
            </a:r>
            <a:r>
              <a:rPr lang="ru-RU" sz="7200" b="1" dirty="0" smtClean="0">
                <a:solidFill>
                  <a:schemeClr val="tx2">
                    <a:lumMod val="60000"/>
                    <a:lumOff val="40000"/>
                  </a:schemeClr>
                </a:solidFill>
              </a:rPr>
              <a:t>ДОЛЖНО</a:t>
            </a:r>
            <a:r>
              <a:rPr lang="ru-RU" sz="7200" dirty="0" smtClean="0">
                <a:solidFill>
                  <a:schemeClr val="tx2">
                    <a:lumMod val="60000"/>
                    <a:lumOff val="40000"/>
                  </a:schemeClr>
                </a:solidFill>
              </a:rPr>
              <a:t> </a:t>
            </a:r>
            <a:r>
              <a:rPr lang="ru-RU" sz="7200" dirty="0" smtClean="0"/>
              <a:t>стать достоянием третьих (других) лиц</a:t>
            </a:r>
          </a:p>
          <a:p>
            <a:pPr>
              <a:buNone/>
            </a:pPr>
            <a:r>
              <a:rPr lang="ru-RU" sz="7200" b="1" dirty="0" smtClean="0"/>
              <a:t>Если вас попросили приобрести продукты или иные товары</a:t>
            </a:r>
            <a:r>
              <a:rPr lang="ru-RU" sz="7200" dirty="0" smtClean="0"/>
              <a:t>:</a:t>
            </a:r>
          </a:p>
          <a:p>
            <a:pPr>
              <a:buNone/>
            </a:pPr>
            <a:r>
              <a:rPr lang="ru-RU" sz="7200" dirty="0" smtClean="0"/>
              <a:t>- точно запишите заказ;</a:t>
            </a:r>
          </a:p>
          <a:p>
            <a:pPr>
              <a:buNone/>
            </a:pPr>
            <a:r>
              <a:rPr lang="ru-RU" sz="7200" dirty="0" smtClean="0"/>
              <a:t>- обязательно сообщите о ценах приобретенных вами товаров (это необходимо не только с целью строгой отчетности о тратах, но и для общей ориентировки слепоглухого подопечного в ценах на различные товары);</a:t>
            </a:r>
          </a:p>
          <a:p>
            <a:pPr>
              <a:buFontTx/>
              <a:buChar char="-"/>
            </a:pPr>
            <a:r>
              <a:rPr lang="ru-RU" sz="7200" dirty="0" smtClean="0"/>
              <a:t>обсудите с вашим подопечным, где необходимо положить купленные вами товары;</a:t>
            </a:r>
          </a:p>
          <a:p>
            <a:pPr>
              <a:buFontTx/>
              <a:buChar char="-"/>
            </a:pPr>
            <a:r>
              <a:rPr lang="ru-RU" sz="7200" dirty="0" smtClean="0"/>
              <a:t>если к товару прилагается инструкция к его применению, позаботьтесь, чтобы слепоглухой человек был в курсе ее содержания.</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28604"/>
            <a:ext cx="7498080" cy="1143008"/>
          </a:xfrm>
        </p:spPr>
        <p:txBody>
          <a:bodyPr>
            <a:normAutofit fontScale="90000"/>
          </a:bodyPr>
          <a:lstStyle/>
          <a:p>
            <a:r>
              <a:rPr lang="ru-RU" b="1" i="1" dirty="0" smtClean="0"/>
              <a:t>Если вы – первый помощник повара</a:t>
            </a:r>
            <a:r>
              <a:rPr lang="ru-RU" dirty="0" smtClean="0"/>
              <a:t/>
            </a:r>
            <a:br>
              <a:rPr lang="ru-RU" dirty="0" smtClean="0"/>
            </a:br>
            <a:endParaRPr lang="el-GR" dirty="0"/>
          </a:p>
        </p:txBody>
      </p:sp>
      <p:sp>
        <p:nvSpPr>
          <p:cNvPr id="3" name="Содержимое 2"/>
          <p:cNvSpPr>
            <a:spLocks noGrp="1"/>
          </p:cNvSpPr>
          <p:nvPr>
            <p:ph idx="1"/>
          </p:nvPr>
        </p:nvSpPr>
        <p:spPr/>
        <p:txBody>
          <a:bodyPr>
            <a:noAutofit/>
          </a:bodyPr>
          <a:lstStyle/>
          <a:p>
            <a:r>
              <a:rPr lang="ru-RU" sz="1600" dirty="0" smtClean="0"/>
              <a:t>Удобное оборудование для кухни: 1) плита, при включении которой не требуется использование спичек.; 2) электрический чайник с подсветкой уровня воды в нем; 3) микроволновая печь и тостеры, и т.п.;</a:t>
            </a:r>
          </a:p>
          <a:p>
            <a:r>
              <a:rPr lang="ru-RU" sz="1600" dirty="0" smtClean="0"/>
              <a:t>Контрастными по цвету кухонные приспособления и посуда (напр., светлые чашки и к ним темные блюдца; контрастные к цвету стола коврики-поставки под горячее; хорошо также, чтобы мебель в кухне была НЕ белая, а какого-то иного цвета, чтобы яркий свет не </a:t>
            </a:r>
            <a:r>
              <a:rPr lang="ru-RU" sz="1600" dirty="0" err="1" smtClean="0"/>
              <a:t>бликовал</a:t>
            </a:r>
            <a:r>
              <a:rPr lang="ru-RU" sz="1600" dirty="0" smtClean="0"/>
              <a:t> и не делал невозможным смотреть на кухонный гарнитур);</a:t>
            </a:r>
          </a:p>
          <a:p>
            <a:r>
              <a:rPr lang="ru-RU" sz="1600" dirty="0" smtClean="0"/>
              <a:t>Проверьте: ручки всех ёмкостей на плите должны быть повернуты </a:t>
            </a:r>
            <a:r>
              <a:rPr lang="ru-RU" sz="1600" b="1" dirty="0" smtClean="0">
                <a:solidFill>
                  <a:schemeClr val="tx2">
                    <a:lumMod val="60000"/>
                    <a:lumOff val="40000"/>
                  </a:schemeClr>
                </a:solidFill>
              </a:rPr>
              <a:t>ОТ</a:t>
            </a:r>
            <a:r>
              <a:rPr lang="ru-RU" sz="1600" dirty="0" smtClean="0"/>
              <a:t> вас, чтобы ни вы, ни ваш подопечный не уронили на пол приготовленную еду и не ошпарились;</a:t>
            </a:r>
          </a:p>
          <a:p>
            <a:r>
              <a:rPr lang="ru-RU" sz="1600" dirty="0" smtClean="0"/>
              <a:t>Убедитесь, что стол хорошо освещен, все острые и режущие инструменты лежат удобно и безопасно, пол сухой и не скользкий;</a:t>
            </a:r>
          </a:p>
          <a:p>
            <a:r>
              <a:rPr lang="ru-RU" sz="1600" dirty="0" smtClean="0"/>
              <a:t>Предоставляйте как можно больше самостоятельности в работе на кухне слепоглухому человеку; прежде, чем что-то сделать самому, посоветуйтесь (</a:t>
            </a:r>
            <a:r>
              <a:rPr lang="ru-RU" sz="1600" dirty="0" smtClean="0"/>
              <a:t>вед</a:t>
            </a:r>
            <a:r>
              <a:rPr lang="ru-RU" sz="1600" dirty="0"/>
              <a:t>ь</a:t>
            </a:r>
            <a:r>
              <a:rPr lang="ru-RU" sz="1600" dirty="0" smtClean="0"/>
              <a:t> </a:t>
            </a:r>
            <a:r>
              <a:rPr lang="ru-RU" sz="1600" dirty="0" smtClean="0"/>
              <a:t>ваши вкусы могут не совпадать!)</a:t>
            </a:r>
          </a:p>
          <a:p>
            <a:r>
              <a:rPr lang="ru-RU" sz="1600" dirty="0" smtClean="0"/>
              <a:t>Потратьте вместе день-два для заготовки </a:t>
            </a:r>
            <a:r>
              <a:rPr lang="ru-RU" sz="1600" dirty="0" err="1" smtClean="0"/>
              <a:t>брайлевских</a:t>
            </a:r>
            <a:r>
              <a:rPr lang="ru-RU" sz="1600" dirty="0" smtClean="0"/>
              <a:t> (или крупным шрифтом) надписей на все ёмкости с приправами, крупами и иными продуктами, а также - на банки домашнего консервирования.</a:t>
            </a:r>
          </a:p>
          <a:p>
            <a:pPr>
              <a:buNone/>
            </a:pPr>
            <a:endParaRPr lang="el-GR" sz="13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Обратите внимание!</a:t>
            </a:r>
            <a:endParaRPr lang="el-GR" b="1" dirty="0"/>
          </a:p>
        </p:txBody>
      </p:sp>
      <p:sp>
        <p:nvSpPr>
          <p:cNvPr id="3" name="Содержимое 2"/>
          <p:cNvSpPr>
            <a:spLocks noGrp="1"/>
          </p:cNvSpPr>
          <p:nvPr>
            <p:ph idx="1"/>
          </p:nvPr>
        </p:nvSpPr>
        <p:spPr/>
        <p:txBody>
          <a:bodyPr>
            <a:noAutofit/>
          </a:bodyPr>
          <a:lstStyle/>
          <a:p>
            <a:pPr lvl="0"/>
            <a:r>
              <a:rPr lang="ru-RU" sz="1800" dirty="0" smtClean="0"/>
              <a:t>Если вы входите в помещение, где находится слепоглухой человек, предупредите его о своем присутствии. Положите свою ладонь ему на плечо или на руку, назовите себя. Не играйте в узнавание: это сложно и неприятно играть «в кошки-мышки» с не узнанным, внезапно появившимся человеком.</a:t>
            </a:r>
          </a:p>
          <a:p>
            <a:pPr lvl="0"/>
            <a:r>
              <a:rPr lang="ru-RU" sz="1800" dirty="0" smtClean="0"/>
              <a:t>Если вы беседуете, не отлучайтесь, не предупредив об этом говорящего с вами. Ему будет очень неприятно осознать, что говорил он в пустоту.</a:t>
            </a:r>
          </a:p>
          <a:p>
            <a:pPr lvl="0"/>
            <a:r>
              <a:rPr lang="ru-RU" sz="1800" dirty="0" smtClean="0"/>
              <a:t>Никогда не предлагайте тарелку с пищей, не оповестив о содержимом.</a:t>
            </a:r>
          </a:p>
          <a:p>
            <a:pPr lvl="0"/>
            <a:r>
              <a:rPr lang="ru-RU" sz="1800" dirty="0" smtClean="0"/>
              <a:t>Если вы находитесь в компании, расскажите о том, что происходит вокруг и о чем идет общая беседа.</a:t>
            </a:r>
          </a:p>
          <a:p>
            <a:r>
              <a:rPr lang="ru-RU" sz="1800" dirty="0" smtClean="0"/>
              <a:t>Не оставляйте на полу, на ходу свои вещи: сумки, зонты, обувь и т.п. – это опасно. </a:t>
            </a:r>
          </a:p>
          <a:p>
            <a:r>
              <a:rPr lang="ru-RU" sz="1800" dirty="0" smtClean="0"/>
              <a:t>Двери во все помещения должны быть либо абсолютно открыты, либо плотно закрыты. Приоткрытая дверь опасна</a:t>
            </a:r>
            <a:r>
              <a:rPr lang="en-GB" sz="1800" dirty="0" smtClean="0"/>
              <a:t>.</a:t>
            </a:r>
            <a:endParaRPr lang="el-GR"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Когда мы идем куда-то…</a:t>
            </a:r>
            <a:r>
              <a:rPr lang="ru-RU" dirty="0" smtClean="0"/>
              <a:t/>
            </a:r>
            <a:br>
              <a:rPr lang="ru-RU" dirty="0" smtClean="0"/>
            </a:br>
            <a:endParaRPr lang="el-GR" dirty="0"/>
          </a:p>
        </p:txBody>
      </p:sp>
      <p:pic>
        <p:nvPicPr>
          <p:cNvPr id="4" name="Содержимое 3" descr="IMG_4468.jpg"/>
          <p:cNvPicPr>
            <a:picLocks noGrp="1" noChangeAspect="1"/>
          </p:cNvPicPr>
          <p:nvPr>
            <p:ph idx="1"/>
          </p:nvPr>
        </p:nvPicPr>
        <p:blipFill>
          <a:blip r:embed="rId2" cstate="print"/>
          <a:stretch>
            <a:fillRect/>
          </a:stretch>
        </p:blipFill>
        <p:spPr>
          <a:xfrm>
            <a:off x="1357290" y="1071546"/>
            <a:ext cx="7358114" cy="517685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Используемые формы сопровождения</a:t>
            </a:r>
            <a:endParaRPr lang="el-GR" b="1" dirty="0"/>
          </a:p>
        </p:txBody>
      </p:sp>
      <p:sp>
        <p:nvSpPr>
          <p:cNvPr id="3" name="Содержимое 2"/>
          <p:cNvSpPr>
            <a:spLocks noGrp="1"/>
          </p:cNvSpPr>
          <p:nvPr>
            <p:ph idx="1"/>
          </p:nvPr>
        </p:nvSpPr>
        <p:spPr/>
        <p:txBody>
          <a:bodyPr>
            <a:normAutofit fontScale="92500" lnSpcReduction="20000"/>
          </a:bodyPr>
          <a:lstStyle/>
          <a:p>
            <a:r>
              <a:rPr lang="ru-RU" dirty="0" smtClean="0"/>
              <a:t>Слепоглухой человек сам берет сопровождающего под локоть</a:t>
            </a:r>
          </a:p>
          <a:p>
            <a:r>
              <a:rPr lang="ru-RU" dirty="0" smtClean="0"/>
              <a:t>Слепоглухой человек предпочитает, чтобы сопровождающий брал его под локоть</a:t>
            </a:r>
          </a:p>
          <a:p>
            <a:r>
              <a:rPr lang="ru-RU" dirty="0" smtClean="0"/>
              <a:t>Слепоглухой человек кладет свою ладонь на ладонь сопровождающего, и они идут, держась за руки. При этом рука сопровождающего находится чуть впереди и на весу</a:t>
            </a:r>
          </a:p>
          <a:p>
            <a:r>
              <a:rPr lang="ru-RU" dirty="0" smtClean="0"/>
              <a:t>Слепоглухой человек кладет свою руку на плечо сопровождающего</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Секреты сопровождения (1)</a:t>
            </a:r>
            <a:endParaRPr lang="el-GR" b="1" dirty="0"/>
          </a:p>
        </p:txBody>
      </p:sp>
      <p:sp>
        <p:nvSpPr>
          <p:cNvPr id="3" name="Содержимое 2"/>
          <p:cNvSpPr>
            <a:spLocks noGrp="1"/>
          </p:cNvSpPr>
          <p:nvPr>
            <p:ph idx="1"/>
          </p:nvPr>
        </p:nvSpPr>
        <p:spPr/>
        <p:txBody>
          <a:bodyPr>
            <a:noAutofit/>
          </a:bodyPr>
          <a:lstStyle/>
          <a:p>
            <a:pPr lvl="0"/>
            <a:r>
              <a:rPr lang="ru-RU" sz="1600" dirty="0" smtClean="0"/>
              <a:t>Когда вы сопровождаете слепоглухого человека, старайтесь идти на полшага впереди него. </a:t>
            </a:r>
          </a:p>
          <a:p>
            <a:pPr lvl="0"/>
            <a:r>
              <a:rPr lang="ru-RU" sz="1600" dirty="0" smtClean="0"/>
              <a:t>Когда вы дойдете до лестницы или парапета тротуара, приостановитесь и своей рукой, на которую вы положите руку сопровождаемого, просигнализируйте движением вашей кисти вверх (если нужно подниматься) или движением вниз (если нужно спускаться). Как только вы спуститесь с последней ступеньки, сделайте небольшую паузу (можно выпрямить ладонь, находящуюся под рукой сопровождаемого), чтобы человек понял, что ступеньки закончились. Если у лестничного марша есть перила, при подъеме или спуске с лестницы положите руку вашего подопечного на перила: он сам сможет идти по лестнице и сориентируется, когда лестницы закончится.</a:t>
            </a:r>
          </a:p>
          <a:p>
            <a:pPr lvl="0"/>
            <a:r>
              <a:rPr lang="ru-RU" sz="1600" dirty="0" smtClean="0"/>
              <a:t>Часто люди, теряющие или потерявшие зрение и слух, после некоторого привыкания вполне ориентируются в собственной квартире или доме. При посещении новых мест, потратьте немного времени на то, чтобы провести вашего подопечного по всем помещениям, которые, возможно, ему понадобиться посетить, чтобы человек смог запомнить путь и впоследствии самостоятельно его преодолеть. Во время обхода незнакомого помещения, предложите вашему подопечному некоторые «ключи» для узнавания. Например, в комнате на стенах бумажные обои, а в прихожей они моющиеся. В ванной комнате все стены покрыты кафельной плиткой, а в туалетной комнате приклеено иное покрытие или стены покрашены краской. </a:t>
            </a:r>
          </a:p>
          <a:p>
            <a:endParaRPr lang="el-GR"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Секреты сопровождения (2)</a:t>
            </a:r>
            <a:endParaRPr lang="el-GR" dirty="0"/>
          </a:p>
        </p:txBody>
      </p:sp>
      <p:sp>
        <p:nvSpPr>
          <p:cNvPr id="3" name="Содержимое 2"/>
          <p:cNvSpPr>
            <a:spLocks noGrp="1"/>
          </p:cNvSpPr>
          <p:nvPr>
            <p:ph idx="1"/>
          </p:nvPr>
        </p:nvSpPr>
        <p:spPr/>
        <p:txBody>
          <a:bodyPr>
            <a:normAutofit fontScale="55000" lnSpcReduction="20000"/>
          </a:bodyPr>
          <a:lstStyle/>
          <a:p>
            <a:pPr lvl="0"/>
            <a:r>
              <a:rPr lang="ru-RU" dirty="0" smtClean="0"/>
              <a:t>Изучите наиболее безопасные пути от дома вашего подопечного до наиболее необходимых пунктов: магазина, рынка, остановки транспорта. Попробуйте вместе освоить эту дорогу, подсказывая, где и какие существуют повороты, тропинки и т.п. Обязательно используйте белую трость: пусть водители транспорта и пешеходы ориентируются на то, что перед ними человек с ослабленным зрением.</a:t>
            </a:r>
          </a:p>
          <a:p>
            <a:pPr lvl="0"/>
            <a:r>
              <a:rPr lang="ru-RU" dirty="0" smtClean="0"/>
              <a:t>Если вам предстоит идти очень узкой тропинкой, обойти лужу, либо пройти между близко стоящими машинами, а два человека не могут свободно пройти по оставленному свободному месту, предложите вашему подопечному положить его руку вам на плечо, сами идите впереди, а слепоглухой человек пусть следует за вами шаг в шаг.</a:t>
            </a:r>
          </a:p>
          <a:p>
            <a:pPr lvl="0"/>
            <a:r>
              <a:rPr lang="ru-RU" dirty="0" smtClean="0"/>
              <a:t>Если вам необходимо переступить через лужу, расселину или что-то подобное, то действуйте следующим образом: сначала приостановитесь у препятствия, объясните слепоглухому человеку, какого рода препятствие предстоит вам преодолеть, тростью укажите ширину препятствия, либо опишите приблизительную его ширину. Сначала преодолейте препятствие сами, затем, протянув руку своему подопечному, помогите ему преодолеть препятствие.</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Слепоглухие люди вокруг нас</a:t>
            </a:r>
            <a:endParaRPr lang="el-GR" b="1" dirty="0"/>
          </a:p>
        </p:txBody>
      </p:sp>
      <p:pic>
        <p:nvPicPr>
          <p:cNvPr id="13" name="Содержимое 12" descr="Во время психологического треннинга Видны Нина и Люба Жукова.JPG"/>
          <p:cNvPicPr>
            <a:picLocks noGrp="1" noChangeAspect="1"/>
          </p:cNvPicPr>
          <p:nvPr>
            <p:ph sz="half" idx="1"/>
          </p:nvPr>
        </p:nvPicPr>
        <p:blipFill>
          <a:blip r:embed="rId2" cstate="print"/>
          <a:stretch>
            <a:fillRect/>
          </a:stretch>
        </p:blipFill>
        <p:spPr>
          <a:xfrm>
            <a:off x="1435100" y="2484437"/>
            <a:ext cx="3657600" cy="2743200"/>
          </a:xfrm>
        </p:spPr>
      </p:pic>
      <p:pic>
        <p:nvPicPr>
          <p:cNvPr id="15" name="Содержимое 14" descr="Конец семинара Н Кремнева и Ира Моисеева машут руками.JPG"/>
          <p:cNvPicPr>
            <a:picLocks noGrp="1" noChangeAspect="1"/>
          </p:cNvPicPr>
          <p:nvPr>
            <p:ph sz="half" idx="2"/>
          </p:nvPr>
        </p:nvPicPr>
        <p:blipFill>
          <a:blip r:embed="rId3" cstate="print"/>
          <a:stretch>
            <a:fillRect/>
          </a:stretch>
        </p:blipFill>
        <p:spPr>
          <a:xfrm>
            <a:off x="5276850" y="2484437"/>
            <a:ext cx="3657600" cy="27432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Секреты сопровождения (3)</a:t>
            </a:r>
            <a:endParaRPr lang="el-GR" dirty="0"/>
          </a:p>
        </p:txBody>
      </p:sp>
      <p:sp>
        <p:nvSpPr>
          <p:cNvPr id="3" name="Содержимое 2"/>
          <p:cNvSpPr>
            <a:spLocks noGrp="1"/>
          </p:cNvSpPr>
          <p:nvPr>
            <p:ph idx="1"/>
          </p:nvPr>
        </p:nvSpPr>
        <p:spPr/>
        <p:txBody>
          <a:bodyPr>
            <a:normAutofit fontScale="55000" lnSpcReduction="20000"/>
          </a:bodyPr>
          <a:lstStyle/>
          <a:p>
            <a:pPr lvl="0"/>
            <a:r>
              <a:rPr lang="ru-RU" sz="3500" dirty="0" smtClean="0"/>
              <a:t>Если вам необходимо войти на эскалатор метро, идите впереди. Положите правую руку слепоглухого человека сначала на металлические перила, которые находятся перед движущейся лестницей. Затем осторожно положите правую руку вашего подопечного на движущиеся перила эскалатора, вступите на лестницу перед слепоглухим человеком, поддерживая его в этот момент за руку. Человек сам вступит на лестницу. Не разговаривайте в это время: пусть слепоглухой человек контролирует равновесие и уверенно держится за поручни. При сходе с эскалатора, как только начнет «выравниваться» лесенка, возьмите своего подопечного за руку и смело шагайте с эскалатора на ровную поверхность пола. Слепоглухой человек сориентируется по вашему движению, когда необходимо сделать более широкий шаг.</a:t>
            </a:r>
          </a:p>
          <a:p>
            <a:pPr lvl="0"/>
            <a:r>
              <a:rPr lang="ru-RU" sz="3500" dirty="0" smtClean="0"/>
              <a:t>Если вы садитесь в автомобиль, обязательно покажите вашему подопечному высоту кабины и укажите его рукой на направление, куда следует садиться. Желательно в момент посадки придержать голову вашего подопечного, чтобы он случайно не ударился о край кабины автомобиля.</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Общение слепоглухих людей</a:t>
            </a:r>
            <a:endParaRPr lang="el-GR" b="1" dirty="0"/>
          </a:p>
        </p:txBody>
      </p:sp>
      <p:pic>
        <p:nvPicPr>
          <p:cNvPr id="4" name="Содержимое 3" descr="IMG_4463.jpg"/>
          <p:cNvPicPr>
            <a:picLocks noGrp="1" noChangeAspect="1"/>
          </p:cNvPicPr>
          <p:nvPr>
            <p:ph idx="1"/>
          </p:nvPr>
        </p:nvPicPr>
        <p:blipFill>
          <a:blip r:embed="rId2" cstate="print"/>
          <a:stretch>
            <a:fillRect/>
          </a:stretch>
        </p:blipFill>
        <p:spPr>
          <a:xfrm>
            <a:off x="1984375" y="1447800"/>
            <a:ext cx="6400800" cy="48006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Средства общения слепоглухих</a:t>
            </a:r>
            <a:endParaRPr lang="el-GR" dirty="0"/>
          </a:p>
        </p:txBody>
      </p:sp>
      <p:sp>
        <p:nvSpPr>
          <p:cNvPr id="3" name="Содержимое 2"/>
          <p:cNvSpPr>
            <a:spLocks noGrp="1"/>
          </p:cNvSpPr>
          <p:nvPr>
            <p:ph idx="1"/>
          </p:nvPr>
        </p:nvSpPr>
        <p:spPr/>
        <p:txBody>
          <a:bodyPr/>
          <a:lstStyle/>
          <a:p>
            <a:pPr>
              <a:buNone/>
            </a:pPr>
            <a:r>
              <a:rPr lang="ru-RU" b="1" dirty="0" smtClean="0">
                <a:solidFill>
                  <a:schemeClr val="bg2">
                    <a:lumMod val="50000"/>
                  </a:schemeClr>
                </a:solidFill>
              </a:rPr>
              <a:t>Акустические</a:t>
            </a:r>
            <a:r>
              <a:rPr lang="ru-RU" dirty="0" smtClean="0"/>
              <a:t> (устная речь, в т.ч. возможность передачи информации на расстояние с помощью телефона, радио и интернета);</a:t>
            </a:r>
          </a:p>
          <a:p>
            <a:pPr>
              <a:buNone/>
            </a:pPr>
            <a:r>
              <a:rPr lang="ru-RU" b="1" dirty="0" smtClean="0">
                <a:solidFill>
                  <a:schemeClr val="bg2">
                    <a:lumMod val="50000"/>
                  </a:schemeClr>
                </a:solidFill>
              </a:rPr>
              <a:t>Оптические</a:t>
            </a:r>
            <a:r>
              <a:rPr lang="ru-RU" dirty="0" smtClean="0"/>
              <a:t> (ЖЯ, письменная речь, дактилология)</a:t>
            </a:r>
          </a:p>
          <a:p>
            <a:pPr>
              <a:buNone/>
            </a:pPr>
            <a:r>
              <a:rPr lang="ru-RU" b="1" dirty="0" smtClean="0">
                <a:solidFill>
                  <a:schemeClr val="bg2">
                    <a:lumMod val="50000"/>
                  </a:schemeClr>
                </a:solidFill>
              </a:rPr>
              <a:t>Осязательные</a:t>
            </a:r>
            <a:r>
              <a:rPr lang="ru-RU" dirty="0" smtClean="0"/>
              <a:t> (алфавиты Брайля и </a:t>
            </a:r>
            <a:r>
              <a:rPr lang="ru-RU" dirty="0" err="1" smtClean="0"/>
              <a:t>Лорма</a:t>
            </a:r>
            <a:r>
              <a:rPr lang="ru-RU" dirty="0" smtClean="0"/>
              <a:t>, контактные дактилология и ЖЯ, и др.)</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b="1" dirty="0" smtClean="0">
                <a:solidFill>
                  <a:schemeClr val="bg2">
                    <a:lumMod val="25000"/>
                  </a:schemeClr>
                </a:solidFill>
              </a:rPr>
              <a:t>Устная речь</a:t>
            </a:r>
            <a:endParaRPr lang="el-GR" dirty="0">
              <a:solidFill>
                <a:schemeClr val="bg2">
                  <a:lumMod val="25000"/>
                </a:schemeClr>
              </a:solidFill>
            </a:endParaRPr>
          </a:p>
        </p:txBody>
      </p:sp>
      <p:pic>
        <p:nvPicPr>
          <p:cNvPr id="5" name="Содержимое 4" descr="Устная речь на ухо.jpg"/>
          <p:cNvPicPr>
            <a:picLocks noGrp="1" noChangeAspect="1"/>
          </p:cNvPicPr>
          <p:nvPr>
            <p:ph sz="half" idx="1"/>
          </p:nvPr>
        </p:nvPicPr>
        <p:blipFill>
          <a:blip r:embed="rId2" cstate="print"/>
          <a:srcRect/>
          <a:stretch>
            <a:fillRect/>
          </a:stretch>
        </p:blipFill>
        <p:spPr>
          <a:xfrm>
            <a:off x="1435100" y="2599207"/>
            <a:ext cx="3657600" cy="2513660"/>
          </a:xfrm>
        </p:spPr>
      </p:pic>
      <p:pic>
        <p:nvPicPr>
          <p:cNvPr id="6" name="Содержимое 5" descr="Техсредства-2.jpg"/>
          <p:cNvPicPr>
            <a:picLocks noGrp="1" noChangeAspect="1"/>
          </p:cNvPicPr>
          <p:nvPr>
            <p:ph sz="half" idx="2"/>
          </p:nvPr>
        </p:nvPicPr>
        <p:blipFill>
          <a:blip r:embed="rId3"/>
          <a:srcRect/>
          <a:stretch>
            <a:fillRect/>
          </a:stretch>
        </p:blipFill>
        <p:spPr>
          <a:xfrm>
            <a:off x="5595110" y="1524000"/>
            <a:ext cx="3021079" cy="466407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Устная речь</a:t>
            </a:r>
            <a:endParaRPr lang="el-GR" b="1" dirty="0"/>
          </a:p>
        </p:txBody>
      </p:sp>
      <p:sp>
        <p:nvSpPr>
          <p:cNvPr id="3" name="Содержимое 2"/>
          <p:cNvSpPr>
            <a:spLocks noGrp="1"/>
          </p:cNvSpPr>
          <p:nvPr>
            <p:ph idx="1"/>
          </p:nvPr>
        </p:nvSpPr>
        <p:spPr/>
        <p:txBody>
          <a:bodyPr>
            <a:normAutofit fontScale="70000" lnSpcReduction="20000"/>
          </a:bodyPr>
          <a:lstStyle/>
          <a:p>
            <a:pPr>
              <a:buNone/>
            </a:pPr>
            <a:r>
              <a:rPr lang="ru-RU" sz="2800" dirty="0" smtClean="0"/>
              <a:t>Если человек с проблемами зрения и слуха обладает достаточными остатками слуха, а иногда и зрения, вполне допустимо пользоваться словесной речью.</a:t>
            </a:r>
          </a:p>
          <a:p>
            <a:pPr>
              <a:buNone/>
            </a:pPr>
            <a:endParaRPr lang="ru-RU" sz="2800" dirty="0" smtClean="0"/>
          </a:p>
          <a:p>
            <a:r>
              <a:rPr lang="ru-RU" b="1" dirty="0" smtClean="0"/>
              <a:t>Постарайтесь говорить в ровном темпе, не торопясь.</a:t>
            </a:r>
          </a:p>
          <a:p>
            <a:r>
              <a:rPr lang="ru-RU" b="1" dirty="0" smtClean="0"/>
              <a:t>Произносите слова четко, правильно их артикулируя.</a:t>
            </a:r>
          </a:p>
          <a:p>
            <a:r>
              <a:rPr lang="ru-RU" b="1" dirty="0" smtClean="0"/>
              <a:t>Не кричите. Лучше поинтересуйтесь у собеседника, при какой громкости он достаточно хорошо вас слышит.</a:t>
            </a:r>
          </a:p>
          <a:p>
            <a:r>
              <a:rPr lang="ru-RU" b="1" dirty="0" smtClean="0"/>
              <a:t>Постарайтесь организовать общение в таком помещении, где вам не будут мешать посторонние шумы.</a:t>
            </a:r>
          </a:p>
          <a:p>
            <a:r>
              <a:rPr lang="ru-RU" b="1" dirty="0" smtClean="0"/>
              <a:t>Если у вашего собеседника есть остаточное зрение, постарайтесь встать так, чтобы ваше лицо и особенно губы, хорошо освещались.</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b="1" dirty="0" err="1" smtClean="0">
                <a:solidFill>
                  <a:schemeClr val="bg2">
                    <a:lumMod val="25000"/>
                  </a:schemeClr>
                </a:solidFill>
              </a:rPr>
              <a:t>Дермография</a:t>
            </a:r>
            <a:endParaRPr lang="el-GR" dirty="0">
              <a:solidFill>
                <a:schemeClr val="bg2">
                  <a:lumMod val="25000"/>
                </a:schemeClr>
              </a:solidFill>
            </a:endParaRPr>
          </a:p>
        </p:txBody>
      </p:sp>
      <p:pic>
        <p:nvPicPr>
          <p:cNvPr id="5" name="Содержимое 4" descr="Дермография-1.jpg"/>
          <p:cNvPicPr>
            <a:picLocks noGrp="1" noChangeAspect="1"/>
          </p:cNvPicPr>
          <p:nvPr>
            <p:ph sz="half" idx="1"/>
          </p:nvPr>
        </p:nvPicPr>
        <p:blipFill>
          <a:blip r:embed="rId2" cstate="print"/>
          <a:srcRect/>
          <a:stretch>
            <a:fillRect/>
          </a:stretch>
        </p:blipFill>
        <p:spPr>
          <a:xfrm>
            <a:off x="1435100" y="2674467"/>
            <a:ext cx="3657600" cy="2363141"/>
          </a:xfrm>
        </p:spPr>
      </p:pic>
      <p:pic>
        <p:nvPicPr>
          <p:cNvPr id="6" name="Содержимое 5" descr="Дермография-2.jpg"/>
          <p:cNvPicPr>
            <a:picLocks noGrp="1" noChangeAspect="1"/>
          </p:cNvPicPr>
          <p:nvPr>
            <p:ph sz="half" idx="2"/>
          </p:nvPr>
        </p:nvPicPr>
        <p:blipFill>
          <a:blip r:embed="rId3" cstate="print"/>
          <a:srcRect/>
          <a:stretch>
            <a:fillRect/>
          </a:stretch>
        </p:blipFill>
        <p:spPr>
          <a:xfrm>
            <a:off x="5276850" y="2634956"/>
            <a:ext cx="3657600" cy="24421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t>Дермография</a:t>
            </a:r>
            <a:endParaRPr lang="el-GR" b="1" dirty="0"/>
          </a:p>
        </p:txBody>
      </p:sp>
      <p:pic>
        <p:nvPicPr>
          <p:cNvPr id="4" name="Содержимое 3" descr="дермография.jpg"/>
          <p:cNvPicPr>
            <a:picLocks noGrp="1" noChangeAspect="1"/>
          </p:cNvPicPr>
          <p:nvPr>
            <p:ph idx="1"/>
          </p:nvPr>
        </p:nvPicPr>
        <p:blipFill>
          <a:blip r:embed="rId2" cstate="print"/>
          <a:stretch>
            <a:fillRect/>
          </a:stretch>
        </p:blipFill>
        <p:spPr>
          <a:xfrm>
            <a:off x="3483253" y="1447800"/>
            <a:ext cx="3403043" cy="4800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80928"/>
            <a:ext cx="7498080" cy="1143000"/>
          </a:xfrm>
        </p:spPr>
        <p:txBody>
          <a:bodyPr>
            <a:normAutofit fontScale="90000"/>
          </a:bodyPr>
          <a:lstStyle/>
          <a:p>
            <a:pPr algn="ctr"/>
            <a:r>
              <a:rPr lang="ru-RU" b="1" dirty="0" smtClean="0"/>
              <a:t>Спасибо за внимание!</a:t>
            </a:r>
            <a:br>
              <a:rPr lang="ru-RU" b="1" dirty="0" smtClean="0"/>
            </a:br>
            <a:r>
              <a:rPr lang="ru-RU" b="1" dirty="0" smtClean="0"/>
              <a:t>Продолжим в следующий раз.</a:t>
            </a:r>
            <a:endParaRPr lang="el-G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b="1" dirty="0" smtClean="0"/>
              <a:t>Скандинавское определение (1980)</a:t>
            </a:r>
            <a:endParaRPr lang="el-GR" b="1" dirty="0"/>
          </a:p>
        </p:txBody>
      </p:sp>
      <p:sp>
        <p:nvSpPr>
          <p:cNvPr id="3" name="Содержимое 2"/>
          <p:cNvSpPr>
            <a:spLocks noGrp="1"/>
          </p:cNvSpPr>
          <p:nvPr>
            <p:ph idx="1"/>
          </p:nvPr>
        </p:nvSpPr>
        <p:spPr/>
        <p:txBody>
          <a:bodyPr>
            <a:normAutofit fontScale="92500" lnSpcReduction="20000"/>
          </a:bodyPr>
          <a:lstStyle/>
          <a:p>
            <a:pPr>
              <a:lnSpc>
                <a:spcPct val="80000"/>
              </a:lnSpc>
              <a:buFont typeface="Wingdings" pitchFamily="2" charset="2"/>
              <a:buNone/>
            </a:pPr>
            <a:endParaRPr lang="ru-RU" dirty="0" smtClean="0">
              <a:solidFill>
                <a:schemeClr val="tx2">
                  <a:lumMod val="60000"/>
                  <a:lumOff val="40000"/>
                </a:schemeClr>
              </a:solidFill>
            </a:endParaRPr>
          </a:p>
          <a:p>
            <a:pPr>
              <a:lnSpc>
                <a:spcPct val="80000"/>
              </a:lnSpc>
              <a:buFont typeface="Wingdings" pitchFamily="2" charset="2"/>
              <a:buNone/>
            </a:pPr>
            <a:r>
              <a:rPr lang="ru-RU" dirty="0" err="1" smtClean="0">
                <a:solidFill>
                  <a:schemeClr val="tx2">
                    <a:lumMod val="60000"/>
                    <a:lumOff val="40000"/>
                  </a:schemeClr>
                </a:solidFill>
              </a:rPr>
              <a:t>Слепоглухота</a:t>
            </a:r>
            <a:r>
              <a:rPr lang="ru-RU" dirty="0" smtClean="0"/>
              <a:t> представляет собой особую инвалидность.</a:t>
            </a:r>
          </a:p>
          <a:p>
            <a:pPr>
              <a:lnSpc>
                <a:spcPct val="80000"/>
              </a:lnSpc>
              <a:buFont typeface="Wingdings" pitchFamily="2" charset="2"/>
              <a:buNone/>
            </a:pPr>
            <a:endParaRPr lang="ru-RU" dirty="0" smtClean="0"/>
          </a:p>
          <a:p>
            <a:pPr>
              <a:lnSpc>
                <a:spcPct val="80000"/>
              </a:lnSpc>
              <a:buFont typeface="Wingdings" pitchFamily="2" charset="2"/>
              <a:buNone/>
            </a:pPr>
            <a:r>
              <a:rPr lang="ru-RU" dirty="0" err="1" smtClean="0">
                <a:solidFill>
                  <a:schemeClr val="tx2">
                    <a:lumMod val="60000"/>
                    <a:lumOff val="40000"/>
                  </a:schemeClr>
                </a:solidFill>
              </a:rPr>
              <a:t>Слепоглухота</a:t>
            </a:r>
            <a:r>
              <a:rPr lang="ru-RU" dirty="0" smtClean="0"/>
              <a:t>, как комбинированная инвалидность по зрению и слуху, ограничивает деятельность человека и его полноценное участие в жизни общества до такой степени, что становится необходимым организация особых мер компенсации со стороны общества посредством обеспечения слепоглухого техническими средствами и/или специфическим обслуживанием и особым приспособлением для него окружающей среды.</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Пояснение</a:t>
            </a:r>
            <a:endParaRPr lang="el-GR" b="1" dirty="0"/>
          </a:p>
        </p:txBody>
      </p:sp>
      <p:sp>
        <p:nvSpPr>
          <p:cNvPr id="3" name="Содержимое 2"/>
          <p:cNvSpPr>
            <a:spLocks noGrp="1"/>
          </p:cNvSpPr>
          <p:nvPr>
            <p:ph idx="1"/>
          </p:nvPr>
        </p:nvSpPr>
        <p:spPr/>
        <p:txBody>
          <a:bodyPr>
            <a:normAutofit fontScale="92500" lnSpcReduction="10000"/>
          </a:bodyPr>
          <a:lstStyle/>
          <a:p>
            <a:pPr>
              <a:buNone/>
            </a:pPr>
            <a:r>
              <a:rPr lang="ru-RU" dirty="0" err="1" smtClean="0"/>
              <a:t>Слепоглухота</a:t>
            </a:r>
            <a:r>
              <a:rPr lang="ru-RU" dirty="0" smtClean="0"/>
              <a:t> порождает необходимость изменений во всех видах деятельности и особенно:</a:t>
            </a:r>
          </a:p>
          <a:p>
            <a:pPr>
              <a:buFont typeface="Wingdings" pitchFamily="2" charset="2"/>
              <a:buChar char="Ø"/>
            </a:pPr>
            <a:r>
              <a:rPr lang="ru-RU" dirty="0" smtClean="0"/>
              <a:t>во всех видах информации</a:t>
            </a:r>
          </a:p>
          <a:p>
            <a:pPr>
              <a:buFont typeface="Wingdings" pitchFamily="2" charset="2"/>
              <a:buChar char="Ø"/>
            </a:pPr>
            <a:r>
              <a:rPr lang="ru-RU" dirty="0" smtClean="0"/>
              <a:t>во взаимодействии и общении</a:t>
            </a:r>
          </a:p>
          <a:p>
            <a:pPr>
              <a:buFont typeface="Wingdings" pitchFamily="2" charset="2"/>
              <a:buChar char="Ø"/>
            </a:pPr>
            <a:r>
              <a:rPr lang="ru-RU" dirty="0" smtClean="0"/>
              <a:t>в пространственной ориентации и свободном передвижении</a:t>
            </a:r>
          </a:p>
          <a:p>
            <a:pPr>
              <a:buFont typeface="Wingdings" pitchFamily="2" charset="2"/>
              <a:buChar char="Ø"/>
            </a:pPr>
            <a:r>
              <a:rPr lang="ru-RU" dirty="0" smtClean="0"/>
              <a:t>в видах повседневной жизнедеятельности</a:t>
            </a:r>
          </a:p>
          <a:p>
            <a:pPr>
              <a:buNone/>
            </a:pPr>
            <a:r>
              <a:rPr lang="ru-RU" dirty="0" smtClean="0"/>
              <a:t>	способах чтения и письма</a:t>
            </a:r>
          </a:p>
          <a:p>
            <a:endParaRPr lang="el-GR" dirty="0"/>
          </a:p>
        </p:txBody>
      </p:sp>
      <p:pic>
        <p:nvPicPr>
          <p:cNvPr id="4" name="Picture 14" descr="Изображение 006"/>
          <p:cNvPicPr>
            <a:picLocks noGrp="1" noChangeAspect="1" noChangeArrowheads="1"/>
          </p:cNvPicPr>
          <p:nvPr>
            <p:ph sz="half" idx="2"/>
          </p:nvPr>
        </p:nvPicPr>
        <p:blipFill>
          <a:blip r:embed="rId2" cstate="print"/>
          <a:srcRect/>
          <a:stretch>
            <a:fillRect/>
          </a:stretch>
        </p:blipFill>
        <p:spPr>
          <a:xfrm>
            <a:off x="5486400" y="2285992"/>
            <a:ext cx="3657600" cy="2742191"/>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Если вы решились помогать…</a:t>
            </a:r>
            <a:endParaRPr lang="el-GR" dirty="0"/>
          </a:p>
        </p:txBody>
      </p:sp>
      <p:sp>
        <p:nvSpPr>
          <p:cNvPr id="3" name="Содержимое 2"/>
          <p:cNvSpPr>
            <a:spLocks noGrp="1"/>
          </p:cNvSpPr>
          <p:nvPr>
            <p:ph idx="1"/>
          </p:nvPr>
        </p:nvSpPr>
        <p:spPr/>
        <p:txBody>
          <a:bodyPr>
            <a:normAutofit fontScale="92500" lnSpcReduction="20000"/>
          </a:bodyPr>
          <a:lstStyle/>
          <a:p>
            <a:r>
              <a:rPr lang="ru-RU" dirty="0" smtClean="0"/>
              <a:t>Хорошо, если с самого начала вы установите такую модель общения: договариваться о конкретной «работе» на конкретный день. Тогда вы оба сможете избежать любых иллюзий и недоговоренностей.</a:t>
            </a:r>
          </a:p>
          <a:p>
            <a:r>
              <a:rPr lang="ru-RU" dirty="0" smtClean="0"/>
              <a:t>Не бойтесь говорить, что какой-то день у вас занят, что вы плохо себя чувствуете или что у вас семейное торжество. Всегда будьте правдивы и не обнадеживайте, даже из лучших побуждений, тем, чего вы выполнить не можете.</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439850"/>
          </a:xfrm>
        </p:spPr>
        <p:txBody>
          <a:bodyPr>
            <a:normAutofit fontScale="90000"/>
          </a:bodyPr>
          <a:lstStyle/>
          <a:p>
            <a:r>
              <a:rPr lang="ru-RU" sz="4000" b="1" dirty="0" smtClean="0"/>
              <a:t>Как лучше использовать остатки слуха?</a:t>
            </a:r>
            <a:r>
              <a:rPr lang="ru-RU" dirty="0" smtClean="0"/>
              <a:t/>
            </a:r>
            <a:br>
              <a:rPr lang="ru-RU" dirty="0" smtClean="0"/>
            </a:br>
            <a:endParaRPr lang="el-GR" dirty="0"/>
          </a:p>
        </p:txBody>
      </p:sp>
      <p:sp>
        <p:nvSpPr>
          <p:cNvPr id="3" name="Содержимое 2"/>
          <p:cNvSpPr>
            <a:spLocks noGrp="1"/>
          </p:cNvSpPr>
          <p:nvPr>
            <p:ph idx="1"/>
          </p:nvPr>
        </p:nvSpPr>
        <p:spPr/>
        <p:txBody>
          <a:bodyPr>
            <a:normAutofit fontScale="47500" lnSpcReduction="20000"/>
          </a:bodyPr>
          <a:lstStyle/>
          <a:p>
            <a:r>
              <a:rPr lang="ru-RU" sz="4200" dirty="0" smtClean="0"/>
              <a:t>1. </a:t>
            </a:r>
            <a:r>
              <a:rPr lang="ru-RU" sz="4400" dirty="0" smtClean="0"/>
              <a:t>Удостоверитесь, правильно ли у такого человека подобран слуховой аппарат и не разрядились ли батарейки;</a:t>
            </a:r>
          </a:p>
          <a:p>
            <a:r>
              <a:rPr lang="ru-RU" sz="4400" dirty="0" smtClean="0"/>
              <a:t>2. Слуховые аппараты улавливают не только речь, но и другие звуки; поэтому постарайтесь во время разговора исключить влияние посторонних шумов;</a:t>
            </a:r>
          </a:p>
          <a:p>
            <a:r>
              <a:rPr lang="ru-RU" sz="4400" dirty="0" smtClean="0"/>
              <a:t>3. При разговоре с глухим человеком стойте с той стороны, где ему удобнее вас видеть. Он будет значительно лучше “слышать”, если ему будут видны ваши губы. Кто-то даже в зрелом возрасте может научиться считывать устную речь с губ говорящего. </a:t>
            </a:r>
          </a:p>
          <a:p>
            <a:r>
              <a:rPr lang="ru-RU" sz="4400" dirty="0" smtClean="0"/>
              <a:t>4. Произносите слова четко и ясно, не кричите, немножко снизьте темп речи. Предоставьте слушающему вас человеку больше времени для осознания всего того, что вы ему говорите. Периодически интересуйтесь, успевает ли ваш собеседник за воспринимать сказанное.</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439850"/>
          </a:xfrm>
        </p:spPr>
        <p:txBody>
          <a:bodyPr>
            <a:normAutofit fontScale="90000"/>
          </a:bodyPr>
          <a:lstStyle/>
          <a:p>
            <a:r>
              <a:rPr lang="ru-RU" b="1" dirty="0" smtClean="0"/>
              <a:t>Как лучше использовать остатки зрения?</a:t>
            </a:r>
            <a:r>
              <a:rPr lang="ru-RU" dirty="0" smtClean="0"/>
              <a:t/>
            </a:r>
            <a:br>
              <a:rPr lang="ru-RU" dirty="0" smtClean="0"/>
            </a:br>
            <a:endParaRPr lang="el-GR" dirty="0"/>
          </a:p>
        </p:txBody>
      </p:sp>
      <p:sp>
        <p:nvSpPr>
          <p:cNvPr id="3" name="Содержимое 2"/>
          <p:cNvSpPr>
            <a:spLocks noGrp="1"/>
          </p:cNvSpPr>
          <p:nvPr>
            <p:ph idx="1"/>
          </p:nvPr>
        </p:nvSpPr>
        <p:spPr/>
        <p:txBody>
          <a:bodyPr>
            <a:normAutofit fontScale="62500" lnSpcReduction="20000"/>
          </a:bodyPr>
          <a:lstStyle/>
          <a:p>
            <a:r>
              <a:rPr lang="ru-RU" dirty="0" smtClean="0"/>
              <a:t>1. Многим людям со сниженным зрением поможет хорошее освещение помещения. Но бывает, что человеку лучше видно при несколько приглушенном свете. Всегда интересуйтесь: удовлетворяет ли качество освещенности помещении;</a:t>
            </a:r>
          </a:p>
          <a:p>
            <a:r>
              <a:rPr lang="ru-RU" dirty="0" smtClean="0"/>
              <a:t>2. Когда вы разговариваете с таким человеком, ваше лицо должно быть достаточно освещено и ваш собеседник может вас хорошо видеть. Лучше, если вы одеты в однотонный, не белый и без блестящих украшений костюм;</a:t>
            </a:r>
          </a:p>
          <a:p>
            <a:r>
              <a:rPr lang="ru-RU" dirty="0" smtClean="0"/>
              <a:t>3. Многие люди со сниженным зрением могут читать крупные буквы. Поэтому при общении можно писать толстым черным фломастером на белой (лучше – тонированной), бумаге или на белой доске в классном помещении;</a:t>
            </a:r>
          </a:p>
          <a:p>
            <a:r>
              <a:rPr lang="ru-RU" dirty="0" smtClean="0"/>
              <a:t>4. Ваши подопечные могут решиться освоить специальные средства общения слепоглухих и глухих людей. Постарайтесь их поддержать в этом начинании.</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511288"/>
          </a:xfrm>
        </p:spPr>
        <p:txBody>
          <a:bodyPr>
            <a:normAutofit fontScale="90000"/>
          </a:bodyPr>
          <a:lstStyle/>
          <a:p>
            <a:r>
              <a:rPr lang="ru-RU" b="1" dirty="0" smtClean="0"/>
              <a:t>Как помочь человеку ориентироваться дома? (1)</a:t>
            </a:r>
            <a:r>
              <a:rPr lang="ru-RU" dirty="0" smtClean="0"/>
              <a:t/>
            </a:r>
            <a:br>
              <a:rPr lang="ru-RU" dirty="0" smtClean="0"/>
            </a:br>
            <a:endParaRPr lang="el-GR" dirty="0"/>
          </a:p>
        </p:txBody>
      </p:sp>
      <p:sp>
        <p:nvSpPr>
          <p:cNvPr id="3" name="Содержимое 2"/>
          <p:cNvSpPr>
            <a:spLocks noGrp="1"/>
          </p:cNvSpPr>
          <p:nvPr>
            <p:ph idx="1"/>
          </p:nvPr>
        </p:nvSpPr>
        <p:spPr/>
        <p:txBody>
          <a:bodyPr>
            <a:normAutofit fontScale="62500" lnSpcReduction="20000"/>
          </a:bodyPr>
          <a:lstStyle/>
          <a:p>
            <a:r>
              <a:rPr lang="ru-RU" sz="3400" dirty="0" smtClean="0"/>
              <a:t>1. Все помещения должны хорошо освещаться. В то же время, некоторые люди могут страдать от яркого солнечного света. Тогда пригодятся дополнительные солнцезащитные шторы или жалюзи. Ступеньки, порожки, кухонные столы должны иметь дополнительное освещение.</a:t>
            </a:r>
          </a:p>
          <a:p>
            <a:r>
              <a:rPr lang="ru-RU" sz="3400" dirty="0" smtClean="0"/>
              <a:t>2. Подумайте о том, как с помощью цветовых контрастов выделить углы, места, где находятся выключатели и розетки. Хорошо, если цвет стен контрастирует с цветом дверей и пола. Дверные проемы можно отделать контрастной пленкой, а на пол положить контрастирующий с цветом обоев.</a:t>
            </a:r>
          </a:p>
          <a:p>
            <a:r>
              <a:rPr lang="ru-RU" sz="3400" dirty="0" smtClean="0"/>
              <a:t>3. Небольшие предметы (например, журнальный столик, напольную вазу, подставку для нот) лучше убрать с прохода. Позаботьтесь о том, чтобы сверху ничто не угрожало (например, низко висящие люстры, эоловые арфы или иные предметы интерьера).</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Как помочь человеку ориентироваться дома? (2)</a:t>
            </a:r>
            <a:endParaRPr lang="el-GR" dirty="0"/>
          </a:p>
        </p:txBody>
      </p:sp>
      <p:sp>
        <p:nvSpPr>
          <p:cNvPr id="3" name="Содержимое 2"/>
          <p:cNvSpPr>
            <a:spLocks noGrp="1"/>
          </p:cNvSpPr>
          <p:nvPr>
            <p:ph idx="1"/>
          </p:nvPr>
        </p:nvSpPr>
        <p:spPr>
          <a:xfrm>
            <a:off x="1435608" y="1571612"/>
            <a:ext cx="7498080" cy="4676788"/>
          </a:xfrm>
        </p:spPr>
        <p:txBody>
          <a:bodyPr>
            <a:normAutofit fontScale="62500" lnSpcReduction="20000"/>
          </a:bodyPr>
          <a:lstStyle/>
          <a:p>
            <a:r>
              <a:rPr lang="ru-RU" dirty="0" smtClean="0"/>
              <a:t>4. Подумайте, какие тактильные (узнаваемые на ощупь) подсказки можно использовать. Например, для различения дверей в ванную и туалетную комнаты можно снабдить их какими-либо рельефными изображениями; крышки банок с вареньем можно обернуть тряпичными ленточками, а крышки банок с соленьями – бумажными и т.п..</a:t>
            </a:r>
          </a:p>
          <a:p>
            <a:r>
              <a:rPr lang="ru-RU" dirty="0" smtClean="0"/>
              <a:t>5. Существует большое количество технических средств, которые помогают ориентироваться в быту глухим и слепым людям. Например, </a:t>
            </a:r>
            <a:r>
              <a:rPr lang="ru-RU" dirty="0" err="1" smtClean="0"/>
              <a:t>вибробудильники</a:t>
            </a:r>
            <a:r>
              <a:rPr lang="ru-RU" dirty="0" smtClean="0"/>
              <a:t>, световые сигналы дверного и телефонного звонка, наручные </a:t>
            </a:r>
            <a:r>
              <a:rPr lang="ru-RU" dirty="0" err="1" smtClean="0"/>
              <a:t>брайлевские</a:t>
            </a:r>
            <a:r>
              <a:rPr lang="ru-RU" dirty="0" smtClean="0"/>
              <a:t> часы и т.п. О месте приобретения таких приборов можно справиться в местных организациях глухих и слепых.</a:t>
            </a:r>
          </a:p>
          <a:p>
            <a:r>
              <a:rPr lang="ru-RU" dirty="0" smtClean="0"/>
              <a:t>6. Для ориентации можно использовать запахи. Если в стопки с бельем положить кусочки лавандового мыла, а среди верхней одежды пристроить мыло с запахом лимона, то эти вещи будут легко находиться.</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373</TotalTime>
  <Words>2378</Words>
  <Application>Microsoft Office PowerPoint</Application>
  <PresentationFormat>Экран (4:3)</PresentationFormat>
  <Paragraphs>118</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Солнцестояние</vt:lpstr>
      <vt:lpstr>Помощь слепоглухим людям: поддержка в обыденной жизни и средства общения.  Занятие 1. </vt:lpstr>
      <vt:lpstr>Слепоглухие люди вокруг нас</vt:lpstr>
      <vt:lpstr>Скандинавское определение (1980)</vt:lpstr>
      <vt:lpstr>Пояснение</vt:lpstr>
      <vt:lpstr>Если вы решились помогать…</vt:lpstr>
      <vt:lpstr>Как лучше использовать остатки слуха? </vt:lpstr>
      <vt:lpstr>Как лучше использовать остатки зрения? </vt:lpstr>
      <vt:lpstr>Как помочь человеку ориентироваться дома? (1) </vt:lpstr>
      <vt:lpstr>Как помочь человеку ориентироваться дома? (2)</vt:lpstr>
      <vt:lpstr>Если вы - чтец</vt:lpstr>
      <vt:lpstr>Если вы – писарь </vt:lpstr>
      <vt:lpstr>Если вы – курьер </vt:lpstr>
      <vt:lpstr>Если вы помогаете по хозяйству </vt:lpstr>
      <vt:lpstr>Если вы – первый помощник повара </vt:lpstr>
      <vt:lpstr>Обратите внимание!</vt:lpstr>
      <vt:lpstr>Когда мы идем куда-то… </vt:lpstr>
      <vt:lpstr>Используемые формы сопровождения</vt:lpstr>
      <vt:lpstr>Секреты сопровождения (1)</vt:lpstr>
      <vt:lpstr>Секреты сопровождения (2)</vt:lpstr>
      <vt:lpstr>Секреты сопровождения (3)</vt:lpstr>
      <vt:lpstr>Общение слепоглухих людей</vt:lpstr>
      <vt:lpstr>Средства общения слепоглухих</vt:lpstr>
      <vt:lpstr>Устная речь</vt:lpstr>
      <vt:lpstr>Устная речь</vt:lpstr>
      <vt:lpstr>Дермография</vt:lpstr>
      <vt:lpstr>Дермография</vt:lpstr>
      <vt:lpstr>Спасибо за внимание! Продолжим в следующий раз.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Помощь слепоглухим людям: средства общения и сопровождение. Занятие 1. </dc:title>
  <dc:creator>Пользователь</dc:creator>
  <cp:lastModifiedBy>Голубая Гостиная</cp:lastModifiedBy>
  <cp:revision>55</cp:revision>
  <dcterms:created xsi:type="dcterms:W3CDTF">2012-11-01T05:07:25Z</dcterms:created>
  <dcterms:modified xsi:type="dcterms:W3CDTF">2012-11-20T12:20:36Z</dcterms:modified>
</cp:coreProperties>
</file>