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3" r:id="rId2"/>
    <p:sldId id="274" r:id="rId3"/>
    <p:sldId id="275" r:id="rId4"/>
    <p:sldId id="262" r:id="rId5"/>
    <p:sldId id="258" r:id="rId6"/>
    <p:sldId id="259" r:id="rId7"/>
    <p:sldId id="276" r:id="rId8"/>
    <p:sldId id="277" r:id="rId9"/>
    <p:sldId id="273" r:id="rId10"/>
    <p:sldId id="279" r:id="rId11"/>
    <p:sldId id="278" r:id="rId12"/>
    <p:sldId id="280" r:id="rId13"/>
    <p:sldId id="281" r:id="rId14"/>
    <p:sldId id="282" r:id="rId15"/>
    <p:sldId id="289" r:id="rId16"/>
    <p:sldId id="283" r:id="rId17"/>
    <p:sldId id="284" r:id="rId18"/>
    <p:sldId id="285" r:id="rId19"/>
    <p:sldId id="286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B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301CF-1476-4E89-AC8E-BBC25BD1E94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27096-FD6B-4257-B27C-904FDEF2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283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27096-FD6B-4257-B27C-904FDEF21BB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7DBD911-B2C9-4C9E-997B-FF6C9AAD76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88DCFB2-1F8D-4B6B-9F9F-A46316D3C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http://im5-tub-ru.yandex.net/i?id=174287121-69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28802"/>
            <a:ext cx="64807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16465" y="142852"/>
            <a:ext cx="60692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 2 класса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857232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КАША – ЗДОРОВЬЕ  НАШЕ!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Изучение общественного мнения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750687"/>
          <a:ext cx="8858312" cy="60517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640485"/>
                <a:gridCol w="217827"/>
              </a:tblGrid>
              <a:tr h="561888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1.Любите ли вы каши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kumimoji="0" lang="ru-RU" sz="1600" b="1" kern="1200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-да -  36 человек   -  90%</a:t>
                      </a:r>
                      <a:b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  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нет – 4 человека  -  10%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5057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2. Как часто ты кушаешь кашу?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1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</a:t>
                      </a: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каждый день – 20 человек– 50%</a:t>
                      </a:r>
                      <a:b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- раз в неделю – 13 человек – 32%</a:t>
                      </a:r>
                      <a:b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- раз в месяц – 4 человека - 10%</a:t>
                      </a:r>
                      <a:b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- никогда – 3 человека – 8%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1641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3. Какое из предложенных блюд самое полезное?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</a:t>
                      </a: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каша - 38 человек – 95%</a:t>
                      </a:r>
                      <a:b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- жареный картофель -   2</a:t>
                      </a:r>
                      <a:r>
                        <a:rPr kumimoji="0" lang="ru-RU" sz="1600" b="1" kern="1200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человека - 5%</a:t>
                      </a:r>
                      <a:b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</a:t>
                      </a:r>
                      <a:r>
                        <a:rPr kumimoji="0" lang="ru-RU" sz="1600" b="1" kern="1200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мороженое -0</a:t>
                      </a:r>
                      <a:r>
                        <a:rPr kumimoji="0" lang="ru-RU" sz="1600" b="1" kern="1200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человек- 0%</a:t>
                      </a:r>
                      <a:b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- пирожное-  0 человек -0%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057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4. Что бы ты предложил для школьного завтрака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kumimoji="0" lang="ru-RU" sz="1600" b="1" kern="1200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каши – 29 человек – 72%</a:t>
                      </a:r>
                      <a:b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           </a:t>
                      </a:r>
                      <a:r>
                        <a:rPr kumimoji="0" lang="ru-RU" sz="1600" b="1" kern="1200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йогурт – 3 человека -</a:t>
                      </a:r>
                      <a:r>
                        <a:rPr kumimoji="0" lang="ru-RU" sz="1600" b="1" kern="1200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8</a:t>
                      </a: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%</a:t>
                      </a:r>
                      <a:b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            - фрукты - 8 человек - 20%</a:t>
                      </a:r>
                      <a:b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            - сладости - 0 человек -0%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16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  <a:cs typeface="Times New Roman" pitchFamily="18" charset="0"/>
                        </a:rPr>
                        <a:t>5. Какая каша самая полезная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?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                            -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 манная – 19 человек – 47,5%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                                                                                         - овсяная – 8 человек – 20%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                                                                                         - гречневая – 5 человек – 12,5%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                                                                                         - рисовая – 2 человека – 5%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                                                                                         - пшённая – 6 человек – 15%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7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  <a:cs typeface="Times New Roman" pitchFamily="18" charset="0"/>
                        </a:rPr>
                        <a:t>6. Вопрос для родителей</a:t>
                      </a:r>
                      <a:r>
                        <a:rPr lang="ru-RU" sz="1600" b="1" baseline="0" dirty="0" smtClean="0">
                          <a:latin typeface="+mj-lt"/>
                          <a:cs typeface="Times New Roman" pitchFamily="18" charset="0"/>
                        </a:rPr>
                        <a:t> (17 ч.)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kumimoji="0" lang="ru-RU" sz="16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                                     - часто – 9 человек – 53%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 Как часто готовите кашу дома?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                                     - редко – 8 человек – 47%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Анализ результата эксперимента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«Что питательнее каша или сникерс?»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26138"/>
          </a:xfrm>
        </p:spPr>
        <p:txBody>
          <a:bodyPr/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эксперименте приняли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участие 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человека: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Кобзев Никита, Слепуха Алексей,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Джангильдиев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Равиль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0498027"/>
              </p:ext>
            </p:extLst>
          </p:nvPr>
        </p:nvGraphicFramePr>
        <p:xfrm>
          <a:off x="357158" y="3071810"/>
          <a:ext cx="821537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/>
                <a:gridCol w="2018123"/>
                <a:gridCol w="1896464"/>
                <a:gridCol w="2246940"/>
              </a:tblGrid>
              <a:tr h="57150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Каша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Сникерс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Чипсы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Кириешки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50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 40 мин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50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 40 мин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мин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 20 мин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150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 40 мин</a:t>
                      </a:r>
                      <a:endParaRPr lang="ru-RU" sz="3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мин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 20 мин</a:t>
                      </a:r>
                      <a:endParaRPr lang="ru-RU" sz="3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472" y="5555969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показал, что каша питательнее и сытнее.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Химическое исследование каши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/>
          <a:lstStyle/>
          <a:p>
            <a:pPr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№1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каша + капля спиртового раствора йода = синее окрашивание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Вывод: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 каше есть крахмал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I:\Новая папка\IMG_1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4357718" cy="3429024"/>
          </a:xfrm>
          <a:prstGeom prst="rect">
            <a:avLst/>
          </a:prstGeom>
          <a:noFill/>
        </p:spPr>
      </p:pic>
      <p:pic>
        <p:nvPicPr>
          <p:cNvPr id="1028" name="Picture 4" descr="I:\Новая папка\IMG_1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435771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Опыт № 2 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85738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600" b="1" dirty="0" smtClean="0"/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каша + капля концентрированной азотной кислоты = со временем получается </a:t>
            </a:r>
            <a:r>
              <a:rPr lang="ru-RU" sz="2400" b="1" dirty="0" smtClean="0">
                <a:solidFill>
                  <a:srgbClr val="002060"/>
                </a:solidFill>
              </a:rPr>
              <a:t>жёлтое </a:t>
            </a:r>
            <a:r>
              <a:rPr lang="ru-RU" sz="2400" b="1" dirty="0" smtClean="0">
                <a:solidFill>
                  <a:srgbClr val="002060"/>
                </a:solidFill>
              </a:rPr>
              <a:t>окрашивание</a:t>
            </a:r>
          </a:p>
          <a:p>
            <a:pPr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    Вывод:</a:t>
            </a:r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в каше есть белки</a:t>
            </a:r>
          </a:p>
          <a:p>
            <a:endParaRPr lang="ru-RU" dirty="0"/>
          </a:p>
        </p:txBody>
      </p:sp>
      <p:pic>
        <p:nvPicPr>
          <p:cNvPr id="2050" name="Picture 2" descr="I:\Новая папка\IMG_1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4143404" cy="3571900"/>
          </a:xfrm>
          <a:prstGeom prst="rect">
            <a:avLst/>
          </a:prstGeom>
          <a:noFill/>
        </p:spPr>
      </p:pic>
      <p:pic>
        <p:nvPicPr>
          <p:cNvPr id="2051" name="Picture 3" descr="I:\Новая папка\IMG_1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928934"/>
            <a:ext cx="457203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Опыт № 3 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2357454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Каша + раствор медного купороса</a:t>
            </a:r>
            <a:r>
              <a:rPr lang="en-US" sz="3400" b="1" dirty="0" smtClean="0">
                <a:solidFill>
                  <a:srgbClr val="002060"/>
                </a:solidFill>
              </a:rPr>
              <a:t> +</a:t>
            </a:r>
            <a:r>
              <a:rPr lang="ru-RU" sz="3400" b="1" dirty="0" smtClean="0">
                <a:solidFill>
                  <a:srgbClr val="002060"/>
                </a:solidFill>
              </a:rPr>
              <a:t> раствор едкого калия = синий </a:t>
            </a:r>
            <a:r>
              <a:rPr lang="ru-RU" sz="3400" b="1" dirty="0" smtClean="0">
                <a:solidFill>
                  <a:srgbClr val="002060"/>
                </a:solidFill>
              </a:rPr>
              <a:t>раствор.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     </a:t>
            </a:r>
            <a:r>
              <a:rPr lang="ru-RU" sz="3400" b="1" dirty="0" smtClean="0">
                <a:solidFill>
                  <a:srgbClr val="002060"/>
                </a:solidFill>
              </a:rPr>
              <a:t>Нагреваем </a:t>
            </a:r>
            <a:r>
              <a:rPr lang="ru-RU" sz="3400" b="1" dirty="0" smtClean="0">
                <a:solidFill>
                  <a:srgbClr val="002060"/>
                </a:solidFill>
              </a:rPr>
              <a:t>полученный синий раствор, появляется сначала желтый, а затем осадок красного цвета.</a:t>
            </a:r>
          </a:p>
          <a:p>
            <a:pPr>
              <a:buNone/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      Вывод: </a:t>
            </a:r>
            <a:r>
              <a:rPr lang="ru-RU" sz="3400" b="1" dirty="0" smtClean="0">
                <a:solidFill>
                  <a:srgbClr val="002060"/>
                </a:solidFill>
              </a:rPr>
              <a:t>в каше есть глюкоза</a:t>
            </a:r>
          </a:p>
          <a:p>
            <a:pPr>
              <a:buNone/>
              <a:defRPr/>
            </a:pPr>
            <a:r>
              <a:rPr lang="ru-RU" sz="3400" b="1" dirty="0" smtClean="0"/>
              <a:t>     </a:t>
            </a:r>
            <a:r>
              <a:rPr lang="ru-RU" sz="4400" b="1" dirty="0" smtClean="0">
                <a:solidFill>
                  <a:schemeClr val="accent2"/>
                </a:solidFill>
              </a:rPr>
              <a:t>Данные химические исследования показали, что в состав всех каш обязательно входят белки, крахмал и глюкоза.</a:t>
            </a:r>
          </a:p>
          <a:p>
            <a:endParaRPr lang="ru-RU" dirty="0"/>
          </a:p>
        </p:txBody>
      </p:sp>
      <p:pic>
        <p:nvPicPr>
          <p:cNvPr id="3078" name="Picture 6" descr="I:\Новая папка\IMG_1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00504"/>
            <a:ext cx="3357554" cy="2643206"/>
          </a:xfrm>
          <a:prstGeom prst="rect">
            <a:avLst/>
          </a:prstGeom>
          <a:noFill/>
        </p:spPr>
      </p:pic>
      <p:pic>
        <p:nvPicPr>
          <p:cNvPr id="3079" name="Picture 7" descr="I:\Новая папка\IMG_1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714752"/>
            <a:ext cx="3143272" cy="2500330"/>
          </a:xfrm>
          <a:prstGeom prst="rect">
            <a:avLst/>
          </a:prstGeom>
          <a:noFill/>
        </p:spPr>
      </p:pic>
      <p:pic>
        <p:nvPicPr>
          <p:cNvPr id="3080" name="Picture 8" descr="I:\Новая папка\IMG_1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307180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Выставка рисунков и стихотворений, посвящённых каше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I:\Новая папка\IMG_14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786610" cy="476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4"/>
                </a:solidFill>
              </a:rPr>
              <a:t>Конкурс стихотворений «Ода  каше»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3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                        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1 место – </a:t>
            </a:r>
            <a:r>
              <a:rPr lang="ru-RU" sz="2000" b="1" dirty="0" err="1" smtClean="0">
                <a:latin typeface="+mj-lt"/>
                <a:cs typeface="Times New Roman" pitchFamily="18" charset="0"/>
              </a:rPr>
              <a:t>Бектенов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+mj-lt"/>
                <a:cs typeface="Times New Roman" pitchFamily="18" charset="0"/>
              </a:rPr>
              <a:t>Руфат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      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pic>
        <p:nvPicPr>
          <p:cNvPr id="2051" name="Picture 3" descr="H:\Новая папка\Изображение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1643050"/>
            <a:ext cx="5857917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428868"/>
            <a:ext cx="1355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/>
              <a:t>2место –</a:t>
            </a:r>
          </a:p>
          <a:p>
            <a:pPr marL="342900" indent="-342900"/>
            <a:r>
              <a:rPr lang="ru-RU" sz="2000" b="1" dirty="0" smtClean="0"/>
              <a:t>Попова</a:t>
            </a:r>
          </a:p>
          <a:p>
            <a:pPr marL="342900" indent="-342900"/>
            <a:r>
              <a:rPr lang="ru-RU" sz="2000" b="1" dirty="0" smtClean="0"/>
              <a:t>Вика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29520" y="2500306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 место –</a:t>
            </a:r>
          </a:p>
          <a:p>
            <a:r>
              <a:rPr lang="ru-RU" sz="2000" b="1" dirty="0" err="1" smtClean="0"/>
              <a:t>Баймуханов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Наиль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6215082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Молодцы, ребята!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Конкурс рисунков </a:t>
            </a:r>
            <a:br>
              <a:rPr lang="ru-RU" sz="3600" b="1" dirty="0" smtClean="0"/>
            </a:br>
            <a:r>
              <a:rPr lang="ru-RU" sz="3600" b="1" dirty="0" smtClean="0"/>
              <a:t>«Каша – здоровье наше»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357958"/>
            <a:ext cx="8115328" cy="5000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1 место           2 место      3 место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:\Новая папка\Изображение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1"/>
            <a:ext cx="6572296" cy="50720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1142984"/>
            <a:ext cx="7676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О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З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Д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Р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А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В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Л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Я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Е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М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Выставка каш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(домашнее задание)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:\Новая папка\каши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214677" cy="2571768"/>
          </a:xfrm>
          <a:prstGeom prst="rect">
            <a:avLst/>
          </a:prstGeom>
          <a:noFill/>
        </p:spPr>
      </p:pic>
      <p:pic>
        <p:nvPicPr>
          <p:cNvPr id="1029" name="Picture 5" descr="H:\Новая папка\каши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428736"/>
            <a:ext cx="3071802" cy="2500330"/>
          </a:xfrm>
          <a:prstGeom prst="rect">
            <a:avLst/>
          </a:prstGeom>
          <a:noFill/>
        </p:spPr>
      </p:pic>
      <p:pic>
        <p:nvPicPr>
          <p:cNvPr id="1030" name="Picture 6" descr="H:\Новая папка\каши 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3143240" cy="2357454"/>
          </a:xfrm>
          <a:prstGeom prst="rect">
            <a:avLst/>
          </a:prstGeom>
          <a:noFill/>
        </p:spPr>
      </p:pic>
      <p:pic>
        <p:nvPicPr>
          <p:cNvPr id="1031" name="Picture 7" descr="H:\Новая папка\каши 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14818"/>
            <a:ext cx="3071802" cy="2428892"/>
          </a:xfrm>
          <a:prstGeom prst="rect">
            <a:avLst/>
          </a:prstGeom>
          <a:noFill/>
        </p:spPr>
      </p:pic>
      <p:pic>
        <p:nvPicPr>
          <p:cNvPr id="11" name="Picture 3" descr="H:\Новая папка\каши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928934"/>
            <a:ext cx="34272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fontScale="62500" lnSpcReduction="20000"/>
          </a:bodyPr>
          <a:lstStyle/>
          <a:p>
            <a:endParaRPr lang="ru-RU" sz="2000" dirty="0" smtClean="0"/>
          </a:p>
          <a:p>
            <a:pPr>
              <a:buNone/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В ходе проекта мы 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доказали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каша - сытное и полезное блюдо и идеально здоровый завтрак, потому что: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 первых, утренние каши повышают концентрацию внимания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целый день;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 вторых, каша не способствует ожирению;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в- третьих, люди, которые регулярно едят утром кашу на завтрак, способны лучше противостоять стрессам и находятся в хорошей физической форме.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Полученная в ходе исследования информация, позволяет сделать следующие </a:t>
            </a:r>
            <a:r>
              <a:rPr lang="ru-RU" sz="3200" b="1" i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учились самостоятельно искать информацию.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 учились исследовать и ставить эксперименты.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Узнали о пользе каш и сделали вывод , что каша – вкусный и полезный продукт для нашего растущего организма.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Учились общаться и работать дружным коллективом.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Решили убедить родителей привлекать детей к приготовлению  каши. Ведь то, что сварил сам, хочется съесть.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6465" y="0"/>
            <a:ext cx="5370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Выводы: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929718" cy="6304778"/>
          </a:xfrm>
        </p:spPr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</a:rPr>
              <a:t>Цели проекта:</a:t>
            </a:r>
            <a:r>
              <a:rPr lang="ru-RU" sz="3600" b="1" i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i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i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  <a:effectLst/>
              </a:rPr>
              <a:t>- </a:t>
            </a:r>
            <a:r>
              <a:rPr lang="ru-RU" sz="3000" b="1" dirty="0" smtClean="0">
                <a:solidFill>
                  <a:schemeClr val="tx1"/>
                </a:solidFill>
                <a:effectLst/>
              </a:rPr>
              <a:t>формировать у </a:t>
            </a:r>
            <a:br>
              <a:rPr lang="ru-RU" sz="3000" b="1" dirty="0" smtClean="0">
                <a:solidFill>
                  <a:schemeClr val="tx1"/>
                </a:solidFill>
                <a:effectLst/>
              </a:rPr>
            </a:br>
            <a:r>
              <a:rPr lang="ru-RU" sz="3000" b="1" dirty="0" smtClean="0">
                <a:solidFill>
                  <a:schemeClr val="tx1"/>
                </a:solidFill>
                <a:effectLst/>
              </a:rPr>
              <a:t>учащихся </a:t>
            </a:r>
            <a:br>
              <a:rPr lang="ru-RU" sz="3000" b="1" dirty="0" smtClean="0">
                <a:solidFill>
                  <a:schemeClr val="tx1"/>
                </a:solidFill>
                <a:effectLst/>
              </a:rPr>
            </a:br>
            <a:r>
              <a:rPr lang="ru-RU" sz="3000" b="1" dirty="0" smtClean="0">
                <a:solidFill>
                  <a:schemeClr val="tx1"/>
                </a:solidFill>
                <a:effectLst/>
              </a:rPr>
              <a:t>представление о </a:t>
            </a:r>
            <a:br>
              <a:rPr lang="ru-RU" sz="3000" b="1" dirty="0" smtClean="0">
                <a:solidFill>
                  <a:schemeClr val="tx1"/>
                </a:solidFill>
                <a:effectLst/>
              </a:rPr>
            </a:br>
            <a:r>
              <a:rPr lang="ru-RU" sz="3000" b="1" dirty="0" smtClean="0">
                <a:solidFill>
                  <a:schemeClr val="tx1"/>
                </a:solidFill>
                <a:effectLst/>
              </a:rPr>
              <a:t>необходимости </a:t>
            </a:r>
            <a:r>
              <a:rPr lang="ru-RU" sz="3000" b="1" dirty="0" smtClean="0">
                <a:solidFill>
                  <a:schemeClr val="tx1"/>
                </a:solidFill>
                <a:effectLst/>
              </a:rPr>
              <a:t> и </a:t>
            </a:r>
            <a:r>
              <a:rPr lang="ru-RU" sz="30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effectLst/>
              </a:rPr>
            </a:br>
            <a:r>
              <a:rPr lang="ru-RU" sz="3000" b="1" dirty="0" smtClean="0">
                <a:solidFill>
                  <a:schemeClr val="tx1"/>
                </a:solidFill>
                <a:effectLst/>
              </a:rPr>
              <a:t>важности употребления полезной для здоровья пищи; </a:t>
            </a:r>
            <a:br>
              <a:rPr lang="ru-RU" sz="3000" b="1" dirty="0" smtClean="0">
                <a:solidFill>
                  <a:schemeClr val="tx1"/>
                </a:solidFill>
                <a:effectLst/>
              </a:rPr>
            </a:br>
            <a:r>
              <a:rPr lang="ru-RU" sz="3000" b="1" dirty="0" smtClean="0">
                <a:solidFill>
                  <a:schemeClr val="tx1"/>
                </a:solidFill>
                <a:effectLst/>
              </a:rPr>
              <a:t>-сформировать у детей правильное понимание ежедневного школьного завтрака.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icture 4" descr="00074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0"/>
            <a:ext cx="3748083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solidFill>
                  <a:schemeClr val="accent2"/>
                </a:solidFill>
              </a:rPr>
              <a:t>КАШИ ПОЛЕЗНЫ И ВЗРОСЛЫМ И ДЕТЯМ.</a:t>
            </a:r>
            <a:br>
              <a:rPr lang="ru-RU" sz="3100" b="1" i="1" dirty="0" smtClean="0">
                <a:solidFill>
                  <a:schemeClr val="accent2"/>
                </a:solidFill>
              </a:rPr>
            </a:br>
            <a:r>
              <a:rPr lang="ru-RU" sz="3100" b="1" i="1" dirty="0" smtClean="0">
                <a:solidFill>
                  <a:schemeClr val="accent2"/>
                </a:solidFill>
              </a:rPr>
              <a:t>ИХ НУЖНО ЕСТЬ КАЖДЫЙ ДЕНЬ!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I:\Новая папка\IMG_14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858048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0076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ест кашу наш класс. Присоединяйтесь!</a:t>
            </a: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4800" b="1" i="1" u="sng" dirty="0" smtClean="0">
                <a:solidFill>
                  <a:srgbClr val="FF0000"/>
                </a:solidFill>
              </a:rPr>
              <a:t>Задачи: 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200" b="1" dirty="0" smtClean="0"/>
              <a:t>-развивать умение </a:t>
            </a:r>
            <a:r>
              <a:rPr lang="ru-RU" sz="2200" b="1" dirty="0" smtClean="0"/>
              <a:t>осознанно </a:t>
            </a:r>
            <a:endParaRPr lang="ru-RU" sz="2200" b="1" dirty="0" smtClean="0"/>
          </a:p>
          <a:p>
            <a:pPr>
              <a:buNone/>
            </a:pPr>
            <a:r>
              <a:rPr lang="ru-RU" sz="2200" b="1" dirty="0" smtClean="0"/>
              <a:t>относиться к правильному</a:t>
            </a:r>
          </a:p>
          <a:p>
            <a:pPr>
              <a:buNone/>
            </a:pPr>
            <a:r>
              <a:rPr lang="ru-RU" sz="2200" b="1" dirty="0" smtClean="0"/>
              <a:t> питанию;</a:t>
            </a:r>
          </a:p>
          <a:p>
            <a:pPr>
              <a:buNone/>
            </a:pPr>
            <a:r>
              <a:rPr lang="ru-RU" sz="2200" b="1" dirty="0" smtClean="0"/>
              <a:t>- воспитывать желание </a:t>
            </a:r>
          </a:p>
          <a:p>
            <a:pPr>
              <a:buNone/>
            </a:pPr>
            <a:r>
              <a:rPr lang="ru-RU" sz="2200" b="1" dirty="0" smtClean="0"/>
              <a:t>заботиться о своём здоровье;</a:t>
            </a:r>
          </a:p>
          <a:p>
            <a:pPr>
              <a:buNone/>
            </a:pPr>
            <a:r>
              <a:rPr lang="ru-RU" sz="2200" b="1" dirty="0" smtClean="0"/>
              <a:t>-дать возможность детям совместно с учителем,</a:t>
            </a:r>
          </a:p>
          <a:p>
            <a:pPr>
              <a:buNone/>
            </a:pPr>
            <a:r>
              <a:rPr lang="ru-RU" sz="2200" b="1" dirty="0" smtClean="0"/>
              <a:t>родителями исследовать историю </a:t>
            </a:r>
            <a:r>
              <a:rPr lang="ru-RU" sz="2200" b="1" dirty="0" smtClean="0"/>
              <a:t>происхождения</a:t>
            </a:r>
          </a:p>
          <a:p>
            <a:pPr>
              <a:buNone/>
            </a:pPr>
            <a:r>
              <a:rPr lang="ru-RU" sz="2200" b="1" dirty="0" smtClean="0"/>
              <a:t>каши</a:t>
            </a:r>
            <a:r>
              <a:rPr lang="ru-RU" sz="2200" b="1" dirty="0" smtClean="0"/>
              <a:t>; значение ее для организма взрослого </a:t>
            </a:r>
            <a:r>
              <a:rPr lang="ru-RU" sz="2200" b="1" dirty="0" smtClean="0"/>
              <a:t>и</a:t>
            </a:r>
          </a:p>
          <a:p>
            <a:pPr>
              <a:buNone/>
            </a:pPr>
            <a:r>
              <a:rPr lang="ru-RU" sz="2200" b="1" dirty="0" smtClean="0"/>
              <a:t>ребенка</a:t>
            </a:r>
            <a:r>
              <a:rPr lang="ru-RU" sz="2200" b="1" dirty="0" smtClean="0"/>
              <a:t>;</a:t>
            </a:r>
          </a:p>
          <a:p>
            <a:pPr>
              <a:buNone/>
            </a:pPr>
            <a:r>
              <a:rPr lang="ru-RU" sz="2200" b="1" dirty="0" smtClean="0"/>
              <a:t>-научить самостоятельно искать, подбирать, </a:t>
            </a:r>
            <a:r>
              <a:rPr lang="ru-RU" sz="2200" b="1" dirty="0" smtClean="0"/>
              <a:t>изучать</a:t>
            </a:r>
          </a:p>
          <a:p>
            <a:pPr>
              <a:buNone/>
            </a:pPr>
            <a:r>
              <a:rPr lang="ru-RU" sz="2200" b="1" dirty="0" smtClean="0"/>
              <a:t>материал </a:t>
            </a:r>
            <a:r>
              <a:rPr lang="ru-RU" sz="2200" b="1" dirty="0" smtClean="0"/>
              <a:t>по данной теме;</a:t>
            </a:r>
          </a:p>
          <a:p>
            <a:pPr>
              <a:buNone/>
            </a:pPr>
            <a:r>
              <a:rPr lang="ru-RU" sz="2200" b="1" dirty="0" smtClean="0"/>
              <a:t>-развивать навыки общения со сверстниками </a:t>
            </a:r>
            <a:r>
              <a:rPr lang="ru-RU" sz="2200" b="1" dirty="0" smtClean="0"/>
              <a:t>и</a:t>
            </a:r>
          </a:p>
          <a:p>
            <a:pPr>
              <a:buNone/>
            </a:pPr>
            <a:r>
              <a:rPr lang="ru-RU" sz="2200" b="1" dirty="0" smtClean="0"/>
              <a:t>взрослыми</a:t>
            </a:r>
            <a:r>
              <a:rPr lang="ru-RU" sz="2200" b="1" dirty="0" smtClean="0"/>
              <a:t>.</a:t>
            </a:r>
          </a:p>
          <a:p>
            <a:endParaRPr lang="ru-RU" dirty="0"/>
          </a:p>
        </p:txBody>
      </p:sp>
      <p:pic>
        <p:nvPicPr>
          <p:cNvPr id="6" name="Picture 6" descr="32449848_9742344_ingseyth008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52"/>
            <a:ext cx="32670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277226" cy="3357586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Каша - исконно русское блюдо. Все мы отлично знаем пословицы – «мало каши ел», «кашу маслом не испортить», «каша – мать наша». Все они говорят о том особенном месте, которое это блюдо занимает в русской кухне.</a:t>
            </a:r>
            <a:endParaRPr lang="ru-RU" sz="3200" b="1" i="1" dirty="0">
              <a:solidFill>
                <a:srgbClr val="FFC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http://im4-tub-ru.yandex.net/i?id=161437264-4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861048"/>
            <a:ext cx="4320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4543428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Любая каша – это</a:t>
            </a:r>
          </a:p>
          <a:p>
            <a:pPr>
              <a:buNone/>
            </a:pPr>
            <a:r>
              <a:rPr lang="ru-RU" sz="2800" b="1" dirty="0" smtClean="0"/>
              <a:t>чрезвычайно </a:t>
            </a:r>
          </a:p>
          <a:p>
            <a:pPr>
              <a:buNone/>
            </a:pPr>
            <a:r>
              <a:rPr lang="ru-RU" sz="2800" b="1" dirty="0" smtClean="0"/>
              <a:t>полезный и к тому же </a:t>
            </a:r>
          </a:p>
          <a:p>
            <a:pPr>
              <a:buNone/>
            </a:pPr>
            <a:r>
              <a:rPr lang="ru-RU" sz="2800" b="1" dirty="0" smtClean="0"/>
              <a:t>диетический продукт. </a:t>
            </a:r>
          </a:p>
          <a:p>
            <a:pPr>
              <a:buNone/>
            </a:pPr>
            <a:r>
              <a:rPr lang="ru-RU" sz="2800" b="1" dirty="0" smtClean="0"/>
              <a:t>К основным достоинствам </a:t>
            </a:r>
          </a:p>
          <a:p>
            <a:pPr>
              <a:buNone/>
            </a:pPr>
            <a:r>
              <a:rPr lang="ru-RU" sz="2800" b="1" dirty="0" smtClean="0"/>
              <a:t>каш можно отнести то, </a:t>
            </a:r>
          </a:p>
          <a:p>
            <a:pPr>
              <a:buNone/>
            </a:pPr>
            <a:r>
              <a:rPr lang="ru-RU" sz="2800" b="1" dirty="0" smtClean="0"/>
              <a:t>что после тепловой </a:t>
            </a:r>
          </a:p>
          <a:p>
            <a:pPr>
              <a:buNone/>
            </a:pPr>
            <a:r>
              <a:rPr lang="ru-RU" sz="2800" b="1" dirty="0" smtClean="0"/>
              <a:t> обработки белок, </a:t>
            </a:r>
          </a:p>
          <a:p>
            <a:pPr>
              <a:buNone/>
            </a:pPr>
            <a:r>
              <a:rPr lang="ru-RU" sz="2800" b="1" dirty="0" smtClean="0"/>
              <a:t>содержащийся в крупе, </a:t>
            </a:r>
          </a:p>
          <a:p>
            <a:pPr>
              <a:buNone/>
            </a:pPr>
            <a:r>
              <a:rPr lang="ru-RU" sz="2800" b="1" dirty="0" smtClean="0"/>
              <a:t>отлично усваивается </a:t>
            </a:r>
          </a:p>
          <a:p>
            <a:pPr>
              <a:buNone/>
            </a:pPr>
            <a:r>
              <a:rPr lang="ru-RU" sz="2800" b="1" dirty="0" smtClean="0"/>
              <a:t>организмом. В крупах </a:t>
            </a:r>
          </a:p>
          <a:p>
            <a:pPr>
              <a:buNone/>
            </a:pPr>
            <a:r>
              <a:rPr lang="ru-RU" sz="2800" b="1" dirty="0" smtClean="0"/>
              <a:t>содержится большое </a:t>
            </a:r>
          </a:p>
          <a:p>
            <a:pPr>
              <a:buNone/>
            </a:pPr>
            <a:r>
              <a:rPr lang="ru-RU" sz="2800" b="1" dirty="0" smtClean="0"/>
              <a:t>количество углеводов, что</a:t>
            </a:r>
          </a:p>
          <a:p>
            <a:pPr>
              <a:buNone/>
            </a:pPr>
            <a:r>
              <a:rPr lang="ru-RU" sz="2800" b="1" dirty="0" smtClean="0"/>
              <a:t> делает кашу замечательным</a:t>
            </a:r>
          </a:p>
          <a:p>
            <a:pPr>
              <a:buNone/>
            </a:pPr>
            <a:r>
              <a:rPr lang="ru-RU" sz="2800" b="1" dirty="0" smtClean="0"/>
              <a:t>источником энергии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"/>
            <a:ext cx="7000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Польза каш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4" descr="i_07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5" y="928670"/>
            <a:ext cx="37862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i_1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14752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Каши варят из разных круп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cs421828.userapi.com/v421828401/2133/4V2Eze0DlV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61436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5929322" cy="62333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900" b="1" i="1" dirty="0" smtClean="0">
                <a:solidFill>
                  <a:srgbClr val="FF3300"/>
                </a:solidFill>
                <a:cs typeface="Arial" pitchFamily="34" charset="0"/>
              </a:rPr>
              <a:t>Овсяная каша – </a:t>
            </a:r>
            <a: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самая питательная </a:t>
            </a:r>
            <a:b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из каш. Клетчатка, содержащаяся </a:t>
            </a:r>
            <a:b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овсяной </a:t>
            </a:r>
            <a: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каше,  </a:t>
            </a:r>
            <a: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способствует </a:t>
            </a:r>
            <a:b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хорошему пищеварению. Кроме </a:t>
            </a:r>
            <a:b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того она повышает иммунитет, </a:t>
            </a:r>
            <a:b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очищает организм от солей и </a:t>
            </a:r>
            <a:b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шлаков.</a:t>
            </a:r>
            <a:b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Состав: калий, кальций натрий, магний </a:t>
            </a:r>
            <a:b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железо , витамины Е, РР, В1, В2.</a:t>
            </a:r>
            <a:br>
              <a:rPr lang="ru-RU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900" b="1" i="1" dirty="0" smtClean="0">
                <a:cs typeface="Arial" pitchFamily="34" charset="0"/>
              </a:rPr>
              <a:t/>
            </a:r>
            <a:br>
              <a:rPr lang="ru-RU" sz="1900" b="1" i="1" dirty="0" smtClean="0">
                <a:cs typeface="Arial" pitchFamily="34" charset="0"/>
              </a:rPr>
            </a:br>
            <a:r>
              <a:rPr lang="ru-RU" sz="1900" b="1" i="1" dirty="0" smtClean="0">
                <a:solidFill>
                  <a:srgbClr val="FF3300"/>
                </a:solidFill>
                <a:cs typeface="Arial" pitchFamily="34" charset="0"/>
              </a:rPr>
              <a:t>Пшенная каша –</a:t>
            </a:r>
            <a:r>
              <a:rPr lang="ru-RU" sz="1900" b="1" i="1" dirty="0" smtClean="0">
                <a:cs typeface="Arial" pitchFamily="34" charset="0"/>
              </a:rPr>
              <a:t> </a:t>
            </a:r>
            <a: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  <a:t>оказывает на </a:t>
            </a:r>
            <a:b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  <a:t>организм общеукрепляющее </a:t>
            </a:r>
            <a:b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  <a:t>воздействие, способствует выведению </a:t>
            </a:r>
            <a:b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  <a:t>из организма антибиотиков.</a:t>
            </a:r>
            <a:b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  <a:t>Состав: клетчатка, кремний, железо,</a:t>
            </a:r>
            <a:b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  <a:t> фосфор, витамины В, РР, Е.</a:t>
            </a:r>
            <a:b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900" b="1" i="1" dirty="0" smtClean="0">
                <a:cs typeface="Arial" pitchFamily="34" charset="0"/>
              </a:rPr>
              <a:t/>
            </a:r>
            <a:br>
              <a:rPr lang="ru-RU" sz="1900" b="1" i="1" dirty="0" smtClean="0">
                <a:cs typeface="Arial" pitchFamily="34" charset="0"/>
              </a:rPr>
            </a:br>
            <a:r>
              <a:rPr lang="ru-RU" sz="1900" b="1" i="1" dirty="0" smtClean="0">
                <a:solidFill>
                  <a:srgbClr val="FF3300"/>
                </a:solidFill>
                <a:cs typeface="Arial" pitchFamily="34" charset="0"/>
              </a:rPr>
              <a:t>Манная каша -  </a:t>
            </a:r>
            <a: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  <a:t>обладает высокой </a:t>
            </a:r>
            <a:b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  <a:t> калорийностью, питательной </a:t>
            </a:r>
            <a:b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  <a:t>ценностью и высокой усвояемостью. </a:t>
            </a:r>
            <a:b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900" b="1" i="1" dirty="0" smtClean="0">
                <a:solidFill>
                  <a:schemeClr val="tx1"/>
                </a:solidFill>
                <a:cs typeface="Arial" pitchFamily="34" charset="0"/>
              </a:rPr>
              <a:t>Состав: белки, витамины, минеральные вещества: калий, кальций, магний, фосфор ,железо, медь ,цинк. </a:t>
            </a:r>
            <a:endParaRPr lang="ru-RU" sz="19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" name="Picture 11" descr="120214160714-120214161237-p-460-300-ovsjanaja-kasha-s-jablokom-koric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00504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IMG_2843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304800"/>
            <a:ext cx="3333750" cy="269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00628" cy="65905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FF3300"/>
                </a:solidFill>
              </a:rPr>
              <a:t/>
            </a:r>
            <a:br>
              <a:rPr lang="ru-RU" sz="2000" b="1" i="1" dirty="0" smtClean="0">
                <a:solidFill>
                  <a:srgbClr val="FF3300"/>
                </a:solidFill>
              </a:rPr>
            </a:br>
            <a:r>
              <a:rPr lang="ru-RU" sz="2000" b="1" i="1" dirty="0" smtClean="0">
                <a:solidFill>
                  <a:srgbClr val="FF3300"/>
                </a:solidFill>
              </a:rPr>
              <a:t>Рисовая каша –</a:t>
            </a: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укрепляет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 нервную систему. Японские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ученые сделали открытие: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чем чаще ешь рис, тем лучше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 у тебя интеллект .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Состав : витамины Е, В1, В2,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аминокислоты,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фолиевая</a:t>
            </a:r>
            <a:r>
              <a:rPr lang="ru-RU" sz="2000" b="1" i="1" dirty="0" smtClean="0">
                <a:solidFill>
                  <a:schemeClr val="tx1"/>
                </a:solidFill>
              </a:rPr>
              <a:t> 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кислота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FF3300"/>
                </a:solidFill>
              </a:rPr>
              <a:t>Гречневая каша -</a:t>
            </a:r>
            <a:r>
              <a:rPr lang="ru-RU" sz="2000" b="1" i="1" dirty="0" smtClean="0"/>
              <a:t>  </a:t>
            </a:r>
            <a:r>
              <a:rPr lang="ru-RU" sz="2000" b="1" i="1" dirty="0" smtClean="0">
                <a:solidFill>
                  <a:schemeClr val="tx1"/>
                </a:solidFill>
              </a:rPr>
              <a:t>содержит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кальций, железо, цинк, медь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 и витамины. Полезна при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болях в сердце и ожирении.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 Состав: калий, кальций, магний,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натрий, фтор, цинк, железо, йод,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 медь, кобальт, молибден,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витамины В, Е,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FF3300"/>
                </a:solidFill>
              </a:rPr>
              <a:t>Перловая каша –</a:t>
            </a: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богата лизином -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 это аминокислота, которая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помогает бороться с вирусами и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микробами.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Эту кашу особенно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любил царь Петр </a:t>
            </a:r>
            <a:r>
              <a:rPr lang="en-US" sz="2000" b="1" i="1" dirty="0" smtClean="0">
                <a:solidFill>
                  <a:schemeClr val="tx1"/>
                </a:solidFill>
              </a:rPr>
              <a:t>I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dirty="0"/>
          </a:p>
        </p:txBody>
      </p:sp>
      <p:pic>
        <p:nvPicPr>
          <p:cNvPr id="6" name="Рисунок 4" descr="iри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9388"/>
            <a:ext cx="392909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лож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57600"/>
            <a:ext cx="392909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Рейтинг ка</a:t>
            </a:r>
            <a:r>
              <a:rPr lang="ru-RU" sz="4000" b="1" dirty="0" smtClean="0">
                <a:solidFill>
                  <a:srgbClr val="FFC000"/>
                </a:solidFill>
              </a:rPr>
              <a:t>ш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8247860" cy="606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/>
                </a:solidFill>
              </a:rPr>
              <a:t>1 место </a:t>
            </a:r>
            <a:r>
              <a:rPr lang="ru-RU" sz="2200" b="1" dirty="0"/>
              <a:t>занимает самая витаминная гречневая каша. 120 ккал. в 100 граммах.</a:t>
            </a:r>
            <a:br>
              <a:rPr lang="ru-RU" sz="2200" b="1" dirty="0"/>
            </a:br>
            <a:r>
              <a:rPr lang="ru-RU" sz="2200" b="1" dirty="0">
                <a:solidFill>
                  <a:schemeClr val="accent2"/>
                </a:solidFill>
              </a:rPr>
              <a:t>2 место. </a:t>
            </a:r>
            <a:r>
              <a:rPr lang="ru-RU" sz="2200" b="1" dirty="0" smtClean="0"/>
              <a:t>Самая </a:t>
            </a:r>
            <a:r>
              <a:rPr lang="ru-RU" sz="2200" b="1" dirty="0"/>
              <a:t>умная каша — овсянка. 160 ккал в 100 граммах.</a:t>
            </a:r>
            <a:br>
              <a:rPr lang="ru-RU" sz="2200" b="1" dirty="0"/>
            </a:br>
            <a:r>
              <a:rPr lang="ru-RU" sz="2200" b="1" dirty="0">
                <a:solidFill>
                  <a:schemeClr val="accent2"/>
                </a:solidFill>
              </a:rPr>
              <a:t>3 место. </a:t>
            </a:r>
            <a:r>
              <a:rPr lang="ru-RU" sz="2200" b="1" dirty="0"/>
              <a:t>Самая красивая — перловая. Её называют «кашей красоты». 88 ккал. в 100 граммах.</a:t>
            </a:r>
            <a:br>
              <a:rPr lang="ru-RU" sz="2200" b="1" dirty="0"/>
            </a:br>
            <a:r>
              <a:rPr lang="ru-RU" sz="2200" b="1" dirty="0">
                <a:solidFill>
                  <a:schemeClr val="accent2"/>
                </a:solidFill>
              </a:rPr>
              <a:t>4 место. </a:t>
            </a:r>
            <a:r>
              <a:rPr lang="ru-RU" sz="2200" b="1" dirty="0" smtClean="0"/>
              <a:t>Гороховая</a:t>
            </a:r>
            <a:r>
              <a:rPr lang="ru-RU" sz="2200" b="1" dirty="0"/>
              <a:t> </a:t>
            </a:r>
            <a:r>
              <a:rPr lang="ru-RU" sz="2200" b="1" dirty="0" smtClean="0"/>
              <a:t>— </a:t>
            </a:r>
            <a:r>
              <a:rPr lang="ru-RU" sz="2200" b="1" dirty="0"/>
              <a:t>самая оптимальная. 80 ккал. в 100 граммах.</a:t>
            </a:r>
            <a:br>
              <a:rPr lang="ru-RU" sz="2200" b="1" dirty="0"/>
            </a:br>
            <a:r>
              <a:rPr lang="ru-RU" sz="2200" b="1" dirty="0">
                <a:solidFill>
                  <a:schemeClr val="accent2"/>
                </a:solidFill>
              </a:rPr>
              <a:t>5 место. </a:t>
            </a:r>
            <a:r>
              <a:rPr lang="ru-RU" sz="2200" b="1" dirty="0"/>
              <a:t>Кукурузная — самая стройная каша. 86 ккал. в 100 граммах.</a:t>
            </a:r>
            <a:br>
              <a:rPr lang="ru-RU" sz="2200" b="1" dirty="0"/>
            </a:br>
            <a:r>
              <a:rPr lang="ru-RU" sz="2200" b="1" dirty="0">
                <a:solidFill>
                  <a:schemeClr val="accent2"/>
                </a:solidFill>
              </a:rPr>
              <a:t>6 место.</a:t>
            </a:r>
            <a:r>
              <a:rPr lang="ru-RU" sz="2200" b="1" dirty="0"/>
              <a:t> Рисовая — самая очищающая каша. 144 ккал. в 100 граммах.</a:t>
            </a:r>
            <a:br>
              <a:rPr lang="ru-RU" sz="2200" b="1" dirty="0"/>
            </a:br>
            <a:r>
              <a:rPr lang="ru-RU" sz="2200" b="1" dirty="0">
                <a:solidFill>
                  <a:schemeClr val="accent2"/>
                </a:solidFill>
              </a:rPr>
              <a:t>7 место. </a:t>
            </a:r>
            <a:r>
              <a:rPr lang="ru-RU" sz="2200" b="1" dirty="0" smtClean="0"/>
              <a:t>Пшенная </a:t>
            </a:r>
            <a:r>
              <a:rPr lang="ru-RU" sz="2200" b="1" dirty="0"/>
              <a:t>— самая сердечная каша. 89 ккал. в 100 граммах.</a:t>
            </a:r>
            <a:br>
              <a:rPr lang="ru-RU" sz="2200" b="1" dirty="0"/>
            </a:br>
            <a:r>
              <a:rPr lang="ru-RU" sz="2200" b="1" dirty="0">
                <a:solidFill>
                  <a:schemeClr val="accent2"/>
                </a:solidFill>
              </a:rPr>
              <a:t>8 место.</a:t>
            </a:r>
            <a:r>
              <a:rPr lang="ru-RU" sz="2200" b="1" dirty="0"/>
              <a:t> Манная — самая </a:t>
            </a:r>
            <a:r>
              <a:rPr lang="ru-RU" sz="2200" b="1" dirty="0" smtClean="0"/>
              <a:t>«вредная» </a:t>
            </a:r>
            <a:r>
              <a:rPr lang="ru-RU" sz="2200" b="1" dirty="0"/>
              <a:t>каша. 100 ккал. в 100 граммах. Вредной названа так из-за содержания в ней крахмала и клейковины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608</Words>
  <Application>Microsoft Office PowerPoint</Application>
  <PresentationFormat>Экран (4:3)</PresentationFormat>
  <Paragraphs>126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 </vt:lpstr>
      <vt:lpstr>Цели проекта:  - формировать у  учащихся  представление о  необходимости  и  важности употребления полезной для здоровья пищи;  -сформировать у детей правильное понимание ежедневного школьного завтрака. </vt:lpstr>
      <vt:lpstr>Слайд 3</vt:lpstr>
      <vt:lpstr>Слайд 4</vt:lpstr>
      <vt:lpstr>Слайд 5</vt:lpstr>
      <vt:lpstr>Каши варят из разных круп</vt:lpstr>
      <vt:lpstr>Овсяная каша – самая питательная  из каш. Клетчатка, содержащаяся  в овсяной каше,  способствует  хорошему пищеварению. Кроме  того она повышает иммунитет,  очищает организм от солей и  шлаков. Состав: калий, кальций натрий, магний  железо , витамины Е, РР, В1, В2.  Пшенная каша – оказывает на  организм общеукрепляющее  воздействие, способствует выведению  из организма антибиотиков. Состав: клетчатка, кремний, железо,  фосфор, витамины В, РР, Е.  Манная каша -  обладает высокой   калорийностью, питательной  ценностью и высокой усвояемостью.  Состав: белки, витамины, минеральные вещества: калий, кальций, магний, фосфор ,железо, медь ,цинк. </vt:lpstr>
      <vt:lpstr> Рисовая каша – укрепляет  нервную систему. Японские  ученые сделали открытие:  чем чаще ешь рис, тем лучше  у тебя интеллект . Состав : витамины Е, В1, В2,  аминокислоты, фолиевая   кислота  Гречневая каша -  содержит  кальций, железо, цинк, медь  и витамины. Полезна при  болях в сердце и ожирении.  Состав: калий, кальций, магний,  натрий, фтор, цинк, железо, йод,  медь, кобальт, молибден,  витамины В, Е,    Перловая каша – богата лизином -  это аминокислота, которая  помогает бороться с вирусами и  микробами. Эту кашу особенно  любил царь Петр I. </vt:lpstr>
      <vt:lpstr>Рейтинг каш</vt:lpstr>
      <vt:lpstr>  Изучение общественного мнения  </vt:lpstr>
      <vt:lpstr> Анализ результата эксперимента «Что питательнее каша или сникерс?» </vt:lpstr>
      <vt:lpstr>Химическое исследование каши</vt:lpstr>
      <vt:lpstr>Опыт № 2 :</vt:lpstr>
      <vt:lpstr>Опыт № 3 :</vt:lpstr>
      <vt:lpstr>Выставка рисунков и стихотворений, посвящённых каше</vt:lpstr>
      <vt:lpstr>Конкурс стихотворений «Ода  каше»</vt:lpstr>
      <vt:lpstr>Конкурс рисунков  «Каша – здоровье наше»</vt:lpstr>
      <vt:lpstr>Выставка каш (домашнее задание)</vt:lpstr>
      <vt:lpstr>Слайд 19</vt:lpstr>
      <vt:lpstr> КАШИ ПОЛЕЗНЫ И ВЗРОСЛЫМ И ДЕТЯМ. ИХ НУЖНО ЕСТЬ КАЖДЫЙ ДЕНЬ!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68</cp:revision>
  <dcterms:created xsi:type="dcterms:W3CDTF">2014-02-05T13:27:36Z</dcterms:created>
  <dcterms:modified xsi:type="dcterms:W3CDTF">2014-02-27T17:39:25Z</dcterms:modified>
</cp:coreProperties>
</file>