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58" r:id="rId5"/>
    <p:sldId id="259" r:id="rId6"/>
    <p:sldId id="273" r:id="rId7"/>
    <p:sldId id="261" r:id="rId8"/>
    <p:sldId id="263" r:id="rId9"/>
    <p:sldId id="262" r:id="rId10"/>
    <p:sldId id="276" r:id="rId11"/>
    <p:sldId id="278" r:id="rId12"/>
    <p:sldId id="279" r:id="rId13"/>
    <p:sldId id="280" r:id="rId14"/>
    <p:sldId id="281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E"/>
    <a:srgbClr val="B0CB0F"/>
    <a:srgbClr val="80EDF2"/>
    <a:srgbClr val="FFFFFF"/>
    <a:srgbClr val="007A37"/>
    <a:srgbClr val="F7F2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86;&#1087;&#1099;&#1090;&#1099;.pptx" TargetMode="External"/><Relationship Id="rId1" Type="http://schemas.openxmlformats.org/officeDocument/2006/relationships/hyperlink" Target="&#1086;&#1090;&#1082;&#1091;&#1076;&#1072;%20&#1087;&#1088;&#1080;&#1096;&#1083;&#1086;%20&#1084;&#1086;&#1083;&#1086;&#1082;&#1086;.ppt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hyperlink" Target="&#1086;&#1090;&#1082;&#1091;&#1076;&#1072;%20&#1087;&#1088;&#1080;&#1096;&#1083;&#1086;%20&#1084;&#1086;&#1083;&#1086;&#1082;&#1086;.ppt" TargetMode="External"/><Relationship Id="rId5" Type="http://schemas.openxmlformats.org/officeDocument/2006/relationships/image" Target="../media/image17.png"/><Relationship Id="rId4" Type="http://schemas.openxmlformats.org/officeDocument/2006/relationships/hyperlink" Target="&#1086;&#1087;&#1099;&#1090;&#1099;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EBAC4-2DE9-4AEE-BE69-E42D217BF4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EB31D-DF34-431A-AFF5-91289AC7094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Исследование  «Откуда пришло молоко»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pres?slideindex=1&amp;slidetitle="/>
            </a:rPr>
            <a:t>электронно-дидактическое пособие</a:t>
          </a: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5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73F1E098-1151-4FC0-9DC6-ED47F676DD6E}" type="parTrans" cxnId="{90AB73F3-3721-4645-9D73-02830F90663F}">
      <dgm:prSet/>
      <dgm:spPr/>
      <dgm:t>
        <a:bodyPr/>
        <a:lstStyle/>
        <a:p>
          <a:endParaRPr lang="ru-RU"/>
        </a:p>
      </dgm:t>
    </dgm:pt>
    <dgm:pt modelId="{932573EE-5998-40BF-A33B-FE2DFD854ADE}" type="sibTrans" cxnId="{90AB73F3-3721-4645-9D73-02830F90663F}">
      <dgm:prSet/>
      <dgm:spPr/>
      <dgm:t>
        <a:bodyPr/>
        <a:lstStyle/>
        <a:p>
          <a:endParaRPr lang="ru-RU"/>
        </a:p>
      </dgm:t>
    </dgm:pt>
    <dgm:pt modelId="{2AB19353-96A2-489A-ACB9-BC2EDA9118FE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Экспериментирование с молоком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pres?slideindex=1&amp;slidetitle="/>
            </a:rPr>
            <a:t>опыты </a:t>
          </a: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5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7DE37C15-EB78-45C3-AF56-F30BC197BFFD}" type="parTrans" cxnId="{09A9760F-F32C-42AF-8C50-9548959A42DC}">
      <dgm:prSet/>
      <dgm:spPr/>
      <dgm:t>
        <a:bodyPr/>
        <a:lstStyle/>
        <a:p>
          <a:endParaRPr lang="ru-RU"/>
        </a:p>
      </dgm:t>
    </dgm:pt>
    <dgm:pt modelId="{6BC148DD-544A-46B3-ADB9-8A6137ABB856}" type="sibTrans" cxnId="{09A9760F-F32C-42AF-8C50-9548959A42DC}">
      <dgm:prSet/>
      <dgm:spPr/>
      <dgm:t>
        <a:bodyPr/>
        <a:lstStyle/>
        <a:p>
          <a:endParaRPr lang="ru-RU"/>
        </a:p>
      </dgm:t>
    </dgm:pt>
    <dgm:pt modelId="{0947E80E-57D9-4124-9F43-7508334268A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Экскурсия в  магазин</a:t>
          </a:r>
          <a:endParaRPr lang="ru-RU" sz="2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DEE9BB-DF27-4965-865F-E36E3F62E915}" type="parTrans" cxnId="{3D172AA7-5CD5-4C45-BBD6-A1233D560D89}">
      <dgm:prSet/>
      <dgm:spPr/>
      <dgm:t>
        <a:bodyPr/>
        <a:lstStyle/>
        <a:p>
          <a:endParaRPr lang="ru-RU"/>
        </a:p>
      </dgm:t>
    </dgm:pt>
    <dgm:pt modelId="{03D25DDA-398C-4FBD-84B3-BECBA89C264D}" type="sibTrans" cxnId="{3D172AA7-5CD5-4C45-BBD6-A1233D560D89}">
      <dgm:prSet/>
      <dgm:spPr/>
      <dgm:t>
        <a:bodyPr/>
        <a:lstStyle/>
        <a:p>
          <a:endParaRPr lang="ru-RU"/>
        </a:p>
      </dgm:t>
    </dgm:pt>
    <dgm:pt modelId="{AA88DD9A-F489-4C83-80FC-60B2D8EEF17E}" type="pres">
      <dgm:prSet presAssocID="{5EEEBAC4-2DE9-4AEE-BE69-E42D217BF4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89EB2-4640-4273-A83B-079B4C923322}" type="pres">
      <dgm:prSet presAssocID="{D7FEB31D-DF34-431A-AFF5-91289AC7094F}" presName="comp" presStyleCnt="0"/>
      <dgm:spPr/>
      <dgm:t>
        <a:bodyPr/>
        <a:lstStyle/>
        <a:p>
          <a:endParaRPr lang="ru-RU"/>
        </a:p>
      </dgm:t>
    </dgm:pt>
    <dgm:pt modelId="{9BD9A588-18CE-46A4-8AAA-96A5E4E4DDC6}" type="pres">
      <dgm:prSet presAssocID="{D7FEB31D-DF34-431A-AFF5-91289AC7094F}" presName="box" presStyleLbl="node1" presStyleIdx="0" presStyleCnt="3" custScaleY="66562"/>
      <dgm:spPr/>
      <dgm:t>
        <a:bodyPr/>
        <a:lstStyle/>
        <a:p>
          <a:endParaRPr lang="ru-RU"/>
        </a:p>
      </dgm:t>
    </dgm:pt>
    <dgm:pt modelId="{83192FDF-8002-4B85-A51E-43B9A12045BC}" type="pres">
      <dgm:prSet presAssocID="{D7FEB31D-DF34-431A-AFF5-91289AC7094F}" presName="img" presStyleLbl="fgImgPlace1" presStyleIdx="0" presStyleCnt="3" custScaleX="113677" custScaleY="1252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FB781B-DC69-4F6B-9102-398F37657193}" type="pres">
      <dgm:prSet presAssocID="{D7FEB31D-DF34-431A-AFF5-91289AC709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D250F-DBF3-4BBF-A9DB-7D3A5AFB841D}" type="pres">
      <dgm:prSet presAssocID="{932573EE-5998-40BF-A33B-FE2DFD854ADE}" presName="spacer" presStyleCnt="0"/>
      <dgm:spPr/>
      <dgm:t>
        <a:bodyPr/>
        <a:lstStyle/>
        <a:p>
          <a:endParaRPr lang="ru-RU"/>
        </a:p>
      </dgm:t>
    </dgm:pt>
    <dgm:pt modelId="{41D02D9C-B8BF-41A2-91C1-D8BEA34CF934}" type="pres">
      <dgm:prSet presAssocID="{0947E80E-57D9-4124-9F43-7508334268AF}" presName="comp" presStyleCnt="0"/>
      <dgm:spPr/>
    </dgm:pt>
    <dgm:pt modelId="{C045C7A7-ED4D-4A75-9884-4DA2A8B3B47D}" type="pres">
      <dgm:prSet presAssocID="{0947E80E-57D9-4124-9F43-7508334268AF}" presName="box" presStyleLbl="node1" presStyleIdx="1" presStyleCnt="3" custScaleY="77685"/>
      <dgm:spPr/>
      <dgm:t>
        <a:bodyPr/>
        <a:lstStyle/>
        <a:p>
          <a:endParaRPr lang="ru-RU"/>
        </a:p>
      </dgm:t>
    </dgm:pt>
    <dgm:pt modelId="{6B33C714-8576-40D7-8E7E-5BC092FB863B}" type="pres">
      <dgm:prSet presAssocID="{0947E80E-57D9-4124-9F43-7508334268AF}" presName="img" presStyleLbl="fgImgPlace1" presStyleIdx="1" presStyleCnt="3" custScaleX="111299" custScaleY="117030" custLinFactNeighborX="1630" custLinFactNeighborY="1044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80D9F3-E294-4428-A6B4-B19E403A4A99}" type="pres">
      <dgm:prSet presAssocID="{0947E80E-57D9-4124-9F43-7508334268A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4EDDD-6D5F-44B0-A161-97EDF35A2F55}" type="pres">
      <dgm:prSet presAssocID="{03D25DDA-398C-4FBD-84B3-BECBA89C264D}" presName="spacer" presStyleCnt="0"/>
      <dgm:spPr/>
    </dgm:pt>
    <dgm:pt modelId="{746AD514-E24D-4105-B669-9E84FBD24B23}" type="pres">
      <dgm:prSet presAssocID="{2AB19353-96A2-489A-ACB9-BC2EDA9118FE}" presName="comp" presStyleCnt="0"/>
      <dgm:spPr/>
      <dgm:t>
        <a:bodyPr/>
        <a:lstStyle/>
        <a:p>
          <a:endParaRPr lang="ru-RU"/>
        </a:p>
      </dgm:t>
    </dgm:pt>
    <dgm:pt modelId="{62FE0263-B4C5-4EC0-B28F-831E61AB06B5}" type="pres">
      <dgm:prSet presAssocID="{2AB19353-96A2-489A-ACB9-BC2EDA9118FE}" presName="box" presStyleLbl="node1" presStyleIdx="2" presStyleCnt="3" custScaleY="72510"/>
      <dgm:spPr/>
      <dgm:t>
        <a:bodyPr/>
        <a:lstStyle/>
        <a:p>
          <a:endParaRPr lang="ru-RU"/>
        </a:p>
      </dgm:t>
    </dgm:pt>
    <dgm:pt modelId="{9E194075-6042-4D50-9CB6-71DFB7FFB395}" type="pres">
      <dgm:prSet presAssocID="{2AB19353-96A2-489A-ACB9-BC2EDA9118FE}" presName="img" presStyleLbl="fgImgPlace1" presStyleIdx="2" presStyleCnt="3" custScaleX="114478" custScaleY="144773" custLinFactNeighborX="-1054" custLinFactNeighborY="-957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90DCFF-8BF2-4ACD-A03E-B8E368F65994}" type="pres">
      <dgm:prSet presAssocID="{2AB19353-96A2-489A-ACB9-BC2EDA9118F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87E9E9-CE1A-4953-97FA-077683736FC9}" type="presOf" srcId="{D7FEB31D-DF34-431A-AFF5-91289AC7094F}" destId="{9BD9A588-18CE-46A4-8AAA-96A5E4E4DDC6}" srcOrd="0" destOrd="0" presId="urn:microsoft.com/office/officeart/2005/8/layout/vList4"/>
    <dgm:cxn modelId="{A4A07066-C69B-4CBC-9EBB-FB4EB1604AB7}" type="presOf" srcId="{2AB19353-96A2-489A-ACB9-BC2EDA9118FE}" destId="{62FE0263-B4C5-4EC0-B28F-831E61AB06B5}" srcOrd="0" destOrd="0" presId="urn:microsoft.com/office/officeart/2005/8/layout/vList4"/>
    <dgm:cxn modelId="{0BEC61EE-4341-4BD6-BE19-03BFAAC74C04}" type="presOf" srcId="{0947E80E-57D9-4124-9F43-7508334268AF}" destId="{F180D9F3-E294-4428-A6B4-B19E403A4A99}" srcOrd="1" destOrd="0" presId="urn:microsoft.com/office/officeart/2005/8/layout/vList4"/>
    <dgm:cxn modelId="{292AC9DB-3EBF-4AAF-AA41-8FF3F69EDEE3}" type="presOf" srcId="{D7FEB31D-DF34-431A-AFF5-91289AC7094F}" destId="{5DFB781B-DC69-4F6B-9102-398F37657193}" srcOrd="1" destOrd="0" presId="urn:microsoft.com/office/officeart/2005/8/layout/vList4"/>
    <dgm:cxn modelId="{3D172AA7-5CD5-4C45-BBD6-A1233D560D89}" srcId="{5EEEBAC4-2DE9-4AEE-BE69-E42D217BF442}" destId="{0947E80E-57D9-4124-9F43-7508334268AF}" srcOrd="1" destOrd="0" parTransId="{0EDEE9BB-DF27-4965-865F-E36E3F62E915}" sibTransId="{03D25DDA-398C-4FBD-84B3-BECBA89C264D}"/>
    <dgm:cxn modelId="{90AB73F3-3721-4645-9D73-02830F90663F}" srcId="{5EEEBAC4-2DE9-4AEE-BE69-E42D217BF442}" destId="{D7FEB31D-DF34-431A-AFF5-91289AC7094F}" srcOrd="0" destOrd="0" parTransId="{73F1E098-1151-4FC0-9DC6-ED47F676DD6E}" sibTransId="{932573EE-5998-40BF-A33B-FE2DFD854ADE}"/>
    <dgm:cxn modelId="{879519C6-8F33-4710-AB07-E03C518ED24E}" type="presOf" srcId="{2AB19353-96A2-489A-ACB9-BC2EDA9118FE}" destId="{7390DCFF-8BF2-4ACD-A03E-B8E368F65994}" srcOrd="1" destOrd="0" presId="urn:microsoft.com/office/officeart/2005/8/layout/vList4"/>
    <dgm:cxn modelId="{09A9760F-F32C-42AF-8C50-9548959A42DC}" srcId="{5EEEBAC4-2DE9-4AEE-BE69-E42D217BF442}" destId="{2AB19353-96A2-489A-ACB9-BC2EDA9118FE}" srcOrd="2" destOrd="0" parTransId="{7DE37C15-EB78-45C3-AF56-F30BC197BFFD}" sibTransId="{6BC148DD-544A-46B3-ADB9-8A6137ABB856}"/>
    <dgm:cxn modelId="{3C15B8BC-30DE-461D-95C6-7FA5E701B6FE}" type="presOf" srcId="{5EEEBAC4-2DE9-4AEE-BE69-E42D217BF442}" destId="{AA88DD9A-F489-4C83-80FC-60B2D8EEF17E}" srcOrd="0" destOrd="0" presId="urn:microsoft.com/office/officeart/2005/8/layout/vList4"/>
    <dgm:cxn modelId="{3D064194-63C4-4491-8D5B-09EF28EF2B90}" type="presOf" srcId="{0947E80E-57D9-4124-9F43-7508334268AF}" destId="{C045C7A7-ED4D-4A75-9884-4DA2A8B3B47D}" srcOrd="0" destOrd="0" presId="urn:microsoft.com/office/officeart/2005/8/layout/vList4"/>
    <dgm:cxn modelId="{8C4BB75E-7C26-455F-AE56-51BC65590680}" type="presParOf" srcId="{AA88DD9A-F489-4C83-80FC-60B2D8EEF17E}" destId="{39389EB2-4640-4273-A83B-079B4C923322}" srcOrd="0" destOrd="0" presId="urn:microsoft.com/office/officeart/2005/8/layout/vList4"/>
    <dgm:cxn modelId="{09D6763E-A61A-49D3-ADAC-6E483D772BDB}" type="presParOf" srcId="{39389EB2-4640-4273-A83B-079B4C923322}" destId="{9BD9A588-18CE-46A4-8AAA-96A5E4E4DDC6}" srcOrd="0" destOrd="0" presId="urn:microsoft.com/office/officeart/2005/8/layout/vList4"/>
    <dgm:cxn modelId="{635DCFF0-4376-4611-894F-BE56089C4701}" type="presParOf" srcId="{39389EB2-4640-4273-A83B-079B4C923322}" destId="{83192FDF-8002-4B85-A51E-43B9A12045BC}" srcOrd="1" destOrd="0" presId="urn:microsoft.com/office/officeart/2005/8/layout/vList4"/>
    <dgm:cxn modelId="{2B935289-05C7-4A5A-9244-F6577B5B8ACC}" type="presParOf" srcId="{39389EB2-4640-4273-A83B-079B4C923322}" destId="{5DFB781B-DC69-4F6B-9102-398F37657193}" srcOrd="2" destOrd="0" presId="urn:microsoft.com/office/officeart/2005/8/layout/vList4"/>
    <dgm:cxn modelId="{90A1D340-8B31-4199-9790-3BC7EF9EDE00}" type="presParOf" srcId="{AA88DD9A-F489-4C83-80FC-60B2D8EEF17E}" destId="{F16D250F-DBF3-4BBF-A9DB-7D3A5AFB841D}" srcOrd="1" destOrd="0" presId="urn:microsoft.com/office/officeart/2005/8/layout/vList4"/>
    <dgm:cxn modelId="{66FC7400-CD3F-4FB6-8CDA-32C76575775B}" type="presParOf" srcId="{AA88DD9A-F489-4C83-80FC-60B2D8EEF17E}" destId="{41D02D9C-B8BF-41A2-91C1-D8BEA34CF934}" srcOrd="2" destOrd="0" presId="urn:microsoft.com/office/officeart/2005/8/layout/vList4"/>
    <dgm:cxn modelId="{B055B258-891F-4254-86BB-B94CC4AAEF75}" type="presParOf" srcId="{41D02D9C-B8BF-41A2-91C1-D8BEA34CF934}" destId="{C045C7A7-ED4D-4A75-9884-4DA2A8B3B47D}" srcOrd="0" destOrd="0" presId="urn:microsoft.com/office/officeart/2005/8/layout/vList4"/>
    <dgm:cxn modelId="{87347AC6-791D-44C7-9FC6-F4FEE64747AB}" type="presParOf" srcId="{41D02D9C-B8BF-41A2-91C1-D8BEA34CF934}" destId="{6B33C714-8576-40D7-8E7E-5BC092FB863B}" srcOrd="1" destOrd="0" presId="urn:microsoft.com/office/officeart/2005/8/layout/vList4"/>
    <dgm:cxn modelId="{C789D72E-17C3-4F1A-9CE6-057583C5963C}" type="presParOf" srcId="{41D02D9C-B8BF-41A2-91C1-D8BEA34CF934}" destId="{F180D9F3-E294-4428-A6B4-B19E403A4A99}" srcOrd="2" destOrd="0" presId="urn:microsoft.com/office/officeart/2005/8/layout/vList4"/>
    <dgm:cxn modelId="{C763D2D9-7980-4EE2-BCDA-6A6E5639F9E9}" type="presParOf" srcId="{AA88DD9A-F489-4C83-80FC-60B2D8EEF17E}" destId="{50E4EDDD-6D5F-44B0-A161-97EDF35A2F55}" srcOrd="3" destOrd="0" presId="urn:microsoft.com/office/officeart/2005/8/layout/vList4"/>
    <dgm:cxn modelId="{F1696EFD-183D-4B9C-9846-3C362A416D67}" type="presParOf" srcId="{AA88DD9A-F489-4C83-80FC-60B2D8EEF17E}" destId="{746AD514-E24D-4105-B669-9E84FBD24B23}" srcOrd="4" destOrd="0" presId="urn:microsoft.com/office/officeart/2005/8/layout/vList4"/>
    <dgm:cxn modelId="{DED63592-350D-453E-A020-9BA1EBA86AE6}" type="presParOf" srcId="{746AD514-E24D-4105-B669-9E84FBD24B23}" destId="{62FE0263-B4C5-4EC0-B28F-831E61AB06B5}" srcOrd="0" destOrd="0" presId="urn:microsoft.com/office/officeart/2005/8/layout/vList4"/>
    <dgm:cxn modelId="{BC272BD7-4E54-4308-A18A-31E9C9434EB3}" type="presParOf" srcId="{746AD514-E24D-4105-B669-9E84FBD24B23}" destId="{9E194075-6042-4D50-9CB6-71DFB7FFB395}" srcOrd="1" destOrd="0" presId="urn:microsoft.com/office/officeart/2005/8/layout/vList4"/>
    <dgm:cxn modelId="{1D70B820-0F8C-49F3-8610-604400E1E7D2}" type="presParOf" srcId="{746AD514-E24D-4105-B669-9E84FBD24B23}" destId="{7390DCFF-8BF2-4ACD-A03E-B8E368F6599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9A588-18CE-46A4-8AAA-96A5E4E4DDC6}">
      <dsp:nvSpPr>
        <dsp:cNvPr id="0" name=""/>
        <dsp:cNvSpPr/>
      </dsp:nvSpPr>
      <dsp:spPr>
        <a:xfrm>
          <a:off x="0" y="232890"/>
          <a:ext cx="8358187" cy="92277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Исследование  «Откуда пришло молоко»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pres?slideindex=1&amp;slidetitle="/>
            </a:rPr>
            <a:t>электронно-дидактическое пособие</a:t>
          </a: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5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1810270" y="232890"/>
        <a:ext cx="6547916" cy="922771"/>
      </dsp:txXfrm>
    </dsp:sp>
    <dsp:sp modelId="{83192FDF-8002-4B85-A51E-43B9A12045BC}">
      <dsp:nvSpPr>
        <dsp:cNvPr id="0" name=""/>
        <dsp:cNvSpPr/>
      </dsp:nvSpPr>
      <dsp:spPr>
        <a:xfrm>
          <a:off x="24318" y="0"/>
          <a:ext cx="1900267" cy="1388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5C7A7-ED4D-4A75-9884-4DA2A8B3B47D}">
      <dsp:nvSpPr>
        <dsp:cNvPr id="0" name=""/>
        <dsp:cNvSpPr/>
      </dsp:nvSpPr>
      <dsp:spPr>
        <a:xfrm>
          <a:off x="0" y="1637669"/>
          <a:ext cx="8358187" cy="107697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Экскурсия в  магазин</a:t>
          </a:r>
          <a:endParaRPr lang="ru-RU" sz="2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270" y="1637669"/>
        <a:ext cx="6547916" cy="1076973"/>
      </dsp:txXfrm>
    </dsp:sp>
    <dsp:sp modelId="{6B33C714-8576-40D7-8E7E-5BC092FB863B}">
      <dsp:nvSpPr>
        <dsp:cNvPr id="0" name=""/>
        <dsp:cNvSpPr/>
      </dsp:nvSpPr>
      <dsp:spPr>
        <a:xfrm>
          <a:off x="71441" y="1643071"/>
          <a:ext cx="1860515" cy="1297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E0263-B4C5-4EC0-B28F-831E61AB06B5}">
      <dsp:nvSpPr>
        <dsp:cNvPr id="0" name=""/>
        <dsp:cNvSpPr/>
      </dsp:nvSpPr>
      <dsp:spPr>
        <a:xfrm>
          <a:off x="0" y="3263959"/>
          <a:ext cx="8358187" cy="100523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Экспериментирование с молоком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pres?slideindex=1&amp;slidetitle="/>
            </a:rPr>
            <a:t>опыты </a:t>
          </a: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5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810270" y="3263959"/>
        <a:ext cx="6547916" cy="1005230"/>
      </dsp:txXfrm>
    </dsp:sp>
    <dsp:sp modelId="{9E194075-6042-4D50-9CB6-71DFB7FFB395}">
      <dsp:nvSpPr>
        <dsp:cNvPr id="0" name=""/>
        <dsp:cNvSpPr/>
      </dsp:nvSpPr>
      <dsp:spPr>
        <a:xfrm>
          <a:off x="4" y="2857522"/>
          <a:ext cx="1913657" cy="16056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FBD6-E812-4C55-B689-08205A070F8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D976-59C3-496A-A427-88FB2A1B2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FA2C-8968-4983-A4E3-5D92F14C7C6D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0981-97CA-4A0B-B870-FD03EF52A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577F-F81C-41FF-99A5-7025AD74F6D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F167-F8CB-4B67-9BF3-1ECB1B852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FDC1-F62B-4BC7-9832-628AF2D216EE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C30A-623A-41FB-88A4-7CB33BEF4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4F93-1EFD-4479-80FB-629ED66BC77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B0420-2AAC-4B49-9D7D-5CEBD1421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2BCE-D082-4CF1-BE47-304A5DF2727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12EB-09CA-46A1-BEB8-53812E9C4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0EBB-9B92-4678-A19F-1FA134B4689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F11D-6484-4CF2-84DF-D989F9172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83B2-577B-4DD6-98E6-08F2807DD64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4F0D-ED2C-4EBB-A5AF-810616452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9BEB-5A5D-4A05-B3A5-A84CC21855D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327B-C481-4A0B-82BF-78F25ABB7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7F54-1CE7-46D0-94BB-03E3948B1ADD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BC0D-80BA-4199-9925-F356E614F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50D00-7657-4CC9-BAB5-B891446F26BC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D0E5-98BD-4901-B60B-7010A1606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390933-7F25-480E-B70C-C691C9345AD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AAD0-6637-4204-ABCD-065E42993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1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" descr="hohmodrom_korov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0"/>
            <a:ext cx="19288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4929188" y="5072063"/>
            <a:ext cx="4214812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Дацкая Юлия Анатольевна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Учитель начальных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классо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в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МБОУ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Ниновская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ООШ» </a:t>
            </a:r>
            <a:endParaRPr lang="ru-RU" sz="1400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3428992" y="5786454"/>
            <a:ext cx="142875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2014 </a:t>
            </a:r>
            <a:r>
              <a:rPr lang="ru-RU" sz="16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</a:p>
        </p:txBody>
      </p:sp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57250" y="1785938"/>
            <a:ext cx="7523163" cy="1000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282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0042"/>
            <a:ext cx="8286807" cy="2714644"/>
          </a:xfrm>
          <a:prstGeom prst="rect">
            <a:avLst/>
          </a:prstGeom>
          <a:noFill/>
        </p:spPr>
        <p:txBody>
          <a:bodyPr>
            <a:prstTxWarp prst="textCurve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Исследовательский проект 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«Молоко и молочные продукты»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928688" y="3357563"/>
            <a:ext cx="7500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Творческое название: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«Пейте, дети, молоко – будете здоровы!»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2071688" y="4286250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ea typeface="Segoe UI" pitchFamily="34" charset="0"/>
                <a:cs typeface="Times New Roman" pitchFamily="16" charset="0"/>
              </a:rPr>
              <a:t>             группа учащихся 3 –го класса</a:t>
            </a:r>
            <a:endParaRPr lang="ru-RU" dirty="0">
              <a:solidFill>
                <a:srgbClr val="002060"/>
              </a:solidFill>
              <a:latin typeface="Times New Roman" pitchFamily="16" charset="0"/>
              <a:ea typeface="Segoe UI" pitchFamily="34" charset="0"/>
              <a:cs typeface="Times New Roman" pitchFamily="1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http://www.o-detstve.ru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1268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143125" y="1000125"/>
            <a:ext cx="51435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000" b="1" dirty="0">
                <a:solidFill>
                  <a:srgbClr val="002F8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Практический этап</a:t>
            </a:r>
            <a:r>
              <a:rPr lang="ru-RU" sz="2400" b="1" dirty="0">
                <a:solidFill>
                  <a:srgbClr val="002F8E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428596" y="1571612"/>
          <a:ext cx="835818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714356"/>
            <a:ext cx="864399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 eaLnBrk="0" hangingPunct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Модификация молока в простоквашу</a:t>
            </a:r>
          </a:p>
          <a:p>
            <a:pPr algn="just" eaLnBrk="0" hangingPunct="0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2 стакана свежего цельного молока. Один стакан поставили в холод, другой в тепло. Наблюдали, как меняется молоко в холоде и в тепле?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холоде молоко не изменяется, хранится. В тепле молоко прокисает и превращается в новый продукт питания – простоквашу.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714356"/>
            <a:ext cx="864399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 eaLnBrk="0" hangingPunct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Модификация молока в простоквашу</a:t>
            </a:r>
          </a:p>
          <a:p>
            <a:pPr algn="just" eaLnBrk="0" hangingPunct="0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2 стакана свежего цельного молока. Один стакан поставили в холод, другой в тепло. Наблюдали, как меняется молоко в холоде и в тепле?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холоде молоко не изменяется, хранится. В тепле молоко прокисает и превращается в новый продукт питания – простоквашу.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00372"/>
            <a:ext cx="2643206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46792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000372"/>
            <a:ext cx="2700859" cy="202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500034" y="785794"/>
            <a:ext cx="821537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Модификация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молока в йогурт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596" y="1928802"/>
            <a:ext cx="842965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200" dirty="0">
                <a:latin typeface="Calibri" pitchFamily="34" charset="0"/>
                <a:cs typeface="Times New Roman" pitchFamily="18" charset="0"/>
              </a:rPr>
              <a:t> </a:t>
            </a: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простоквашу добавили ягоды, перемешали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endParaRPr lang="ru-RU" sz="1200" dirty="0" smtClean="0"/>
          </a:p>
          <a:p>
            <a:pPr algn="just" eaLnBrk="0" hangingPunct="0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в простоквашу добавить ягоды или варенье, а потом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сбить,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 получится йогурт.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71744"/>
            <a:ext cx="3081863" cy="23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71744"/>
            <a:ext cx="3081863" cy="23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285720" y="857233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№3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Модификация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молока в творог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282" y="2374565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нас возник вопрос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Что будет с простоквашей, если ее еще больше нагревать?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Поставила простоквашу на огонь, довели до кипения. В простокваше появились густые хлопья и отделилась желтая жидкость. Процедили через дуршлаг. Вода стекла и осталась густая масса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творог.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 smtClean="0"/>
          </a:p>
          <a:p>
            <a:pPr algn="just" eaLnBrk="0" hangingPunct="0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получить творог, нужно простоквашу нагреть до кипения и процедить.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2F8E"/>
            </a:solidFill>
            <a:miter lim="800000"/>
            <a:headEnd/>
            <a:tailEnd/>
          </a:ln>
        </p:spPr>
      </p:pic>
      <p:pic>
        <p:nvPicPr>
          <p:cNvPr id="5" name="Рисунок 4" descr="C:\Users\все-все-все\Desktop\&amp;Изображение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2828956" cy="1672090"/>
          </a:xfrm>
          <a:prstGeom prst="rect">
            <a:avLst/>
          </a:prstGeom>
          <a:noFill/>
          <a:ln w="19050">
            <a:solidFill>
              <a:srgbClr val="002F8E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928670"/>
            <a:ext cx="68580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Молочное волшебство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00175"/>
            <a:ext cx="9001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из обычных домашних материалов великолепных плавающих узоров.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Налили молоко в плоскую тарелку.  Капнули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молоко в нескольких местах гуашь разного цвета. Ватную палочку обмакнули в средство. Жидкость для мытья посуды заставляет молоко и краситель смешиваться, в результате на поверхности молока получились красивые цветные завитки.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все-все-все\Desktop\&amp;Изображение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2971800" cy="1671638"/>
          </a:xfrm>
          <a:prstGeom prst="rect">
            <a:avLst/>
          </a:prstGeom>
          <a:noFill/>
          <a:ln w="9525">
            <a:solidFill>
              <a:srgbClr val="002F8E"/>
            </a:solidFill>
            <a:miter lim="800000"/>
            <a:headEnd/>
            <a:tailEnd/>
          </a:ln>
        </p:spPr>
      </p:pic>
      <p:pic>
        <p:nvPicPr>
          <p:cNvPr id="9" name="Рисунок 8" descr="C:\Users\все-все-все\Desktop\&amp;Изображение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8282" y="3357562"/>
            <a:ext cx="2842874" cy="1643074"/>
          </a:xfrm>
          <a:prstGeom prst="rect">
            <a:avLst/>
          </a:prstGeom>
          <a:noFill/>
          <a:ln w="9525">
            <a:solidFill>
              <a:srgbClr val="002F8E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4340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214313" y="500063"/>
            <a:ext cx="4071937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2F8E"/>
                </a:solidFill>
                <a:latin typeface="Times New Roman" pitchFamily="16" charset="0"/>
                <a:cs typeface="Times New Roman" pitchFamily="16" charset="0"/>
              </a:rPr>
              <a:t>ЧТО МЫ ЗНАЛИ</a:t>
            </a:r>
          </a:p>
          <a:p>
            <a:pPr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Times New Roman" pitchFamily="16" charset="0"/>
                <a:cs typeface="Times New Roman" pitchFamily="16" charset="0"/>
              </a:rPr>
              <a:t> Молоко дает корова</a:t>
            </a:r>
          </a:p>
          <a:p>
            <a:pPr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Times New Roman" pitchFamily="16" charset="0"/>
                <a:cs typeface="Times New Roman" pitchFamily="16" charset="0"/>
              </a:rPr>
              <a:t> Корова  - домашнее животное</a:t>
            </a:r>
            <a:endParaRPr lang="ru-RU" dirty="0">
              <a:latin typeface="Times New Roman" pitchFamily="16" charset="0"/>
              <a:cs typeface="Times New Roman" pitchFamily="16" charset="0"/>
            </a:endParaRPr>
          </a:p>
          <a:p>
            <a:pPr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Times New Roman" pitchFamily="16" charset="0"/>
                <a:cs typeface="Times New Roman" pitchFamily="16" charset="0"/>
              </a:rPr>
              <a:t> Корова пасется на лугу и ест травку</a:t>
            </a:r>
          </a:p>
          <a:p>
            <a:pPr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Times New Roman" pitchFamily="16" charset="0"/>
                <a:cs typeface="Times New Roman" pitchFamily="16" charset="0"/>
              </a:rPr>
              <a:t> Молоко белое, продается в магазине</a:t>
            </a:r>
          </a:p>
          <a:p>
            <a:pPr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Times New Roman" pitchFamily="16" charset="0"/>
                <a:cs typeface="Times New Roman" pitchFamily="16" charset="0"/>
              </a:rPr>
              <a:t> Из молока варят кашу</a:t>
            </a:r>
          </a:p>
          <a:p>
            <a:pPr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Times New Roman" pitchFamily="16" charset="0"/>
                <a:cs typeface="Times New Roman" pitchFamily="16" charset="0"/>
              </a:rPr>
              <a:t> В магазин молоко привозит машина</a:t>
            </a: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4286250" y="1000125"/>
            <a:ext cx="464343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2F8E"/>
                </a:solidFill>
                <a:latin typeface="Times New Roman" pitchFamily="16" charset="0"/>
                <a:cs typeface="Times New Roman" pitchFamily="16" charset="0"/>
              </a:rPr>
              <a:t>ЧТО МЫ      ЗНАЛИ</a:t>
            </a:r>
          </a:p>
          <a:p>
            <a:pPr algn="just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Times New Roman" pitchFamily="16" charset="0"/>
                <a:cs typeface="Times New Roman" pitchFamily="16" charset="0"/>
              </a:rPr>
              <a:t> Из молока делают творог, сметану, сыр, йогурт, простоквашу.</a:t>
            </a:r>
          </a:p>
          <a:p>
            <a:pPr algn="just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Times New Roman" pitchFamily="16" charset="0"/>
                <a:cs typeface="Times New Roman" pitchFamily="16" charset="0"/>
              </a:rPr>
              <a:t> Из молока готовят разные блюда</a:t>
            </a:r>
          </a:p>
          <a:p>
            <a:pPr algn="just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Times New Roman" pitchFamily="16" charset="0"/>
                <a:cs typeface="Times New Roman" pitchFamily="16" charset="0"/>
              </a:rPr>
              <a:t> Если не употреблять молоко в пищу будет слабое здоровье </a:t>
            </a:r>
          </a:p>
          <a:p>
            <a:pPr algn="just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Times New Roman" pitchFamily="16" charset="0"/>
                <a:cs typeface="Times New Roman" pitchFamily="16" charset="0"/>
              </a:rPr>
              <a:t> Молоко привозят в магазин с молокозавода, где его перерабатывают и изготавливают молочную продукцию</a:t>
            </a:r>
          </a:p>
          <a:p>
            <a:pPr algn="just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Times New Roman" pitchFamily="16" charset="0"/>
                <a:cs typeface="Times New Roman" pitchFamily="16" charset="0"/>
              </a:rPr>
              <a:t> В молоке много полезного: витамины, минеральные вещества, жиры, белки, углеводы.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928670"/>
            <a:ext cx="547899" cy="52322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4" name="Picture 8" descr="moo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25" y="3286125"/>
            <a:ext cx="250031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5364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642938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изменили свое мнение о молоке и молочных продуктах и решили теперь постоянно употреблять молочные продукты.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6" name="Picture 6" descr="C:\Users\все-все-все\Desktop\молоко молочные продукты\молоко\фото для проекта про корову\DSCN4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428875"/>
            <a:ext cx="1785938" cy="2381250"/>
          </a:xfrm>
          <a:prstGeom prst="rect">
            <a:avLst/>
          </a:prstGeom>
          <a:noFill/>
          <a:ln w="9525">
            <a:solidFill>
              <a:srgbClr val="002F8E"/>
            </a:solidFill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428875"/>
            <a:ext cx="3122613" cy="2341563"/>
          </a:xfrm>
          <a:prstGeom prst="rect">
            <a:avLst/>
          </a:prstGeom>
          <a:noFill/>
          <a:ln w="9525">
            <a:solidFill>
              <a:srgbClr val="002F8E"/>
            </a:solidFill>
            <a:miter lim="800000"/>
            <a:headEnd/>
            <a:tailEnd/>
          </a:ln>
        </p:spPr>
      </p:pic>
      <p:pic>
        <p:nvPicPr>
          <p:cNvPr id="15368" name="Picture 9" descr="C:\Users\все-все-все\Desktop\молоко молочные продукты\молоко\фото для проекта про корову\DSCN4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2428875"/>
            <a:ext cx="3048000" cy="2286000"/>
          </a:xfrm>
          <a:prstGeom prst="rect">
            <a:avLst/>
          </a:prstGeom>
          <a:noFill/>
          <a:ln w="9525">
            <a:solidFill>
              <a:srgbClr val="002F8E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5072074"/>
            <a:ext cx="8501122" cy="428628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ГИПОТЕЗА ПОДТВЕРДИЛАСЬ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8050"/>
            <a:ext cx="2286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1785938" y="1071563"/>
            <a:ext cx="546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2F8E"/>
                </a:solidFill>
                <a:latin typeface="Times New Roman" pitchFamily="16" charset="0"/>
                <a:cs typeface="Times New Roman" pitchFamily="16" charset="0"/>
              </a:rPr>
              <a:t>Актуальность проекта</a:t>
            </a:r>
            <a:endParaRPr lang="ru-RU" sz="4000">
              <a:solidFill>
                <a:srgbClr val="002F8E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428625" y="1857375"/>
            <a:ext cx="842962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	Обязательным и незаменимым продуктом детского питания является молоко. Оно по своему химическому составу и биологическим свойствам занимает исключительное место среди продуктов животного происхождения, используемых в питании детей всех возрастных групп. Не все дети с удовольствием пьют молоко и едят блюда, приготовленные на основе молока. Поэтому </a:t>
            </a:r>
            <a:r>
              <a:rPr lang="ru-RU" sz="2200" b="1" dirty="0" smtClean="0">
                <a:latin typeface="Times New Roman" pitchFamily="16" charset="0"/>
                <a:cs typeface="Times New Roman" pitchFamily="16" charset="0"/>
              </a:rPr>
              <a:t>мы хотим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помочь </a:t>
            </a:r>
            <a:r>
              <a:rPr lang="ru-RU" sz="2200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раскрыть ценные качества молока, его значимость для развития детского организма.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100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214313" y="1857364"/>
            <a:ext cx="87868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тип проекта: </a:t>
            </a:r>
            <a:r>
              <a:rPr lang="ru-RU" sz="2400" dirty="0">
                <a:latin typeface="Times New Roman" pitchFamily="16" charset="0"/>
                <a:cs typeface="Times New Roman" pitchFamily="16" charset="0"/>
              </a:rPr>
              <a:t>исследовательский;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срок проведения: </a:t>
            </a:r>
            <a:r>
              <a:rPr lang="ru-RU" sz="2400" dirty="0">
                <a:latin typeface="Times New Roman" pitchFamily="16" charset="0"/>
                <a:cs typeface="Times New Roman" pitchFamily="16" charset="0"/>
              </a:rPr>
              <a:t>1,5 месяца;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участники проекта: </a:t>
            </a:r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учащиеся , учитель, </a:t>
            </a:r>
            <a:r>
              <a:rPr lang="ru-RU" sz="2400" dirty="0">
                <a:latin typeface="Times New Roman" pitchFamily="16" charset="0"/>
                <a:cs typeface="Times New Roman" pitchFamily="16" charset="0"/>
              </a:rPr>
              <a:t>родители;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образовательная область</a:t>
            </a:r>
            <a:r>
              <a:rPr lang="ru-RU" sz="24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: </a:t>
            </a:r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>познание.</a:t>
            </a:r>
            <a:endParaRPr lang="ru-RU" sz="2400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2643188" y="1071563"/>
            <a:ext cx="4151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4000" b="1">
                <a:solidFill>
                  <a:srgbClr val="002F8E"/>
                </a:solidFill>
                <a:latin typeface="Times New Roman" pitchFamily="16" charset="0"/>
                <a:cs typeface="Times New Roman" pitchFamily="16" charset="0"/>
              </a:rPr>
              <a:t>Паспорт проекта</a:t>
            </a:r>
          </a:p>
        </p:txBody>
      </p:sp>
      <p:pic>
        <p:nvPicPr>
          <p:cNvPr id="4103" name="Рисунок 1"/>
          <p:cNvPicPr>
            <a:picLocks noChangeAspect="1"/>
          </p:cNvPicPr>
          <p:nvPr/>
        </p:nvPicPr>
        <p:blipFill>
          <a:blip r:embed="rId3" cstate="print"/>
          <a:srcRect t="30521"/>
          <a:stretch>
            <a:fillRect/>
          </a:stretch>
        </p:blipFill>
        <p:spPr bwMode="auto">
          <a:xfrm>
            <a:off x="7394575" y="3786188"/>
            <a:ext cx="17494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124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7"/>
          <p:cNvSpPr txBox="1">
            <a:spLocks/>
          </p:cNvSpPr>
          <p:nvPr/>
        </p:nvSpPr>
        <p:spPr bwMode="auto">
          <a:xfrm>
            <a:off x="357188" y="1000125"/>
            <a:ext cx="87868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2F8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обогатить знания детей о молоке, как о ценном и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 полезном продукте для роста детского организма.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 bwMode="auto">
          <a:xfrm>
            <a:off x="285750" y="1857375"/>
            <a:ext cx="88582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Расширять кругозор детей о молоке и молочных продуктах.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 детей исследовательские навыки (поиск информации в различных источниках).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познавательный интерес к исследовательской деятельности, желание познать новое.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умение работать в коллективе, желание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делиться информацией, участвовать в совместной опытно-экспериментальной деятельности.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 детей осознанное отношение к здоровому питанию.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Привлечь родителей к участию в проекте.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5127" name="Picture 2" descr="C:\Users\все-все-все\Desktop\картинки\78534574_large_korov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4786313"/>
            <a:ext cx="10715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785813"/>
            <a:ext cx="22860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6148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357188" y="1714500"/>
            <a:ext cx="8572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6" charset="0"/>
                <a:cs typeface="Times New Roman" pitchFamily="16" charset="0"/>
              </a:rPr>
              <a:t>	</a:t>
            </a:r>
            <a:r>
              <a:rPr lang="ru-RU" sz="2200" dirty="0">
                <a:latin typeface="Times New Roman" pitchFamily="16" charset="0"/>
                <a:cs typeface="Times New Roman" pitchFamily="16" charset="0"/>
              </a:rPr>
              <a:t>Если дети узнают больше о ценности молока и </a:t>
            </a:r>
            <a:r>
              <a:rPr lang="ru-RU" sz="2200">
                <a:latin typeface="Times New Roman" pitchFamily="16" charset="0"/>
                <a:cs typeface="Times New Roman" pitchFamily="16" charset="0"/>
              </a:rPr>
              <a:t>молочных </a:t>
            </a:r>
            <a:r>
              <a:rPr lang="ru-RU" sz="2200" smtClean="0">
                <a:latin typeface="Times New Roman" pitchFamily="16" charset="0"/>
                <a:cs typeface="Times New Roman" pitchFamily="16" charset="0"/>
              </a:rPr>
              <a:t>продуктов </a:t>
            </a:r>
            <a:r>
              <a:rPr lang="ru-RU" sz="2200" dirty="0">
                <a:latin typeface="Times New Roman" pitchFamily="16" charset="0"/>
                <a:cs typeface="Times New Roman" pitchFamily="16" charset="0"/>
              </a:rPr>
              <a:t>через собственную исследовательскую деятельность, то они поймут, что молоко – ценный продукт питания для детского организма и у них появится желание употреблять его в пищу.</a:t>
            </a: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3357563" y="1000125"/>
            <a:ext cx="2573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2F8E"/>
                </a:solidFill>
                <a:latin typeface="Times New Roman" pitchFamily="16" charset="0"/>
                <a:cs typeface="Times New Roman" pitchFamily="16" charset="0"/>
              </a:rPr>
              <a:t>Гипотеза: </a:t>
            </a:r>
            <a:endParaRPr lang="ru-RU" sz="4000">
              <a:solidFill>
                <a:srgbClr val="002F8E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026" name="Picture 2" descr="C:\Users\Admin\Desktop\IMG_1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00438"/>
            <a:ext cx="2667019" cy="221457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27" name="Picture 3" descr="C:\Users\Admin\Desktop\IMG_1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00438"/>
            <a:ext cx="2952771" cy="221457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28" name="Picture 4" descr="C:\Users\Admin\Desktop\IMG_1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2952770" cy="221457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7172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85725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002F8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Основополагающий вопрос</a:t>
            </a:r>
            <a:endParaRPr lang="ru-RU" sz="2400" b="1" dirty="0">
              <a:solidFill>
                <a:srgbClr val="002F8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0024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МОЛОКО?</a:t>
            </a:r>
          </a:p>
        </p:txBody>
      </p:sp>
      <p:pic>
        <p:nvPicPr>
          <p:cNvPr id="7175" name="Picture 2" descr="C:\Users\все-все-все\Desktop\картинки\3a30d2f5a1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3786188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371475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8196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2143125" y="928688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F8E"/>
                </a:solidFill>
                <a:latin typeface="Times New Roman" pitchFamily="16" charset="0"/>
                <a:cs typeface="Times New Roman" pitchFamily="16" charset="0"/>
              </a:rPr>
              <a:t>Проблемные вопросы</a:t>
            </a:r>
          </a:p>
        </p:txBody>
      </p:sp>
      <p:sp>
        <p:nvSpPr>
          <p:cNvPr id="9" name="Волна 8"/>
          <p:cNvSpPr/>
          <p:nvPr/>
        </p:nvSpPr>
        <p:spPr>
          <a:xfrm>
            <a:off x="428625" y="1857375"/>
            <a:ext cx="8429625" cy="1285875"/>
          </a:xfrm>
          <a:prstGeom prst="wav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Откуда пришло молоко?</a:t>
            </a:r>
          </a:p>
        </p:txBody>
      </p:sp>
      <p:sp>
        <p:nvSpPr>
          <p:cNvPr id="10" name="Волна 9"/>
          <p:cNvSpPr/>
          <p:nvPr/>
        </p:nvSpPr>
        <p:spPr>
          <a:xfrm>
            <a:off x="428625" y="3143250"/>
            <a:ext cx="8429625" cy="1357313"/>
          </a:xfrm>
          <a:prstGeom prst="wav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Полезно ли молоко для человека?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428625" y="4500563"/>
            <a:ext cx="8429625" cy="1285875"/>
          </a:xfrm>
          <a:prstGeom prst="wav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бывают молочные продукты питания?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9220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143125" y="928688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000" b="1">
                <a:solidFill>
                  <a:srgbClr val="002F8E"/>
                </a:solidFill>
                <a:latin typeface="Times New Roman" pitchFamily="16" charset="0"/>
                <a:cs typeface="Times New Roman" pitchFamily="16" charset="0"/>
              </a:rPr>
              <a:t>Методы исследования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2000240"/>
            <a:ext cx="314327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3643313" y="2000250"/>
            <a:ext cx="1071562" cy="10715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3357562"/>
            <a:ext cx="285752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ПОИСКОВАЯ РАБОТА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02" y="4786322"/>
            <a:ext cx="5429288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571750" y="3214688"/>
            <a:ext cx="1071563" cy="10715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857375" y="4572000"/>
            <a:ext cx="1071563" cy="10715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8" name="Picture 6" descr="C:\Users\все-все-все\Desktop\молоко\фото для проекта про корову\DSCN4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1810127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C:\Users\все-все-все\Desktop\молоко\фото для проекта про корову\DSCN4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1785950" cy="133919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C:\Users\все-все-все\Desktop\молоко\фото для проекта про корову\DSCN4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000372"/>
            <a:ext cx="1949828" cy="146207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44" name="Picture 2" descr="C:\Users\все-все-все\Desktop\фон\fon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1071546"/>
            <a:ext cx="82153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F8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реализации проекта</a:t>
            </a:r>
            <a:endParaRPr lang="ru-RU" sz="4000" b="1" spc="300" dirty="0">
              <a:solidFill>
                <a:srgbClr val="002F8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625" y="2428875"/>
            <a:ext cx="8215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spc="300" dirty="0"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57188" y="2000250"/>
            <a:ext cx="4714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0" hangingPunct="0">
              <a:spcBef>
                <a:spcPct val="20000"/>
              </a:spcBef>
              <a:defRPr/>
            </a:pPr>
            <a:r>
              <a:rPr lang="ru-RU" sz="2800" b="1" u="sng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24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 eaLnBrk="0" hangingPunct="0">
              <a:spcBef>
                <a:spcPct val="20000"/>
              </a:spcBef>
              <a:defRPr/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создание развивающей среды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подбор информационных ресурсов, энциклопедической и художественной литературы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создание проблемно – игровых ситуаций</a:t>
            </a:r>
          </a:p>
          <a:p>
            <a:pPr>
              <a:defRPr/>
            </a:pPr>
            <a:endParaRPr lang="ru-RU" sz="2400" dirty="0"/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714500"/>
            <a:ext cx="3357563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606</Words>
  <Application>Microsoft Office PowerPoint</Application>
  <PresentationFormat>Экран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все-все-все</dc:creator>
  <cp:lastModifiedBy>Admin</cp:lastModifiedBy>
  <cp:revision>79</cp:revision>
  <dcterms:created xsi:type="dcterms:W3CDTF">2013-02-02T18:54:10Z</dcterms:created>
  <dcterms:modified xsi:type="dcterms:W3CDTF">2014-02-25T07:47:41Z</dcterms:modified>
</cp:coreProperties>
</file>