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3" r:id="rId2"/>
    <p:sldId id="290" r:id="rId3"/>
    <p:sldId id="288" r:id="rId4"/>
    <p:sldId id="284" r:id="rId5"/>
    <p:sldId id="289" r:id="rId6"/>
    <p:sldId id="291" r:id="rId7"/>
    <p:sldId id="292" r:id="rId8"/>
    <p:sldId id="293" r:id="rId9"/>
    <p:sldId id="285" r:id="rId10"/>
    <p:sldId id="294" r:id="rId11"/>
    <p:sldId id="280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662406"/>
    <a:srgbClr val="663300"/>
    <a:srgbClr val="AA6D5A"/>
    <a:srgbClr val="993300"/>
    <a:srgbClr val="CFBDB7"/>
    <a:srgbClr val="86432E"/>
    <a:srgbClr val="FF9966"/>
    <a:srgbClr val="CC00FF"/>
    <a:srgbClr val="CC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17" autoAdjust="0"/>
    <p:restoredTop sz="91552" autoAdjust="0"/>
  </p:normalViewPr>
  <p:slideViewPr>
    <p:cSldViewPr>
      <p:cViewPr varScale="1">
        <p:scale>
          <a:sx n="60" d="100"/>
          <a:sy n="60" d="100"/>
        </p:scale>
        <p:origin x="-22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Горизонтальный свиток 6"/>
          <p:cNvSpPr/>
          <p:nvPr userDrawn="1"/>
        </p:nvSpPr>
        <p:spPr>
          <a:xfrm>
            <a:off x="685800" y="1905000"/>
            <a:ext cx="7924800" cy="1981200"/>
          </a:xfrm>
          <a:prstGeom prst="horizontalScroll">
            <a:avLst/>
          </a:prstGeom>
          <a:solidFill>
            <a:srgbClr val="662406">
              <a:alpha val="29020"/>
            </a:srgbClr>
          </a:solidFill>
          <a:ln>
            <a:solidFill>
              <a:srgbClr val="663300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69AC6D-867C-46B0-A20E-16DE6DC13B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8" name="Рисунок 7" descr="Безимени-1.gif"/>
          <p:cNvPicPr>
            <a:picLocks noChangeAspect="1"/>
          </p:cNvPicPr>
          <p:nvPr userDrawn="1"/>
        </p:nvPicPr>
        <p:blipFill>
          <a:blip r:embed="rId2"/>
          <a:srcRect l="50938" t="45000" r="32187" b="35000"/>
          <a:stretch>
            <a:fillRect/>
          </a:stretch>
        </p:blipFill>
        <p:spPr>
          <a:xfrm>
            <a:off x="7429520" y="1119200"/>
            <a:ext cx="1714480" cy="1523982"/>
          </a:xfrm>
          <a:prstGeom prst="rect">
            <a:avLst/>
          </a:prstGeom>
        </p:spPr>
      </p:pic>
      <p:pic>
        <p:nvPicPr>
          <p:cNvPr id="9" name="Рисунок 8" descr="logotip[1].png"/>
          <p:cNvPicPr>
            <a:picLocks noChangeAspect="1"/>
          </p:cNvPicPr>
          <p:nvPr userDrawn="1"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 rot="1806000">
            <a:off x="7548974" y="1500836"/>
            <a:ext cx="1062207" cy="76199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  <p:transition spd="slow" advTm="3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CA6652-5C64-49D1-BB7C-62D709304D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Tm="3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Горизонтальный свиток 6"/>
          <p:cNvSpPr/>
          <p:nvPr userDrawn="1"/>
        </p:nvSpPr>
        <p:spPr>
          <a:xfrm rot="5400000">
            <a:off x="5029200" y="2286000"/>
            <a:ext cx="5334000" cy="2438400"/>
          </a:xfrm>
          <a:prstGeom prst="horizontalScroll">
            <a:avLst/>
          </a:prstGeom>
          <a:solidFill>
            <a:srgbClr val="662406">
              <a:alpha val="29020"/>
            </a:srgbClr>
          </a:solidFill>
          <a:ln>
            <a:solidFill>
              <a:srgbClr val="663300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838200"/>
            <a:ext cx="6019800" cy="52879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42B266-8B09-4DF4-B6E9-6E1FD1D244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8" name="Рисунок 7" descr="Безимени-1.gif"/>
          <p:cNvPicPr>
            <a:picLocks noChangeAspect="1"/>
          </p:cNvPicPr>
          <p:nvPr userDrawn="1"/>
        </p:nvPicPr>
        <p:blipFill>
          <a:blip r:embed="rId2"/>
          <a:srcRect l="50938" t="45000" r="32187" b="35000"/>
          <a:stretch>
            <a:fillRect/>
          </a:stretch>
        </p:blipFill>
        <p:spPr>
          <a:xfrm rot="5400000">
            <a:off x="5984888" y="5230822"/>
            <a:ext cx="1571572" cy="1396952"/>
          </a:xfrm>
          <a:prstGeom prst="rect">
            <a:avLst/>
          </a:prstGeom>
        </p:spPr>
      </p:pic>
      <p:pic>
        <p:nvPicPr>
          <p:cNvPr id="9" name="Рисунок 8" descr="logotip[1].png"/>
          <p:cNvPicPr>
            <a:picLocks noChangeAspect="1"/>
          </p:cNvPicPr>
          <p:nvPr userDrawn="1"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 rot="5400000">
            <a:off x="6186438" y="5580060"/>
            <a:ext cx="926400" cy="698476"/>
          </a:xfrm>
          <a:prstGeom prst="rect">
            <a:avLst/>
          </a:prstGeom>
        </p:spPr>
      </p:pic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762000"/>
            <a:ext cx="2057400" cy="53641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  <p:transition spd="slow" advTm="3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760521-CFDC-4B0B-8882-E9032BC15D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Tm="3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67854D-845A-4ACB-87C1-176E473AA6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Горизонтальный свиток 6"/>
          <p:cNvSpPr/>
          <p:nvPr userDrawn="1"/>
        </p:nvSpPr>
        <p:spPr>
          <a:xfrm>
            <a:off x="685800" y="3962400"/>
            <a:ext cx="7924800" cy="1981200"/>
          </a:xfrm>
          <a:prstGeom prst="horizontalScroll">
            <a:avLst/>
          </a:prstGeom>
          <a:solidFill>
            <a:srgbClr val="662406">
              <a:alpha val="29020"/>
            </a:srgbClr>
          </a:solidFill>
          <a:ln>
            <a:solidFill>
              <a:srgbClr val="663300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 descr="Безимени-1.gif"/>
          <p:cNvPicPr>
            <a:picLocks noChangeAspect="1"/>
          </p:cNvPicPr>
          <p:nvPr userDrawn="1"/>
        </p:nvPicPr>
        <p:blipFill>
          <a:blip r:embed="rId2"/>
          <a:srcRect l="50938" t="45000" r="32187" b="35000"/>
          <a:stretch>
            <a:fillRect/>
          </a:stretch>
        </p:blipFill>
        <p:spPr>
          <a:xfrm>
            <a:off x="7563466" y="4881601"/>
            <a:ext cx="1580534" cy="1404919"/>
          </a:xfrm>
          <a:prstGeom prst="rect">
            <a:avLst/>
          </a:prstGeom>
        </p:spPr>
      </p:pic>
      <p:pic>
        <p:nvPicPr>
          <p:cNvPr id="9" name="Рисунок 8" descr="logotip[1].png"/>
          <p:cNvPicPr>
            <a:picLocks noChangeAspect="1"/>
          </p:cNvPicPr>
          <p:nvPr userDrawn="1"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7827336" y="5262589"/>
            <a:ext cx="931684" cy="70246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  <p:transition spd="slow" advTm="3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057400"/>
            <a:ext cx="4038600" cy="4068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057400"/>
            <a:ext cx="4038600" cy="4068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00280E-B917-4050-9E6F-F848EB0DE9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Tm="3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514599"/>
            <a:ext cx="4040188" cy="36115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8200" y="182880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599"/>
            <a:ext cx="4041775" cy="36115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9984CE-C044-4503-9DBD-E0591DC37E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Tm="3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2E44FD-D638-4CBB-A4F8-A4670E3F02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Tm="3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46B0BE-D5C8-4EB6-B7EE-9142C44BDB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5" name="Рисунок 4" descr="Безимени-1.gif"/>
          <p:cNvPicPr>
            <a:picLocks noChangeAspect="1"/>
          </p:cNvPicPr>
          <p:nvPr userDrawn="1"/>
        </p:nvPicPr>
        <p:blipFill>
          <a:blip r:embed="rId2"/>
          <a:srcRect l="50938" t="45000" r="32187" b="35000"/>
          <a:stretch>
            <a:fillRect/>
          </a:stretch>
        </p:blipFill>
        <p:spPr>
          <a:xfrm>
            <a:off x="7500958" y="428604"/>
            <a:ext cx="1526987" cy="1357322"/>
          </a:xfrm>
          <a:prstGeom prst="rect">
            <a:avLst/>
          </a:prstGeom>
        </p:spPr>
      </p:pic>
      <p:pic>
        <p:nvPicPr>
          <p:cNvPr id="6" name="Рисунок 5" descr="logotip[1].png"/>
          <p:cNvPicPr>
            <a:picLocks noChangeAspect="1"/>
          </p:cNvPicPr>
          <p:nvPr userDrawn="1"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7742845" y="714355"/>
            <a:ext cx="900119" cy="678661"/>
          </a:xfrm>
          <a:prstGeom prst="rect">
            <a:avLst/>
          </a:prstGeom>
        </p:spPr>
      </p:pic>
    </p:spTree>
  </p:cSld>
  <p:clrMapOvr>
    <a:masterClrMapping/>
  </p:clrMapOvr>
  <p:transition spd="slow" advTm="3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Горизонтальный свиток 8"/>
          <p:cNvSpPr/>
          <p:nvPr userDrawn="1"/>
        </p:nvSpPr>
        <p:spPr>
          <a:xfrm>
            <a:off x="381000" y="685800"/>
            <a:ext cx="3124200" cy="838200"/>
          </a:xfrm>
          <a:prstGeom prst="horizontalScroll">
            <a:avLst/>
          </a:prstGeom>
          <a:solidFill>
            <a:srgbClr val="662406">
              <a:alpha val="29020"/>
            </a:srgbClr>
          </a:solidFill>
          <a:ln>
            <a:solidFill>
              <a:srgbClr val="663300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062D6D-893B-449A-8387-CD487C780B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10" name="Рисунок 9" descr="Безимени-1.gif"/>
          <p:cNvPicPr>
            <a:picLocks noChangeAspect="1"/>
          </p:cNvPicPr>
          <p:nvPr userDrawn="1"/>
        </p:nvPicPr>
        <p:blipFill>
          <a:blip r:embed="rId2"/>
          <a:srcRect l="50938" t="45000" r="32187" b="35000"/>
          <a:stretch>
            <a:fillRect/>
          </a:stretch>
        </p:blipFill>
        <p:spPr>
          <a:xfrm>
            <a:off x="3071769" y="1142984"/>
            <a:ext cx="642942" cy="571504"/>
          </a:xfrm>
          <a:prstGeom prst="rect">
            <a:avLst/>
          </a:prstGeom>
        </p:spPr>
      </p:pic>
      <p:pic>
        <p:nvPicPr>
          <p:cNvPr id="11" name="Рисунок 10" descr="logotip[1].png"/>
          <p:cNvPicPr>
            <a:picLocks noChangeAspect="1"/>
          </p:cNvPicPr>
          <p:nvPr userDrawn="1"/>
        </p:nvPicPr>
        <p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3143240" y="1285860"/>
            <a:ext cx="378998" cy="28575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</p:cSld>
  <p:clrMapOvr>
    <a:masterClrMapping/>
  </p:clrMapOvr>
  <p:transition spd="slow" advTm="3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B04357-3126-4D0B-A81B-142EE616BC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Горизонтальный свиток 7"/>
          <p:cNvSpPr/>
          <p:nvPr userDrawn="1"/>
        </p:nvSpPr>
        <p:spPr>
          <a:xfrm>
            <a:off x="1676400" y="4572000"/>
            <a:ext cx="5715000" cy="990600"/>
          </a:xfrm>
          <a:prstGeom prst="horizontalScroll">
            <a:avLst/>
          </a:prstGeom>
          <a:solidFill>
            <a:srgbClr val="662406">
              <a:alpha val="29020"/>
            </a:srgbClr>
          </a:solidFill>
          <a:ln>
            <a:solidFill>
              <a:srgbClr val="663300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 descr="Безимени-1.gif"/>
          <p:cNvPicPr>
            <a:picLocks noChangeAspect="1"/>
          </p:cNvPicPr>
          <p:nvPr userDrawn="1"/>
        </p:nvPicPr>
        <p:blipFill>
          <a:blip r:embed="rId2"/>
          <a:srcRect l="50938" t="45000" r="32187" b="35000"/>
          <a:stretch>
            <a:fillRect/>
          </a:stretch>
        </p:blipFill>
        <p:spPr>
          <a:xfrm flipH="1">
            <a:off x="500002" y="5072074"/>
            <a:ext cx="1285884" cy="1143008"/>
          </a:xfrm>
          <a:prstGeom prst="rect">
            <a:avLst/>
          </a:prstGeom>
        </p:spPr>
      </p:pic>
      <p:pic>
        <p:nvPicPr>
          <p:cNvPr id="10" name="Рисунок 9" descr="logotip[1].png"/>
          <p:cNvPicPr>
            <a:picLocks noChangeAspect="1"/>
          </p:cNvPicPr>
          <p:nvPr userDrawn="1"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928662" y="5357826"/>
            <a:ext cx="757995" cy="571504"/>
          </a:xfrm>
          <a:prstGeom prst="rect">
            <a:avLst/>
          </a:prstGeom>
        </p:spPr>
      </p:pic>
    </p:spTree>
  </p:cSld>
  <p:clrMapOvr>
    <a:masterClrMapping/>
  </p:clrMapOvr>
  <p:transition spd="slow" advTm="3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209800"/>
            <a:ext cx="8229600" cy="391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6F91E2C4-1C63-4999-A5A5-BC4F2F070A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Горизонтальный свиток 8"/>
          <p:cNvSpPr/>
          <p:nvPr/>
        </p:nvSpPr>
        <p:spPr>
          <a:xfrm>
            <a:off x="381000" y="685800"/>
            <a:ext cx="8382000" cy="1447800"/>
          </a:xfrm>
          <a:prstGeom prst="horizontalScroll">
            <a:avLst/>
          </a:prstGeom>
          <a:solidFill>
            <a:srgbClr val="662406">
              <a:alpha val="29020"/>
            </a:srgbClr>
          </a:solidFill>
          <a:ln>
            <a:solidFill>
              <a:srgbClr val="663300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 descr="Безимени-1.gif"/>
          <p:cNvPicPr>
            <a:picLocks noChangeAspect="1"/>
          </p:cNvPicPr>
          <p:nvPr/>
        </p:nvPicPr>
        <p:blipFill>
          <a:blip r:embed="rId14"/>
          <a:srcRect l="50938" t="45000" r="32187" b="35000"/>
          <a:stretch>
            <a:fillRect/>
          </a:stretch>
        </p:blipFill>
        <p:spPr>
          <a:xfrm>
            <a:off x="7858116" y="1500174"/>
            <a:ext cx="1285884" cy="1143008"/>
          </a:xfrm>
          <a:prstGeom prst="rect">
            <a:avLst/>
          </a:prstGeom>
        </p:spPr>
      </p:pic>
      <p:pic>
        <p:nvPicPr>
          <p:cNvPr id="11" name="Рисунок 10" descr="logotip[1].png"/>
          <p:cNvPicPr>
            <a:picLocks noChangeAspect="1"/>
          </p:cNvPicPr>
          <p:nvPr/>
        </p:nvPicPr>
        <p:blipFill>
          <a:blip r:embed="rId15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8001024" y="1785926"/>
            <a:ext cx="757995" cy="571504"/>
          </a:xfrm>
          <a:prstGeom prst="rect">
            <a:avLst/>
          </a:prstGeom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762000"/>
            <a:ext cx="8229600" cy="1173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Tm="300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msterdam_vp" pitchFamily="82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merican Retro" pitchFamily="66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merican Retro" pitchFamily="66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merican Retro" pitchFamily="66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merican Retro" pitchFamily="66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merican Retro" pitchFamily="66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" descr="7_5b"/>
          <p:cNvPicPr>
            <a:picLocks noChangeAspect="1" noChangeArrowheads="1"/>
          </p:cNvPicPr>
          <p:nvPr/>
        </p:nvPicPr>
        <p:blipFill>
          <a:blip r:embed="rId2">
            <a:lum bright="30000" contrast="30000"/>
          </a:blip>
          <a:srcRect/>
          <a:stretch>
            <a:fillRect/>
          </a:stretch>
        </p:blipFill>
        <p:spPr bwMode="auto">
          <a:xfrm>
            <a:off x="1276350" y="454025"/>
            <a:ext cx="6629400" cy="4973638"/>
          </a:xfrm>
          <a:prstGeom prst="rect">
            <a:avLst/>
          </a:prstGeom>
          <a:noFill/>
          <a:ln w="76200" cmpd="tri">
            <a:solidFill>
              <a:srgbClr val="FF99CC"/>
            </a:solidFill>
            <a:miter lim="800000"/>
            <a:headEnd/>
            <a:tailEnd/>
          </a:ln>
        </p:spPr>
      </p:pic>
      <p:sp>
        <p:nvSpPr>
          <p:cNvPr id="12291" name="WordArt 6"/>
          <p:cNvSpPr>
            <a:spLocks noChangeArrowheads="1" noChangeShapeType="1" noTextEdit="1"/>
          </p:cNvSpPr>
          <p:nvPr/>
        </p:nvSpPr>
        <p:spPr bwMode="auto">
          <a:xfrm>
            <a:off x="1466850" y="5715000"/>
            <a:ext cx="62484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6699"/>
                </a:solidFill>
                <a:latin typeface="Comic Sans MS"/>
              </a:rPr>
              <a:t>Мавзолей в </a:t>
            </a:r>
            <a:r>
              <a:rPr lang="ru-RU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6699"/>
                </a:solidFill>
                <a:latin typeface="Comic Sans MS"/>
              </a:rPr>
              <a:t>Геликарнасе</a:t>
            </a:r>
            <a:endParaRPr lang="ru-RU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6699"/>
              </a:solidFill>
              <a:latin typeface="Comic Sans MS"/>
            </a:endParaRPr>
          </a:p>
        </p:txBody>
      </p:sp>
    </p:spTree>
  </p:cSld>
  <p:clrMapOvr>
    <a:masterClrMapping/>
  </p:clrMapOvr>
  <p:transition spd="slow" advTm="5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Rectangle 6"/>
          <p:cNvSpPr>
            <a:spLocks noGrp="1" noRot="1" noChangeArrowheads="1"/>
          </p:cNvSpPr>
          <p:nvPr>
            <p:ph sz="half" idx="1"/>
          </p:nvPr>
        </p:nvSpPr>
        <p:spPr>
          <a:xfrm>
            <a:off x="5143504" y="500042"/>
            <a:ext cx="3786214" cy="2928958"/>
          </a:xfrm>
        </p:spPr>
        <p:txBody>
          <a:bodyPr>
            <a:noAutofit/>
          </a:bodyPr>
          <a:lstStyle/>
          <a:p>
            <a:pPr marL="0" indent="0" algn="just" eaLnBrk="1" hangingPunct="1">
              <a:lnSpc>
                <a:spcPct val="90000"/>
              </a:lnSpc>
              <a:buNone/>
            </a:pPr>
            <a:r>
              <a:rPr lang="ru-RU" dirty="0" smtClean="0"/>
              <a:t> Галикарнасский мавзолей строился на века и, действительно, простоял  </a:t>
            </a:r>
            <a:r>
              <a:rPr lang="ru-RU" b="1" dirty="0" smtClean="0"/>
              <a:t>1 500 лет</a:t>
            </a:r>
            <a:r>
              <a:rPr lang="ru-RU" dirty="0" smtClean="0"/>
              <a:t>. </a:t>
            </a:r>
          </a:p>
          <a:p>
            <a:pPr marL="0" indent="0" algn="just" eaLnBrk="1" hangingPunct="1">
              <a:lnSpc>
                <a:spcPct val="90000"/>
              </a:lnSpc>
              <a:buNone/>
            </a:pPr>
            <a:r>
              <a:rPr lang="ru-RU" dirty="0" smtClean="0"/>
              <a:t>Лишь в XII веке н.э. он рухнул от мощного землетрясения.</a:t>
            </a:r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214282" y="4143380"/>
            <a:ext cx="4395790" cy="2428892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Каменные блоки и обломки камней – вот всё, что осталось от Мавзолея на месте раскопок в современной Турции.</a:t>
            </a:r>
            <a:endParaRPr lang="ru-RU" dirty="0"/>
          </a:p>
        </p:txBody>
      </p:sp>
      <p:pic>
        <p:nvPicPr>
          <p:cNvPr id="5" name="Picture 4" descr="сканирование003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57200" y="3714752"/>
            <a:ext cx="3881609" cy="28575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808" y="214290"/>
            <a:ext cx="4564506" cy="38576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WordArt 6"/>
          <p:cNvSpPr>
            <a:spLocks noChangeArrowheads="1" noChangeShapeType="1" noTextEdit="1"/>
          </p:cNvSpPr>
          <p:nvPr/>
        </p:nvSpPr>
        <p:spPr bwMode="auto">
          <a:xfrm>
            <a:off x="1428728" y="3000372"/>
            <a:ext cx="6858048" cy="176211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6699"/>
                </a:solidFill>
                <a:latin typeface="Comic Sans MS"/>
              </a:rPr>
              <a:t>Спасибо за внимание</a:t>
            </a:r>
            <a:endParaRPr lang="ru-RU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6699"/>
              </a:solidFill>
              <a:latin typeface="Comic Sans MS"/>
            </a:endParaRPr>
          </a:p>
        </p:txBody>
      </p:sp>
    </p:spTree>
  </p:cSld>
  <p:clrMapOvr>
    <a:masterClrMapping/>
  </p:clrMapOvr>
  <p:transition spd="slow" advTm="3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4" name="Picture 4" descr="сканирование003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214290"/>
            <a:ext cx="8643998" cy="64636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61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6000760" y="2000240"/>
            <a:ext cx="3143240" cy="4500594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dirty="0" smtClean="0"/>
              <a:t>Приобретая все больше могущества и власти </a:t>
            </a:r>
            <a:r>
              <a:rPr lang="ru-RU" dirty="0" err="1" smtClean="0"/>
              <a:t>Мавсол</a:t>
            </a:r>
            <a:r>
              <a:rPr lang="ru-RU" dirty="0" smtClean="0"/>
              <a:t> стал задумываться о памятнике самому себе. </a:t>
            </a:r>
          </a:p>
          <a:p>
            <a:pPr marL="0" indent="0" algn="ctr">
              <a:buNone/>
            </a:pPr>
            <a:r>
              <a:rPr lang="ru-RU" dirty="0" smtClean="0"/>
              <a:t>Так родилась идея величественного мавзолея. </a:t>
            </a:r>
            <a:endParaRPr lang="ru-RU" dirty="0"/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7790" y="1857364"/>
            <a:ext cx="5641532" cy="47863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 advTm="3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5" name="Picture 7" descr="D:\003_Настя\мавзолей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571744"/>
            <a:ext cx="4191000" cy="3209925"/>
          </a:xfrm>
          <a:prstGeom prst="rect">
            <a:avLst/>
          </a:prstGeom>
          <a:noFill/>
        </p:spPr>
      </p:pic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67200" y="1571612"/>
            <a:ext cx="4876800" cy="5105400"/>
          </a:xfrm>
        </p:spPr>
        <p:txBody>
          <a:bodyPr/>
          <a:lstStyle/>
          <a:p>
            <a:pPr algn="r">
              <a:buFontTx/>
              <a:buNone/>
            </a:pPr>
            <a:r>
              <a:rPr lang="ru-RU" sz="2400" b="1" dirty="0" err="1"/>
              <a:t>Мавсол</a:t>
            </a:r>
            <a:r>
              <a:rPr lang="ru-RU" sz="2400" b="1" dirty="0"/>
              <a:t> женился на своей сестре </a:t>
            </a:r>
            <a:r>
              <a:rPr lang="ru-RU" sz="2400" b="1" dirty="0" err="1"/>
              <a:t>Артемизии</a:t>
            </a:r>
            <a:r>
              <a:rPr lang="ru-RU" sz="2400" b="1" dirty="0"/>
              <a:t>. Приобретая все больше могущества, он стал задумываться о гробнице для себя и своей царицы. Это </a:t>
            </a:r>
            <a:r>
              <a:rPr lang="ru-RU" sz="2400" b="1" dirty="0" err="1" smtClean="0"/>
              <a:t>долна</a:t>
            </a:r>
            <a:r>
              <a:rPr lang="ru-RU" sz="2400" b="1" dirty="0" smtClean="0"/>
              <a:t> </a:t>
            </a:r>
            <a:r>
              <a:rPr lang="ru-RU" sz="2400" b="1" dirty="0"/>
              <a:t>была быть необычайная гробница. </a:t>
            </a:r>
            <a:r>
              <a:rPr lang="ru-RU" sz="2400" b="1" dirty="0" err="1"/>
              <a:t>Мавсол</a:t>
            </a:r>
            <a:r>
              <a:rPr lang="ru-RU" sz="2400" b="1" dirty="0"/>
              <a:t> мечтал о величественном памятнике, который бы напоминал миру о его богатстве и могуществе спустя долгое время после его смерти. </a:t>
            </a: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14282" y="2643182"/>
            <a:ext cx="2357454" cy="3143272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С тех пор любые </a:t>
            </a:r>
            <a:r>
              <a:rPr lang="ru-RU" dirty="0" err="1" smtClean="0"/>
              <a:t>величест-венные</a:t>
            </a:r>
            <a:r>
              <a:rPr lang="ru-RU" dirty="0" smtClean="0"/>
              <a:t> усыпальницы называют </a:t>
            </a:r>
            <a:r>
              <a:rPr lang="ru-RU" b="1" dirty="0" smtClean="0"/>
              <a:t>мавзолеями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8596" y="928670"/>
            <a:ext cx="8286808" cy="1071570"/>
          </a:xfrm>
        </p:spPr>
        <p:txBody>
          <a:bodyPr/>
          <a:lstStyle/>
          <a:p>
            <a:pPr marL="0" indent="441325">
              <a:buNone/>
            </a:pPr>
            <a:r>
              <a:rPr lang="ru-RU" dirty="0" smtClean="0"/>
              <a:t>После завершения строительства гробница была названа Мавзолеем по имени царя.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2500298" y="1932612"/>
            <a:ext cx="6429420" cy="46948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2643174" y="857232"/>
            <a:ext cx="3357586" cy="2571768"/>
          </a:xfrm>
        </p:spPr>
        <p:txBody>
          <a:bodyPr>
            <a:normAutofit fontScale="92500" lnSpcReduction="20000"/>
          </a:bodyPr>
          <a:lstStyle/>
          <a:p>
            <a:pPr marL="0" indent="0" algn="ctr" eaLnBrk="1" hangingPunct="1">
              <a:buNone/>
            </a:pPr>
            <a:r>
              <a:rPr lang="ru-RU" sz="2800" dirty="0" smtClean="0"/>
              <a:t>Археологи полагают, что это огромная  статуя, </a:t>
            </a:r>
            <a:r>
              <a:rPr lang="ru-RU" sz="2800" dirty="0" err="1" smtClean="0"/>
              <a:t>найдення</a:t>
            </a:r>
            <a:r>
              <a:rPr lang="ru-RU" sz="2800" dirty="0" smtClean="0"/>
              <a:t> </a:t>
            </a:r>
            <a:r>
              <a:rPr lang="ru-RU" sz="2800" dirty="0" smtClean="0"/>
              <a:t>на месте  раскопок, изображает самого царя </a:t>
            </a:r>
            <a:r>
              <a:rPr lang="ru-RU" sz="2800" dirty="0" err="1" smtClean="0"/>
              <a:t>Мавсола</a:t>
            </a:r>
            <a:r>
              <a:rPr lang="ru-RU" sz="2800" dirty="0" smtClean="0"/>
              <a:t>.</a:t>
            </a:r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2643174" y="3357562"/>
            <a:ext cx="3538534" cy="350043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dirty="0" smtClean="0"/>
              <a:t>Предполагается, что эта колоссальная статуя из Мавзолея изображает  царицу </a:t>
            </a:r>
            <a:r>
              <a:rPr lang="ru-RU" dirty="0" err="1" smtClean="0"/>
              <a:t>Артемизию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026" name="Picture 2" descr="D:\Данные\Мой документы\Мои рисунки\Безымянный 7.bmp"/>
          <p:cNvPicPr>
            <a:picLocks noChangeAspect="1" noChangeArrowheads="1"/>
          </p:cNvPicPr>
          <p:nvPr/>
        </p:nvPicPr>
        <p:blipFill>
          <a:blip r:embed="rId2"/>
          <a:srcRect r="51660"/>
          <a:stretch>
            <a:fillRect/>
          </a:stretch>
        </p:blipFill>
        <p:spPr bwMode="auto">
          <a:xfrm>
            <a:off x="214282" y="214290"/>
            <a:ext cx="2286016" cy="618836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27" name="Picture 3" descr="D:\Данные\Мой документы\Мои рисунки\Безымянный 8.bmp"/>
          <p:cNvPicPr>
            <a:picLocks noChangeAspect="1" noChangeArrowheads="1"/>
          </p:cNvPicPr>
          <p:nvPr/>
        </p:nvPicPr>
        <p:blipFill>
          <a:blip r:embed="rId3"/>
          <a:srcRect r="47070"/>
          <a:stretch>
            <a:fillRect/>
          </a:stretch>
        </p:blipFill>
        <p:spPr bwMode="auto">
          <a:xfrm>
            <a:off x="6429388" y="944014"/>
            <a:ext cx="2500298" cy="591398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slow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214282" y="1214422"/>
            <a:ext cx="2214578" cy="35719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Это гигантское сооружение, где на </a:t>
            </a:r>
            <a:r>
              <a:rPr lang="ru-RU" dirty="0" err="1" smtClean="0"/>
              <a:t>прямо-угольное</a:t>
            </a:r>
            <a:r>
              <a:rPr lang="ru-RU" dirty="0" smtClean="0"/>
              <a:t> пятиярусное основание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285720" y="4786322"/>
            <a:ext cx="8358246" cy="185736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dirty="0" smtClean="0"/>
              <a:t>со сторонами 33 и 39 метров было водружено мощное кубическое здание, на котором и поставили саму усыпальницу, окруженную 39  </a:t>
            </a:r>
            <a:r>
              <a:rPr lang="ru-RU" dirty="0" err="1" smtClean="0"/>
              <a:t>одиннадцати-метровыми</a:t>
            </a:r>
            <a:r>
              <a:rPr lang="ru-RU" dirty="0" smtClean="0"/>
              <a:t> колоннами.</a:t>
            </a:r>
            <a:endParaRPr lang="ru-RU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214290"/>
            <a:ext cx="6572296" cy="45809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285720" y="6215058"/>
            <a:ext cx="8686800" cy="64294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dirty="0" smtClean="0"/>
              <a:t>Общая высота сооружения составляла 22 метра. 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5929322" y="642918"/>
            <a:ext cx="2928958" cy="407196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dirty="0" smtClean="0"/>
              <a:t>Их  же, в свою очередь, венчала 24-ступенчатая пирамида с квадригой – четверкой запряженных в колесницу коней – на вершине. </a:t>
            </a:r>
            <a:endParaRPr lang="ru-RU" dirty="0"/>
          </a:p>
        </p:txBody>
      </p:sp>
      <p:pic>
        <p:nvPicPr>
          <p:cNvPr id="5" name="Picture 57" descr="mavzolei1"/>
          <p:cNvPicPr>
            <a:picLocks noChangeAspect="1" noChangeArrowheads="1"/>
          </p:cNvPicPr>
          <p:nvPr/>
        </p:nvPicPr>
        <p:blipFill>
          <a:blip r:embed="rId2">
            <a:lum/>
          </a:blip>
          <a:srcRect/>
          <a:stretch>
            <a:fillRect/>
          </a:stretch>
        </p:blipFill>
        <p:spPr bwMode="auto">
          <a:xfrm>
            <a:off x="214282" y="285728"/>
            <a:ext cx="5715040" cy="57900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6" name="Picture 6" descr="D:\003_Настя\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4225925"/>
            <a:ext cx="4267200" cy="2632075"/>
          </a:xfrm>
          <a:prstGeom prst="rect">
            <a:avLst/>
          </a:prstGeom>
          <a:noFill/>
        </p:spPr>
      </p:pic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03775" y="2743200"/>
            <a:ext cx="4340225" cy="4114800"/>
          </a:xfrm>
        </p:spPr>
        <p:txBody>
          <a:bodyPr/>
          <a:lstStyle/>
          <a:p>
            <a:pPr algn="r">
              <a:lnSpc>
                <a:spcPct val="90000"/>
              </a:lnSpc>
              <a:buFontTx/>
              <a:buNone/>
            </a:pPr>
            <a:r>
              <a:rPr lang="ru-RU" sz="2400" b="1" dirty="0" err="1"/>
              <a:t>Мавсол</a:t>
            </a:r>
            <a:r>
              <a:rPr lang="ru-RU" sz="2400" b="1" dirty="0"/>
              <a:t> умер до окончания работ над гробницей, но его вдова продолжала руководить строительством до его полного завершения, примерно в 350 г. до н.э. Гробница была названа Мавзолеем, по имени царя, и это слово стало означать всякую внушительную и величественную гробницу.</a:t>
            </a:r>
          </a:p>
          <a:p>
            <a:pPr algn="r">
              <a:lnSpc>
                <a:spcPct val="90000"/>
              </a:lnSpc>
              <a:buFontTx/>
              <a:buNone/>
            </a:pPr>
            <a:endParaRPr lang="ru-RU" sz="2400" dirty="0"/>
          </a:p>
          <a:p>
            <a:pPr algn="r">
              <a:lnSpc>
                <a:spcPct val="90000"/>
              </a:lnSpc>
              <a:buFontTx/>
              <a:buNone/>
            </a:pPr>
            <a:endParaRPr lang="ru-RU" sz="2400" dirty="0"/>
          </a:p>
        </p:txBody>
      </p:sp>
      <p:pic>
        <p:nvPicPr>
          <p:cNvPr id="25605" name="Picture 5" descr="D:\003_Настя\гробниц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0"/>
            <a:ext cx="4095752" cy="41148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5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" dur="5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Свиток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Свиток</Template>
  <TotalTime>47</TotalTime>
  <Words>283</Words>
  <Application>Microsoft Office PowerPoint</Application>
  <PresentationFormat>Экран (4:3)</PresentationFormat>
  <Paragraphs>17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Свиток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comp</dc:creator>
  <cp:lastModifiedBy>comp</cp:lastModifiedBy>
  <cp:revision>5</cp:revision>
  <cp:lastPrinted>1601-01-01T00:00:00Z</cp:lastPrinted>
  <dcterms:created xsi:type="dcterms:W3CDTF">2010-03-23T01:00:11Z</dcterms:created>
  <dcterms:modified xsi:type="dcterms:W3CDTF">2010-04-04T02:34:56Z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