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7" r:id="rId2"/>
    <p:sldId id="259" r:id="rId3"/>
    <p:sldId id="260" r:id="rId4"/>
    <p:sldId id="261" r:id="rId5"/>
    <p:sldId id="262" r:id="rId6"/>
    <p:sldId id="263" r:id="rId7"/>
    <p:sldId id="264" r:id="rId8"/>
    <p:sldId id="270" r:id="rId9"/>
    <p:sldId id="276" r:id="rId10"/>
    <p:sldId id="278" r:id="rId11"/>
    <p:sldId id="367" r:id="rId12"/>
    <p:sldId id="354" r:id="rId13"/>
    <p:sldId id="284" r:id="rId14"/>
    <p:sldId id="375" r:id="rId15"/>
    <p:sldId id="292" r:id="rId16"/>
    <p:sldId id="295" r:id="rId17"/>
    <p:sldId id="355" r:id="rId18"/>
    <p:sldId id="356" r:id="rId19"/>
    <p:sldId id="353" r:id="rId20"/>
    <p:sldId id="291" r:id="rId21"/>
    <p:sldId id="300" r:id="rId22"/>
    <p:sldId id="357" r:id="rId23"/>
    <p:sldId id="369" r:id="rId24"/>
    <p:sldId id="302" r:id="rId25"/>
    <p:sldId id="303" r:id="rId26"/>
    <p:sldId id="358" r:id="rId27"/>
    <p:sldId id="310" r:id="rId28"/>
    <p:sldId id="313" r:id="rId29"/>
    <p:sldId id="359" r:id="rId30"/>
    <p:sldId id="382" r:id="rId31"/>
    <p:sldId id="311" r:id="rId32"/>
    <p:sldId id="320" r:id="rId33"/>
    <p:sldId id="373" r:id="rId34"/>
    <p:sldId id="321" r:id="rId35"/>
    <p:sldId id="316" r:id="rId36"/>
    <p:sldId id="326" r:id="rId37"/>
    <p:sldId id="329" r:id="rId38"/>
    <p:sldId id="327" r:id="rId39"/>
    <p:sldId id="360" r:id="rId40"/>
    <p:sldId id="361" r:id="rId41"/>
    <p:sldId id="372" r:id="rId42"/>
    <p:sldId id="362" r:id="rId43"/>
    <p:sldId id="363" r:id="rId44"/>
    <p:sldId id="374" r:id="rId45"/>
    <p:sldId id="338" r:id="rId46"/>
    <p:sldId id="364" r:id="rId47"/>
    <p:sldId id="365" r:id="rId48"/>
    <p:sldId id="371" r:id="rId49"/>
    <p:sldId id="381" r:id="rId50"/>
    <p:sldId id="340" r:id="rId51"/>
    <p:sldId id="383" r:id="rId52"/>
    <p:sldId id="352"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DD7F"/>
    <a:srgbClr val="FF66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2" d="100"/>
          <a:sy n="62" d="100"/>
        </p:scale>
        <p:origin x="-16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FA6412-2244-4F4A-A4CE-5B0FD778C396}" type="datetimeFigureOut">
              <a:rPr lang="ru-RU" smtClean="0"/>
              <a:pPr/>
              <a:t>03.05.2010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18611A-1D1F-445B-944C-3BF0CC98803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918611A-1D1F-445B-944C-3BF0CC98803E}" type="slidenum">
              <a:rPr lang="ru-RU" smtClean="0"/>
              <a:pPr/>
              <a:t>24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03.05.2010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03.05.2010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xml"/><Relationship Id="rId3" Type="http://schemas.openxmlformats.org/officeDocument/2006/relationships/image" Target="../media/image2.jpeg"/><Relationship Id="rId7" Type="http://schemas.openxmlformats.org/officeDocument/2006/relationships/image" Target="../media/image4.jpeg"/><Relationship Id="rId12" Type="http://schemas.openxmlformats.org/officeDocument/2006/relationships/image" Target="../media/image7.jpeg"/><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6.jpeg"/><Relationship Id="rId5" Type="http://schemas.openxmlformats.org/officeDocument/2006/relationships/image" Target="../media/image3.jpeg"/><Relationship Id="rId10" Type="http://schemas.openxmlformats.org/officeDocument/2006/relationships/slide" Target="slide5.xml"/><Relationship Id="rId4" Type="http://schemas.openxmlformats.org/officeDocument/2006/relationships/slide" Target="slide2.xml"/><Relationship Id="rId9" Type="http://schemas.openxmlformats.org/officeDocument/2006/relationships/image" Target="../media/image5.jpeg"/><Relationship Id="rId14"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23.jpeg"/><Relationship Id="rId3" Type="http://schemas.openxmlformats.org/officeDocument/2006/relationships/slide" Target="slide5.xml"/><Relationship Id="rId7" Type="http://schemas.openxmlformats.org/officeDocument/2006/relationships/slide" Target="slide4.xml"/><Relationship Id="rId12" Type="http://schemas.openxmlformats.org/officeDocument/2006/relationships/slide" Target="slide1.xml"/><Relationship Id="rId2" Type="http://schemas.openxmlformats.org/officeDocument/2006/relationships/slideLayout" Target="../slideLayouts/slideLayout6.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3%20&#1044;&#1086;&#1088;&#1086;&#1078;&#1082;&#1072;%2016.wma" TargetMode="External"/><Relationship Id="rId6" Type="http://schemas.openxmlformats.org/officeDocument/2006/relationships/image" Target="../media/image19.jpeg"/><Relationship Id="rId11" Type="http://schemas.openxmlformats.org/officeDocument/2006/relationships/image" Target="../media/image33.jpeg"/><Relationship Id="rId5" Type="http://schemas.openxmlformats.org/officeDocument/2006/relationships/slide" Target="slide6.xml"/><Relationship Id="rId1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20.jpeg"/><Relationship Id="rId9" Type="http://schemas.openxmlformats.org/officeDocument/2006/relationships/slide" Target="slide3.xml"/><Relationship Id="rId14"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slide" Target="slide2.xml"/><Relationship Id="rId3" Type="http://schemas.openxmlformats.org/officeDocument/2006/relationships/slide" Target="slide6.xml"/><Relationship Id="rId7" Type="http://schemas.openxmlformats.org/officeDocument/2006/relationships/slide" Target="slide4.xml"/><Relationship Id="rId12" Type="http://schemas.openxmlformats.org/officeDocument/2006/relationships/image" Target="../media/image13.jpeg"/><Relationship Id="rId2" Type="http://schemas.openxmlformats.org/officeDocument/2006/relationships/slideLayout" Target="../slideLayouts/slideLayout2.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1%20&#1044;&#1086;&#1088;&#1086;&#1078;&#1082;&#1072;%2012.wma" TargetMode="External"/><Relationship Id="rId6" Type="http://schemas.openxmlformats.org/officeDocument/2006/relationships/image" Target="../media/image10.jpeg"/><Relationship Id="rId11" Type="http://schemas.openxmlformats.org/officeDocument/2006/relationships/slide" Target="slide1.xml"/><Relationship Id="rId5" Type="http://schemas.openxmlformats.org/officeDocument/2006/relationships/slide" Target="slide5.xml"/><Relationship Id="rId15" Type="http://schemas.openxmlformats.org/officeDocument/2006/relationships/image" Target="../media/image15.jpeg"/><Relationship Id="rId10" Type="http://schemas.openxmlformats.org/officeDocument/2006/relationships/image" Target="../media/image12.jpeg"/><Relationship Id="rId4" Type="http://schemas.openxmlformats.org/officeDocument/2006/relationships/image" Target="../media/image9.jpeg"/><Relationship Id="rId9" Type="http://schemas.openxmlformats.org/officeDocument/2006/relationships/slide" Target="slide3.xml"/><Relationship Id="rId14" Type="http://schemas.openxmlformats.org/officeDocument/2006/relationships/image" Target="../media/image14.jpeg"/></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slide" Target="slide4.xml"/><Relationship Id="rId3" Type="http://schemas.openxmlformats.org/officeDocument/2006/relationships/slide" Target="slide1.xml"/><Relationship Id="rId7" Type="http://schemas.openxmlformats.org/officeDocument/2006/relationships/slide" Target="slide2.xml"/><Relationship Id="rId12" Type="http://schemas.openxmlformats.org/officeDocument/2006/relationships/image" Target="../media/image20.jpeg"/><Relationship Id="rId2" Type="http://schemas.openxmlformats.org/officeDocument/2006/relationships/slideLayout" Target="../slideLayouts/slideLayout6.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4%20&#1044;&#1086;&#1088;&#1086;&#1078;&#1082;&#1072;%2019.wma" TargetMode="External"/><Relationship Id="rId6" Type="http://schemas.openxmlformats.org/officeDocument/2006/relationships/image" Target="../media/image33.jpeg"/><Relationship Id="rId11" Type="http://schemas.openxmlformats.org/officeDocument/2006/relationships/slide" Target="slide5.xml"/><Relationship Id="rId5" Type="http://schemas.openxmlformats.org/officeDocument/2006/relationships/slide" Target="slide3.xml"/><Relationship Id="rId15" Type="http://schemas.openxmlformats.org/officeDocument/2006/relationships/image" Target="../media/image22.jpeg"/><Relationship Id="rId10" Type="http://schemas.openxmlformats.org/officeDocument/2006/relationships/image" Target="../media/image19.jpeg"/><Relationship Id="rId4" Type="http://schemas.openxmlformats.org/officeDocument/2006/relationships/image" Target="../media/image23.jpeg"/><Relationship Id="rId9" Type="http://schemas.openxmlformats.org/officeDocument/2006/relationships/slide" Target="slide6.xml"/><Relationship Id="rId14"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0.jpeg"/><Relationship Id="rId3" Type="http://schemas.openxmlformats.org/officeDocument/2006/relationships/slide" Target="slide3.xml"/><Relationship Id="rId7" Type="http://schemas.openxmlformats.org/officeDocument/2006/relationships/slide" Target="slide2.xml"/><Relationship Id="rId12" Type="http://schemas.openxmlformats.org/officeDocument/2006/relationships/slide" Target="slide5.xml"/><Relationship Id="rId2" Type="http://schemas.openxmlformats.org/officeDocument/2006/relationships/slideLayout" Target="../slideLayouts/slideLayout6.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5%20&#1044;&#1086;&#1088;&#1086;&#1078;&#1082;&#1072;%2015.wma" TargetMode="External"/><Relationship Id="rId6" Type="http://schemas.openxmlformats.org/officeDocument/2006/relationships/image" Target="../media/image23.jpeg"/><Relationship Id="rId11" Type="http://schemas.openxmlformats.org/officeDocument/2006/relationships/image" Target="../media/image19.jpeg"/><Relationship Id="rId5" Type="http://schemas.openxmlformats.org/officeDocument/2006/relationships/slide" Target="slide1.xml"/><Relationship Id="rId15" Type="http://schemas.openxmlformats.org/officeDocument/2006/relationships/image" Target="../media/image21.jpeg"/><Relationship Id="rId10" Type="http://schemas.openxmlformats.org/officeDocument/2006/relationships/slide" Target="slide6.xml"/><Relationship Id="rId4" Type="http://schemas.openxmlformats.org/officeDocument/2006/relationships/image" Target="../media/image33.jpeg"/><Relationship Id="rId9" Type="http://schemas.openxmlformats.org/officeDocument/2006/relationships/image" Target="../media/image22.jpeg"/><Relationship Id="rId14" Type="http://schemas.openxmlformats.org/officeDocument/2006/relationships/slide" Target="slide4.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slide" Target="slide1.xml"/><Relationship Id="rId3" Type="http://schemas.openxmlformats.org/officeDocument/2006/relationships/slide" Target="slide2.xml"/><Relationship Id="rId7" Type="http://schemas.openxmlformats.org/officeDocument/2006/relationships/slide" Target="slide5.xml"/><Relationship Id="rId12"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6.xml"/><Relationship Id="rId6" Type="http://schemas.openxmlformats.org/officeDocument/2006/relationships/image" Target="../media/image19.jpeg"/><Relationship Id="rId11" Type="http://schemas.openxmlformats.org/officeDocument/2006/relationships/slide" Target="slide3.xml"/><Relationship Id="rId5" Type="http://schemas.openxmlformats.org/officeDocument/2006/relationships/slide" Target="slide6.xml"/><Relationship Id="rId10" Type="http://schemas.openxmlformats.org/officeDocument/2006/relationships/image" Target="../media/image21.jpeg"/><Relationship Id="rId4" Type="http://schemas.openxmlformats.org/officeDocument/2006/relationships/image" Target="../media/image18.jpeg"/><Relationship Id="rId9" Type="http://schemas.openxmlformats.org/officeDocument/2006/relationships/slide" Target="slide4.xml"/><Relationship Id="rId14" Type="http://schemas.openxmlformats.org/officeDocument/2006/relationships/image" Target="../media/image23.jpeg"/></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18.jpeg"/><Relationship Id="rId3" Type="http://schemas.openxmlformats.org/officeDocument/2006/relationships/slide" Target="slide3.xml"/><Relationship Id="rId7" Type="http://schemas.openxmlformats.org/officeDocument/2006/relationships/image" Target="../media/image22.jpeg"/><Relationship Id="rId12" Type="http://schemas.openxmlformats.org/officeDocument/2006/relationships/slide" Target="slide2.xml"/><Relationship Id="rId2" Type="http://schemas.openxmlformats.org/officeDocument/2006/relationships/slideLayout" Target="../slideLayouts/slideLayout6.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6%20&#1044;&#1086;&#1088;&#1086;&#1078;&#1082;&#1072;%2017.wma" TargetMode="External"/><Relationship Id="rId6" Type="http://schemas.openxmlformats.org/officeDocument/2006/relationships/image" Target="../media/image23.jpeg"/><Relationship Id="rId11" Type="http://schemas.openxmlformats.org/officeDocument/2006/relationships/image" Target="../media/image21.jpeg"/><Relationship Id="rId5" Type="http://schemas.openxmlformats.org/officeDocument/2006/relationships/slide" Target="slide1.xml"/><Relationship Id="rId15" Type="http://schemas.openxmlformats.org/officeDocument/2006/relationships/image" Target="../media/image19.jpeg"/><Relationship Id="rId10" Type="http://schemas.openxmlformats.org/officeDocument/2006/relationships/slide" Target="slide4.xml"/><Relationship Id="rId4" Type="http://schemas.openxmlformats.org/officeDocument/2006/relationships/image" Target="../media/image33.jpeg"/><Relationship Id="rId9" Type="http://schemas.openxmlformats.org/officeDocument/2006/relationships/image" Target="../media/image20.jpeg"/><Relationship Id="rId14" Type="http://schemas.openxmlformats.org/officeDocument/2006/relationships/slide" Target="slide6.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19.jpeg"/><Relationship Id="rId3" Type="http://schemas.openxmlformats.org/officeDocument/2006/relationships/slide" Target="slide3.xml"/><Relationship Id="rId7" Type="http://schemas.openxmlformats.org/officeDocument/2006/relationships/slide" Target="slide2.xml"/><Relationship Id="rId12" Type="http://schemas.openxmlformats.org/officeDocument/2006/relationships/slide" Target="slide6.xml"/><Relationship Id="rId2" Type="http://schemas.openxmlformats.org/officeDocument/2006/relationships/slideLayout" Target="../slideLayouts/slideLayout6.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7%20&#1044;&#1086;&#1088;&#1086;&#1078;&#1082;&#1072;%2014.wma" TargetMode="External"/><Relationship Id="rId6" Type="http://schemas.openxmlformats.org/officeDocument/2006/relationships/image" Target="../media/image23.jpeg"/><Relationship Id="rId11" Type="http://schemas.openxmlformats.org/officeDocument/2006/relationships/image" Target="../media/image68.jpeg"/><Relationship Id="rId5" Type="http://schemas.openxmlformats.org/officeDocument/2006/relationships/slide" Target="slide1.xml"/><Relationship Id="rId15" Type="http://schemas.openxmlformats.org/officeDocument/2006/relationships/image" Target="../media/image20.jpeg"/><Relationship Id="rId10" Type="http://schemas.openxmlformats.org/officeDocument/2006/relationships/slide" Target="slide4.xml"/><Relationship Id="rId4" Type="http://schemas.openxmlformats.org/officeDocument/2006/relationships/image" Target="../media/image33.jpeg"/><Relationship Id="rId9" Type="http://schemas.openxmlformats.org/officeDocument/2006/relationships/image" Target="../media/image22.jpeg"/><Relationship Id="rId14" Type="http://schemas.openxmlformats.org/officeDocument/2006/relationships/slide" Target="slide5.xml"/></Relationships>
</file>

<file path=ppt/slides/_rels/slide4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slide" Target="slide3.xml"/><Relationship Id="rId3" Type="http://schemas.openxmlformats.org/officeDocument/2006/relationships/slide" Target="slide1.xml"/><Relationship Id="rId7" Type="http://schemas.openxmlformats.org/officeDocument/2006/relationships/slide" Target="slide6.xml"/><Relationship Id="rId12" Type="http://schemas.openxmlformats.org/officeDocument/2006/relationships/image" Target="../media/image21.jpeg"/><Relationship Id="rId2" Type="http://schemas.openxmlformats.org/officeDocument/2006/relationships/slideLayout" Target="../slideLayouts/slideLayout6.xml"/><Relationship Id="rId16" Type="http://schemas.openxmlformats.org/officeDocument/2006/relationships/image" Target="../media/image16.png"/><Relationship Id="rId1" Type="http://schemas.openxmlformats.org/officeDocument/2006/relationships/audio" Target="file:///D:\&#1044;&#1072;&#1085;&#1085;&#1099;&#1077;\&#1052;&#1086;&#1081;%20&#1076;&#1086;&#1082;&#1091;&#1084;&#1077;&#1085;&#1090;&#1099;\&#1055;&#1088;&#1077;&#1079;&#1077;&#1085;&#1090;&#1072;&#1094;&#1080;&#1080;\&#1043;&#1086;&#1090;&#1086;&#1074;&#1099;&#1077;\8%20&#1082;&#1083;&#1072;&#1089;&#1089;\&#1057;&#1077;&#1084;&#1100;%20&#1095;&#1091;&#1076;&#1077;&#1089;%20&#1089;&#1074;&#1077;&#1090;&#1072;\2%20&#1044;&#1086;&#1088;&#1086;&#1078;&#1082;&#1072;%2018.wma" TargetMode="External"/><Relationship Id="rId6" Type="http://schemas.openxmlformats.org/officeDocument/2006/relationships/image" Target="../media/image18.jpeg"/><Relationship Id="rId11" Type="http://schemas.openxmlformats.org/officeDocument/2006/relationships/slide" Target="slide4.xml"/><Relationship Id="rId5" Type="http://schemas.openxmlformats.org/officeDocument/2006/relationships/slide" Target="slide2.xml"/><Relationship Id="rId15" Type="http://schemas.openxmlformats.org/officeDocument/2006/relationships/image" Target="../media/image33.jpeg"/><Relationship Id="rId10" Type="http://schemas.openxmlformats.org/officeDocument/2006/relationships/image" Target="../media/image20.jpeg"/><Relationship Id="rId4" Type="http://schemas.openxmlformats.org/officeDocument/2006/relationships/image" Target="../media/image23.jpeg"/><Relationship Id="rId9" Type="http://schemas.openxmlformats.org/officeDocument/2006/relationships/slide" Target="slide5.xml"/><Relationship Id="rId1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mavzolei">
            <a:hlinkClick r:id="rId2" action="ppaction://hlinksldjump" tooltip="Галикарнасский мавзолей"/>
          </p:cNvPr>
          <p:cNvPicPr>
            <a:picLocks noChangeAspect="1" noChangeArrowheads="1"/>
          </p:cNvPicPr>
          <p:nvPr/>
        </p:nvPicPr>
        <p:blipFill>
          <a:blip r:embed="rId3" cstate="email"/>
          <a:srcRect/>
          <a:stretch>
            <a:fillRect/>
          </a:stretch>
        </p:blipFill>
        <p:spPr bwMode="auto">
          <a:xfrm>
            <a:off x="4857752" y="5072063"/>
            <a:ext cx="2519362" cy="1785937"/>
          </a:xfrm>
          <a:prstGeom prst="rect">
            <a:avLst/>
          </a:prstGeom>
          <a:noFill/>
          <a:ln w="38100" cmpd="dbl">
            <a:solidFill>
              <a:schemeClr val="tx1"/>
            </a:solidFill>
            <a:miter lim="800000"/>
            <a:headEnd/>
            <a:tailEnd/>
          </a:ln>
        </p:spPr>
      </p:pic>
      <p:pic>
        <p:nvPicPr>
          <p:cNvPr id="7" name="Picture 14" descr="main">
            <a:hlinkClick r:id="rId4" action="ppaction://hlinksldjump" tooltip="Статуя Зевса в Олимпии"/>
          </p:cNvPr>
          <p:cNvPicPr>
            <a:picLocks noChangeAspect="1" noChangeArrowheads="1"/>
          </p:cNvPicPr>
          <p:nvPr/>
        </p:nvPicPr>
        <p:blipFill>
          <a:blip r:embed="rId5" cstate="email"/>
          <a:srcRect/>
          <a:stretch>
            <a:fillRect/>
          </a:stretch>
        </p:blipFill>
        <p:spPr bwMode="auto">
          <a:xfrm>
            <a:off x="7215188" y="0"/>
            <a:ext cx="1928812" cy="2643188"/>
          </a:xfrm>
          <a:prstGeom prst="rect">
            <a:avLst/>
          </a:prstGeom>
          <a:noFill/>
          <a:ln w="38100" cmpd="dbl">
            <a:solidFill>
              <a:schemeClr val="tx1"/>
            </a:solidFill>
            <a:miter lim="800000"/>
            <a:headEnd/>
            <a:tailEnd/>
          </a:ln>
        </p:spPr>
      </p:pic>
      <p:pic>
        <p:nvPicPr>
          <p:cNvPr id="6" name="Picture 6" descr="sadisem">
            <a:hlinkClick r:id="rId6" action="ppaction://hlinksldjump" tooltip="Сады Семирамиды"/>
          </p:cNvPr>
          <p:cNvPicPr>
            <a:picLocks noChangeAspect="1" noChangeArrowheads="1"/>
          </p:cNvPicPr>
          <p:nvPr/>
        </p:nvPicPr>
        <p:blipFill>
          <a:blip r:embed="rId7" cstate="email"/>
          <a:srcRect/>
          <a:stretch>
            <a:fillRect/>
          </a:stretch>
        </p:blipFill>
        <p:spPr bwMode="auto">
          <a:xfrm>
            <a:off x="3500431" y="0"/>
            <a:ext cx="2857508" cy="2030335"/>
          </a:xfrm>
          <a:prstGeom prst="rect">
            <a:avLst/>
          </a:prstGeom>
          <a:noFill/>
          <a:ln w="38100" cmpd="dbl">
            <a:solidFill>
              <a:schemeClr val="tx1"/>
            </a:solidFill>
            <a:miter lim="800000"/>
            <a:headEnd/>
            <a:tailEnd/>
          </a:ln>
        </p:spPr>
      </p:pic>
      <p:pic>
        <p:nvPicPr>
          <p:cNvPr id="10" name="Picture 11" descr="koloss">
            <a:hlinkClick r:id="rId8" action="ppaction://hlinksldjump" tooltip="Колосс Родосский"/>
          </p:cNvPr>
          <p:cNvPicPr>
            <a:picLocks noChangeAspect="1" noChangeArrowheads="1"/>
          </p:cNvPicPr>
          <p:nvPr/>
        </p:nvPicPr>
        <p:blipFill>
          <a:blip r:embed="rId9" cstate="email"/>
          <a:srcRect/>
          <a:stretch>
            <a:fillRect/>
          </a:stretch>
        </p:blipFill>
        <p:spPr bwMode="auto">
          <a:xfrm>
            <a:off x="2352675" y="4214813"/>
            <a:ext cx="1933575" cy="2643187"/>
          </a:xfrm>
          <a:prstGeom prst="rect">
            <a:avLst/>
          </a:prstGeom>
          <a:noFill/>
          <a:ln w="38100" cmpd="dbl">
            <a:solidFill>
              <a:schemeClr val="tx1"/>
            </a:solidFill>
            <a:miter lim="800000"/>
            <a:headEnd/>
            <a:tailEnd/>
          </a:ln>
        </p:spPr>
      </p:pic>
      <p:pic>
        <p:nvPicPr>
          <p:cNvPr id="11" name="Picture 10" descr="majak">
            <a:hlinkClick r:id="rId10" action="ppaction://hlinksldjump" tooltip="Александрийский маяк"/>
          </p:cNvPr>
          <p:cNvPicPr>
            <a:picLocks noChangeAspect="1" noChangeArrowheads="1"/>
          </p:cNvPicPr>
          <p:nvPr/>
        </p:nvPicPr>
        <p:blipFill>
          <a:blip r:embed="rId11" cstate="email"/>
          <a:srcRect/>
          <a:stretch>
            <a:fillRect/>
          </a:stretch>
        </p:blipFill>
        <p:spPr bwMode="auto">
          <a:xfrm>
            <a:off x="0" y="2571750"/>
            <a:ext cx="2071688" cy="2846388"/>
          </a:xfrm>
          <a:prstGeom prst="rect">
            <a:avLst/>
          </a:prstGeom>
          <a:noFill/>
          <a:ln w="38100" cmpd="dbl">
            <a:solidFill>
              <a:schemeClr val="tx1"/>
            </a:solidFill>
            <a:miter lim="800000"/>
            <a:headEnd/>
            <a:tailEnd/>
          </a:ln>
        </p:spPr>
      </p:pic>
      <p:pic>
        <p:nvPicPr>
          <p:cNvPr id="8" name="Picture 8" descr="hramartemidi">
            <a:hlinkClick r:id="rId6" action="ppaction://hlinksldjump" tooltip="Храм Артемиды в Эфесе"/>
          </p:cNvPr>
          <p:cNvPicPr>
            <a:picLocks noChangeAspect="1" noChangeArrowheads="1"/>
          </p:cNvPicPr>
          <p:nvPr/>
        </p:nvPicPr>
        <p:blipFill>
          <a:blip r:embed="rId12" cstate="email"/>
          <a:srcRect/>
          <a:stretch>
            <a:fillRect/>
          </a:stretch>
        </p:blipFill>
        <p:spPr bwMode="auto">
          <a:xfrm>
            <a:off x="6708775" y="3000375"/>
            <a:ext cx="2435225" cy="1871663"/>
          </a:xfrm>
          <a:prstGeom prst="rect">
            <a:avLst/>
          </a:prstGeom>
          <a:noFill/>
          <a:ln w="38100" cmpd="dbl">
            <a:solidFill>
              <a:schemeClr val="tx1"/>
            </a:solidFill>
            <a:miter lim="800000"/>
            <a:headEnd/>
            <a:tailEnd/>
          </a:ln>
        </p:spPr>
      </p:pic>
      <p:sp>
        <p:nvSpPr>
          <p:cNvPr id="4" name="Прямоугольник 3"/>
          <p:cNvSpPr/>
          <p:nvPr/>
        </p:nvSpPr>
        <p:spPr>
          <a:xfrm>
            <a:off x="214282" y="1500174"/>
            <a:ext cx="8572560" cy="4524315"/>
          </a:xfrm>
          <a:prstGeom prst="rect">
            <a:avLst/>
          </a:prstGeom>
          <a:noFill/>
        </p:spPr>
        <p:txBody>
          <a:bodyPr wrap="square">
            <a:spAutoFit/>
          </a:bodyPr>
          <a:lstStyle/>
          <a:p>
            <a:pPr algn="ctr">
              <a:defRPr/>
            </a:pPr>
            <a:r>
              <a:rPr lang="ru-RU" sz="9600" b="1" dirty="0" smtClean="0">
                <a:ln w="18415" cmpd="sng">
                  <a:solidFill>
                    <a:srgbClr val="99FF33"/>
                  </a:solidFill>
                  <a:prstDash val="solid"/>
                </a:ln>
                <a:solidFill>
                  <a:srgbClr val="FFFF00"/>
                </a:solidFill>
                <a:effectLst>
                  <a:outerShdw blurRad="63500" dir="3600000" algn="tl" rotWithShape="0">
                    <a:srgbClr val="000000">
                      <a:alpha val="70000"/>
                    </a:srgbClr>
                  </a:outerShdw>
                </a:effectLst>
              </a:rPr>
              <a:t>Что стало с </a:t>
            </a:r>
            <a:r>
              <a:rPr lang="ru-RU" sz="9600" b="1" dirty="0" smtClean="0">
                <a:ln w="18415" cmpd="sng">
                  <a:solidFill>
                    <a:srgbClr val="FF0000"/>
                  </a:solidFill>
                  <a:prstDash val="solid"/>
                </a:ln>
                <a:solidFill>
                  <a:srgbClr val="FF66CC"/>
                </a:solidFill>
                <a:effectLst>
                  <a:outerShdw blurRad="63500" dir="3600000" algn="tl" rotWithShape="0">
                    <a:srgbClr val="000000">
                      <a:alpha val="70000"/>
                    </a:srgbClr>
                  </a:outerShdw>
                </a:effectLst>
              </a:rPr>
              <a:t>Чудесами  </a:t>
            </a:r>
            <a:r>
              <a:rPr lang="ru-RU" sz="9600" b="1" dirty="0">
                <a:ln w="18415" cmpd="sng">
                  <a:solidFill>
                    <a:srgbClr val="FF0000"/>
                  </a:solidFill>
                  <a:prstDash val="solid"/>
                </a:ln>
                <a:solidFill>
                  <a:srgbClr val="FF66CC"/>
                </a:solidFill>
                <a:effectLst>
                  <a:outerShdw blurRad="63500" dir="3600000" algn="tl" rotWithShape="0">
                    <a:srgbClr val="000000">
                      <a:alpha val="70000"/>
                    </a:srgbClr>
                  </a:outerShdw>
                </a:effectLst>
              </a:rPr>
              <a:t>света</a:t>
            </a:r>
          </a:p>
        </p:txBody>
      </p:sp>
      <p:pic>
        <p:nvPicPr>
          <p:cNvPr id="5" name="Picture 5" descr="egyptian-1">
            <a:hlinkClick r:id="rId13" action="ppaction://hlinksldjump" tooltip="Египетские пирамиды"/>
          </p:cNvPr>
          <p:cNvPicPr>
            <a:picLocks noChangeAspect="1" noChangeArrowheads="1"/>
          </p:cNvPicPr>
          <p:nvPr/>
        </p:nvPicPr>
        <p:blipFill>
          <a:blip r:embed="rId14" cstate="email"/>
          <a:srcRect/>
          <a:stretch>
            <a:fillRect/>
          </a:stretch>
        </p:blipFill>
        <p:spPr bwMode="auto">
          <a:xfrm>
            <a:off x="0" y="0"/>
            <a:ext cx="2786050" cy="2018003"/>
          </a:xfrm>
          <a:prstGeom prst="rect">
            <a:avLst/>
          </a:prstGeom>
          <a:noFill/>
          <a:ln w="38100" cmpd="dbl">
            <a:solidFill>
              <a:schemeClr val="tx1"/>
            </a:solidFill>
            <a:miter lim="800000"/>
            <a:headEnd/>
            <a:tailEnd/>
          </a:ln>
        </p:spPr>
      </p:pic>
      <p:sp>
        <p:nvSpPr>
          <p:cNvPr id="12" name="Rectangle 2"/>
          <p:cNvSpPr>
            <a:spLocks noChangeArrowheads="1"/>
          </p:cNvSpPr>
          <p:nvPr/>
        </p:nvSpPr>
        <p:spPr bwMode="auto">
          <a:xfrm>
            <a:off x="0" y="5572140"/>
            <a:ext cx="2357422" cy="1285860"/>
          </a:xfrm>
          <a:prstGeom prst="rect">
            <a:avLst/>
          </a:prstGeom>
          <a:noFill/>
          <a:ln w="9525">
            <a:noFill/>
            <a:miter lim="800000"/>
            <a:headEnd/>
            <a:tailEnd/>
          </a:ln>
        </p:spPr>
        <p:txBody>
          <a:bodyPr/>
          <a:lstStyle/>
          <a:p>
            <a:pPr algn="ctr">
              <a:spcBef>
                <a:spcPct val="20000"/>
              </a:spcBef>
            </a:pPr>
            <a:r>
              <a:rPr lang="ru-RU" sz="2400" b="1" i="1" dirty="0" smtClean="0">
                <a:ln>
                  <a:solidFill>
                    <a:srgbClr val="FF0000"/>
                  </a:solidFill>
                </a:ln>
                <a:solidFill>
                  <a:srgbClr val="FFFF00"/>
                </a:solidFill>
              </a:rPr>
              <a:t>Ученический проект</a:t>
            </a:r>
          </a:p>
          <a:p>
            <a:pPr>
              <a:spcBef>
                <a:spcPct val="20000"/>
              </a:spcBef>
            </a:pPr>
            <a:r>
              <a:rPr lang="ru-RU" sz="2400" b="1" i="1" dirty="0" smtClean="0">
                <a:ln>
                  <a:solidFill>
                    <a:srgbClr val="FF0000"/>
                  </a:solidFill>
                </a:ln>
                <a:solidFill>
                  <a:srgbClr val="FFFF00"/>
                </a:solidFill>
              </a:rPr>
              <a:t>МОУ </a:t>
            </a:r>
            <a:r>
              <a:rPr lang="ru-RU" sz="2400" b="1" i="1" dirty="0">
                <a:ln>
                  <a:solidFill>
                    <a:srgbClr val="FF0000"/>
                  </a:solidFill>
                </a:ln>
                <a:solidFill>
                  <a:srgbClr val="FFFF00"/>
                </a:solidFill>
              </a:rPr>
              <a:t>СОШ №8</a:t>
            </a:r>
          </a:p>
        </p:txBody>
      </p:sp>
      <p:sp>
        <p:nvSpPr>
          <p:cNvPr id="13" name="Text Box 4"/>
          <p:cNvSpPr txBox="1">
            <a:spLocks noChangeArrowheads="1"/>
          </p:cNvSpPr>
          <p:nvPr/>
        </p:nvSpPr>
        <p:spPr bwMode="auto">
          <a:xfrm>
            <a:off x="7429520" y="5714992"/>
            <a:ext cx="1714480" cy="1143008"/>
          </a:xfrm>
          <a:prstGeom prst="rect">
            <a:avLst/>
          </a:prstGeom>
          <a:noFill/>
          <a:ln w="9525">
            <a:noFill/>
            <a:miter lim="800000"/>
            <a:headEnd/>
            <a:tailEnd/>
          </a:ln>
        </p:spPr>
        <p:txBody>
          <a:bodyPr/>
          <a:lstStyle/>
          <a:p>
            <a:pPr algn="ctr">
              <a:lnSpc>
                <a:spcPct val="80000"/>
              </a:lnSpc>
              <a:spcBef>
                <a:spcPct val="20000"/>
              </a:spcBef>
            </a:pPr>
            <a:r>
              <a:rPr lang="ru-RU" sz="2400" b="1" dirty="0">
                <a:ln>
                  <a:solidFill>
                    <a:srgbClr val="FF0000"/>
                  </a:solidFill>
                </a:ln>
                <a:solidFill>
                  <a:srgbClr val="FFFF00"/>
                </a:solidFill>
              </a:rPr>
              <a:t>г. Анжеро-Судженск</a:t>
            </a:r>
          </a:p>
          <a:p>
            <a:pPr algn="ctr">
              <a:lnSpc>
                <a:spcPct val="80000"/>
              </a:lnSpc>
              <a:spcBef>
                <a:spcPct val="20000"/>
              </a:spcBef>
            </a:pPr>
            <a:r>
              <a:rPr lang="ru-RU" sz="2400" b="1" dirty="0" smtClean="0">
                <a:ln>
                  <a:solidFill>
                    <a:srgbClr val="FF0000"/>
                  </a:solidFill>
                </a:ln>
                <a:solidFill>
                  <a:srgbClr val="FFFF00"/>
                </a:solidFill>
              </a:rPr>
              <a:t>2010 </a:t>
            </a:r>
            <a:r>
              <a:rPr lang="ru-RU" sz="2400" b="1" dirty="0">
                <a:ln>
                  <a:solidFill>
                    <a:srgbClr val="FF0000"/>
                  </a:solidFill>
                </a:ln>
                <a:solidFill>
                  <a:srgbClr val="FFFF00"/>
                </a:solidFill>
              </a:rPr>
              <a:t>г</a:t>
            </a:r>
            <a:r>
              <a:rPr lang="ru-RU" sz="2400" dirty="0">
                <a:ln>
                  <a:solidFill>
                    <a:srgbClr val="FF0000"/>
                  </a:solidFill>
                </a:ln>
                <a:solidFill>
                  <a:srgbClr val="FFFF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par>
                          <p:cTn id="14" fill="hold">
                            <p:stCondLst>
                              <p:cond delay="2000"/>
                            </p:stCondLst>
                            <p:childTnLst>
                              <p:par>
                                <p:cTn id="15" presetID="53"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2000" fill="hold"/>
                                        <p:tgtEl>
                                          <p:spTgt spid="5"/>
                                        </p:tgtEl>
                                        <p:attrNameLst>
                                          <p:attrName>ppt_w</p:attrName>
                                        </p:attrNameLst>
                                      </p:cBhvr>
                                      <p:tavLst>
                                        <p:tav tm="0">
                                          <p:val>
                                            <p:fltVal val="0"/>
                                          </p:val>
                                        </p:tav>
                                        <p:tav tm="100000">
                                          <p:val>
                                            <p:strVal val="#ppt_w"/>
                                          </p:val>
                                        </p:tav>
                                      </p:tavLst>
                                    </p:anim>
                                    <p:anim calcmode="lin" valueType="num">
                                      <p:cBhvr>
                                        <p:cTn id="18" dur="2000" fill="hold"/>
                                        <p:tgtEl>
                                          <p:spTgt spid="5"/>
                                        </p:tgtEl>
                                        <p:attrNameLst>
                                          <p:attrName>ppt_h</p:attrName>
                                        </p:attrNameLst>
                                      </p:cBhvr>
                                      <p:tavLst>
                                        <p:tav tm="0">
                                          <p:val>
                                            <p:fltVal val="0"/>
                                          </p:val>
                                        </p:tav>
                                        <p:tav tm="100000">
                                          <p:val>
                                            <p:strVal val="#ppt_h"/>
                                          </p:val>
                                        </p:tav>
                                      </p:tavLst>
                                    </p:anim>
                                    <p:animEffect transition="in" filter="fade">
                                      <p:cBhvr>
                                        <p:cTn id="19" dur="2000"/>
                                        <p:tgtEl>
                                          <p:spTgt spid="5"/>
                                        </p:tgtEl>
                                      </p:cBhvr>
                                    </p:animEffect>
                                  </p:childTnLst>
                                </p:cTn>
                              </p:par>
                            </p:childTnLst>
                          </p:cTn>
                        </p:par>
                        <p:par>
                          <p:cTn id="20" fill="hold">
                            <p:stCondLst>
                              <p:cond delay="4000"/>
                            </p:stCondLst>
                            <p:childTnLst>
                              <p:par>
                                <p:cTn id="21" presetID="53"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2000" fill="hold"/>
                                        <p:tgtEl>
                                          <p:spTgt spid="6"/>
                                        </p:tgtEl>
                                        <p:attrNameLst>
                                          <p:attrName>ppt_w</p:attrName>
                                        </p:attrNameLst>
                                      </p:cBhvr>
                                      <p:tavLst>
                                        <p:tav tm="0">
                                          <p:val>
                                            <p:fltVal val="0"/>
                                          </p:val>
                                        </p:tav>
                                        <p:tav tm="100000">
                                          <p:val>
                                            <p:strVal val="#ppt_w"/>
                                          </p:val>
                                        </p:tav>
                                      </p:tavLst>
                                    </p:anim>
                                    <p:anim calcmode="lin" valueType="num">
                                      <p:cBhvr>
                                        <p:cTn id="24" dur="2000" fill="hold"/>
                                        <p:tgtEl>
                                          <p:spTgt spid="6"/>
                                        </p:tgtEl>
                                        <p:attrNameLst>
                                          <p:attrName>ppt_h</p:attrName>
                                        </p:attrNameLst>
                                      </p:cBhvr>
                                      <p:tavLst>
                                        <p:tav tm="0">
                                          <p:val>
                                            <p:fltVal val="0"/>
                                          </p:val>
                                        </p:tav>
                                        <p:tav tm="100000">
                                          <p:val>
                                            <p:strVal val="#ppt_h"/>
                                          </p:val>
                                        </p:tav>
                                      </p:tavLst>
                                    </p:anim>
                                    <p:animEffect transition="in" filter="fade">
                                      <p:cBhvr>
                                        <p:cTn id="25" dur="2000"/>
                                        <p:tgtEl>
                                          <p:spTgt spid="6"/>
                                        </p:tgtEl>
                                      </p:cBhvr>
                                    </p:animEffect>
                                  </p:childTnLst>
                                </p:cTn>
                              </p:par>
                            </p:childTnLst>
                          </p:cTn>
                        </p:par>
                        <p:par>
                          <p:cTn id="26" fill="hold">
                            <p:stCondLst>
                              <p:cond delay="6000"/>
                            </p:stCondLst>
                            <p:childTnLst>
                              <p:par>
                                <p:cTn id="27" presetID="53"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2000" fill="hold"/>
                                        <p:tgtEl>
                                          <p:spTgt spid="7"/>
                                        </p:tgtEl>
                                        <p:attrNameLst>
                                          <p:attrName>ppt_w</p:attrName>
                                        </p:attrNameLst>
                                      </p:cBhvr>
                                      <p:tavLst>
                                        <p:tav tm="0">
                                          <p:val>
                                            <p:fltVal val="0"/>
                                          </p:val>
                                        </p:tav>
                                        <p:tav tm="100000">
                                          <p:val>
                                            <p:strVal val="#ppt_w"/>
                                          </p:val>
                                        </p:tav>
                                      </p:tavLst>
                                    </p:anim>
                                    <p:anim calcmode="lin" valueType="num">
                                      <p:cBhvr>
                                        <p:cTn id="30" dur="2000" fill="hold"/>
                                        <p:tgtEl>
                                          <p:spTgt spid="7"/>
                                        </p:tgtEl>
                                        <p:attrNameLst>
                                          <p:attrName>ppt_h</p:attrName>
                                        </p:attrNameLst>
                                      </p:cBhvr>
                                      <p:tavLst>
                                        <p:tav tm="0">
                                          <p:val>
                                            <p:fltVal val="0"/>
                                          </p:val>
                                        </p:tav>
                                        <p:tav tm="100000">
                                          <p:val>
                                            <p:strVal val="#ppt_h"/>
                                          </p:val>
                                        </p:tav>
                                      </p:tavLst>
                                    </p:anim>
                                    <p:animEffect transition="in" filter="fade">
                                      <p:cBhvr>
                                        <p:cTn id="31" dur="2000"/>
                                        <p:tgtEl>
                                          <p:spTgt spid="7"/>
                                        </p:tgtEl>
                                      </p:cBhvr>
                                    </p:animEffect>
                                  </p:childTnLst>
                                </p:cTn>
                              </p:par>
                            </p:childTnLst>
                          </p:cTn>
                        </p:par>
                        <p:par>
                          <p:cTn id="32" fill="hold">
                            <p:stCondLst>
                              <p:cond delay="8000"/>
                            </p:stCondLst>
                            <p:childTnLst>
                              <p:par>
                                <p:cTn id="33" presetID="53"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2000" fill="hold"/>
                                        <p:tgtEl>
                                          <p:spTgt spid="8"/>
                                        </p:tgtEl>
                                        <p:attrNameLst>
                                          <p:attrName>ppt_w</p:attrName>
                                        </p:attrNameLst>
                                      </p:cBhvr>
                                      <p:tavLst>
                                        <p:tav tm="0">
                                          <p:val>
                                            <p:fltVal val="0"/>
                                          </p:val>
                                        </p:tav>
                                        <p:tav tm="100000">
                                          <p:val>
                                            <p:strVal val="#ppt_w"/>
                                          </p:val>
                                        </p:tav>
                                      </p:tavLst>
                                    </p:anim>
                                    <p:anim calcmode="lin" valueType="num">
                                      <p:cBhvr>
                                        <p:cTn id="36" dur="2000" fill="hold"/>
                                        <p:tgtEl>
                                          <p:spTgt spid="8"/>
                                        </p:tgtEl>
                                        <p:attrNameLst>
                                          <p:attrName>ppt_h</p:attrName>
                                        </p:attrNameLst>
                                      </p:cBhvr>
                                      <p:tavLst>
                                        <p:tav tm="0">
                                          <p:val>
                                            <p:fltVal val="0"/>
                                          </p:val>
                                        </p:tav>
                                        <p:tav tm="100000">
                                          <p:val>
                                            <p:strVal val="#ppt_h"/>
                                          </p:val>
                                        </p:tav>
                                      </p:tavLst>
                                    </p:anim>
                                    <p:animEffect transition="in" filter="fade">
                                      <p:cBhvr>
                                        <p:cTn id="37" dur="2000"/>
                                        <p:tgtEl>
                                          <p:spTgt spid="8"/>
                                        </p:tgtEl>
                                      </p:cBhvr>
                                    </p:animEffect>
                                  </p:childTnLst>
                                </p:cTn>
                              </p:par>
                            </p:childTnLst>
                          </p:cTn>
                        </p:par>
                        <p:par>
                          <p:cTn id="38" fill="hold">
                            <p:stCondLst>
                              <p:cond delay="10000"/>
                            </p:stCondLst>
                            <p:childTnLst>
                              <p:par>
                                <p:cTn id="39" presetID="53"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2000" fill="hold"/>
                                        <p:tgtEl>
                                          <p:spTgt spid="9"/>
                                        </p:tgtEl>
                                        <p:attrNameLst>
                                          <p:attrName>ppt_w</p:attrName>
                                        </p:attrNameLst>
                                      </p:cBhvr>
                                      <p:tavLst>
                                        <p:tav tm="0">
                                          <p:val>
                                            <p:fltVal val="0"/>
                                          </p:val>
                                        </p:tav>
                                        <p:tav tm="100000">
                                          <p:val>
                                            <p:strVal val="#ppt_w"/>
                                          </p:val>
                                        </p:tav>
                                      </p:tavLst>
                                    </p:anim>
                                    <p:anim calcmode="lin" valueType="num">
                                      <p:cBhvr>
                                        <p:cTn id="42" dur="2000" fill="hold"/>
                                        <p:tgtEl>
                                          <p:spTgt spid="9"/>
                                        </p:tgtEl>
                                        <p:attrNameLst>
                                          <p:attrName>ppt_h</p:attrName>
                                        </p:attrNameLst>
                                      </p:cBhvr>
                                      <p:tavLst>
                                        <p:tav tm="0">
                                          <p:val>
                                            <p:fltVal val="0"/>
                                          </p:val>
                                        </p:tav>
                                        <p:tav tm="100000">
                                          <p:val>
                                            <p:strVal val="#ppt_h"/>
                                          </p:val>
                                        </p:tav>
                                      </p:tavLst>
                                    </p:anim>
                                    <p:animEffect transition="in" filter="fade">
                                      <p:cBhvr>
                                        <p:cTn id="43" dur="2000"/>
                                        <p:tgtEl>
                                          <p:spTgt spid="9"/>
                                        </p:tgtEl>
                                      </p:cBhvr>
                                    </p:animEffect>
                                  </p:childTnLst>
                                </p:cTn>
                              </p:par>
                            </p:childTnLst>
                          </p:cTn>
                        </p:par>
                        <p:par>
                          <p:cTn id="44" fill="hold">
                            <p:stCondLst>
                              <p:cond delay="12000"/>
                            </p:stCondLst>
                            <p:childTnLst>
                              <p:par>
                                <p:cTn id="45" presetID="53"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2000" fill="hold"/>
                                        <p:tgtEl>
                                          <p:spTgt spid="10"/>
                                        </p:tgtEl>
                                        <p:attrNameLst>
                                          <p:attrName>ppt_w</p:attrName>
                                        </p:attrNameLst>
                                      </p:cBhvr>
                                      <p:tavLst>
                                        <p:tav tm="0">
                                          <p:val>
                                            <p:fltVal val="0"/>
                                          </p:val>
                                        </p:tav>
                                        <p:tav tm="100000">
                                          <p:val>
                                            <p:strVal val="#ppt_w"/>
                                          </p:val>
                                        </p:tav>
                                      </p:tavLst>
                                    </p:anim>
                                    <p:anim calcmode="lin" valueType="num">
                                      <p:cBhvr>
                                        <p:cTn id="48" dur="2000" fill="hold"/>
                                        <p:tgtEl>
                                          <p:spTgt spid="10"/>
                                        </p:tgtEl>
                                        <p:attrNameLst>
                                          <p:attrName>ppt_h</p:attrName>
                                        </p:attrNameLst>
                                      </p:cBhvr>
                                      <p:tavLst>
                                        <p:tav tm="0">
                                          <p:val>
                                            <p:fltVal val="0"/>
                                          </p:val>
                                        </p:tav>
                                        <p:tav tm="100000">
                                          <p:val>
                                            <p:strVal val="#ppt_h"/>
                                          </p:val>
                                        </p:tav>
                                      </p:tavLst>
                                    </p:anim>
                                    <p:animEffect transition="in" filter="fade">
                                      <p:cBhvr>
                                        <p:cTn id="49" dur="2000"/>
                                        <p:tgtEl>
                                          <p:spTgt spid="10"/>
                                        </p:tgtEl>
                                      </p:cBhvr>
                                    </p:animEffect>
                                  </p:childTnLst>
                                </p:cTn>
                              </p:par>
                            </p:childTnLst>
                          </p:cTn>
                        </p:par>
                        <p:par>
                          <p:cTn id="50" fill="hold">
                            <p:stCondLst>
                              <p:cond delay="14000"/>
                            </p:stCondLst>
                            <p:childTnLst>
                              <p:par>
                                <p:cTn id="51" presetID="53"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2000" fill="hold"/>
                                        <p:tgtEl>
                                          <p:spTgt spid="11"/>
                                        </p:tgtEl>
                                        <p:attrNameLst>
                                          <p:attrName>ppt_w</p:attrName>
                                        </p:attrNameLst>
                                      </p:cBhvr>
                                      <p:tavLst>
                                        <p:tav tm="0">
                                          <p:val>
                                            <p:fltVal val="0"/>
                                          </p:val>
                                        </p:tav>
                                        <p:tav tm="100000">
                                          <p:val>
                                            <p:strVal val="#ppt_w"/>
                                          </p:val>
                                        </p:tav>
                                      </p:tavLst>
                                    </p:anim>
                                    <p:anim calcmode="lin" valueType="num">
                                      <p:cBhvr>
                                        <p:cTn id="54" dur="2000" fill="hold"/>
                                        <p:tgtEl>
                                          <p:spTgt spid="11"/>
                                        </p:tgtEl>
                                        <p:attrNameLst>
                                          <p:attrName>ppt_h</p:attrName>
                                        </p:attrNameLst>
                                      </p:cBhvr>
                                      <p:tavLst>
                                        <p:tav tm="0">
                                          <p:val>
                                            <p:fltVal val="0"/>
                                          </p:val>
                                        </p:tav>
                                        <p:tav tm="100000">
                                          <p:val>
                                            <p:strVal val="#ppt_h"/>
                                          </p:val>
                                        </p:tav>
                                      </p:tavLst>
                                    </p:anim>
                                    <p:animEffect transition="in" filter="fade">
                                      <p:cBhvr>
                                        <p:cTn id="55" dur="2000"/>
                                        <p:tgtEl>
                                          <p:spTgt spid="11"/>
                                        </p:tgtEl>
                                      </p:cBhvr>
                                    </p:animEffect>
                                  </p:childTnLst>
                                </p:cTn>
                              </p:par>
                            </p:childTnLst>
                          </p:cTn>
                        </p:par>
                        <p:par>
                          <p:cTn id="56" fill="hold">
                            <p:stCondLst>
                              <p:cond delay="16000"/>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2000"/>
                                        <p:tgtEl>
                                          <p:spTgt spid="12"/>
                                        </p:tgtEl>
                                      </p:cBhvr>
                                    </p:animEffect>
                                  </p:childTnLst>
                                </p:cTn>
                              </p:par>
                            </p:childTnLst>
                          </p:cTn>
                        </p:par>
                        <p:par>
                          <p:cTn id="60" fill="hold">
                            <p:stCondLst>
                              <p:cond delay="1800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214282" y="0"/>
            <a:ext cx="8715436" cy="1000108"/>
          </a:xfrm>
        </p:spPr>
        <p:txBody>
          <a:bodyPr>
            <a:noAutofit/>
          </a:bodyPr>
          <a:lstStyle/>
          <a:p>
            <a:r>
              <a:rPr lang="ru-RU" sz="2800" dirty="0" smtClean="0"/>
              <a:t>Долгое время висячие сады Семирамиды считались выдумкой. </a:t>
            </a:r>
            <a:endParaRPr lang="ru-RU" sz="2800" dirty="0"/>
          </a:p>
        </p:txBody>
      </p:sp>
      <p:sp>
        <p:nvSpPr>
          <p:cNvPr id="27650" name="Rectangle 5"/>
          <p:cNvSpPr>
            <a:spLocks noGrp="1" noRot="1" noChangeArrowheads="1"/>
          </p:cNvSpPr>
          <p:nvPr>
            <p:ph sz="half" idx="1"/>
          </p:nvPr>
        </p:nvSpPr>
        <p:spPr>
          <a:xfrm>
            <a:off x="0" y="1357298"/>
            <a:ext cx="2643174" cy="5143536"/>
          </a:xfrm>
        </p:spPr>
        <p:txBody>
          <a:bodyPr>
            <a:normAutofit/>
          </a:bodyPr>
          <a:lstStyle/>
          <a:p>
            <a:pPr marL="0" indent="0" algn="ctr">
              <a:lnSpc>
                <a:spcPct val="80000"/>
              </a:lnSpc>
              <a:buNone/>
            </a:pPr>
            <a:r>
              <a:rPr lang="ru-RU" sz="2800" dirty="0" smtClean="0"/>
              <a:t>Описания историков утверждают, что «висячие сады» устроил царь </a:t>
            </a:r>
            <a:r>
              <a:rPr lang="ru-RU" sz="2800" b="1" dirty="0" smtClean="0"/>
              <a:t>Навуходоносор</a:t>
            </a:r>
            <a:r>
              <a:rPr lang="ru-RU" sz="2800" dirty="0" smtClean="0"/>
              <a:t> для своей жены – персидской царевны </a:t>
            </a:r>
            <a:r>
              <a:rPr lang="ru-RU" sz="2800" b="1" dirty="0" err="1" smtClean="0"/>
              <a:t>Амитис</a:t>
            </a:r>
            <a:r>
              <a:rPr lang="ru-RU" sz="2800" dirty="0" smtClean="0"/>
              <a:t>. </a:t>
            </a:r>
          </a:p>
        </p:txBody>
      </p:sp>
      <p:pic>
        <p:nvPicPr>
          <p:cNvPr id="8" name="Picture 8" descr="main"/>
          <p:cNvPicPr>
            <a:picLocks noChangeAspect="1" noChangeArrowheads="1"/>
          </p:cNvPicPr>
          <p:nvPr/>
        </p:nvPicPr>
        <p:blipFill>
          <a:blip r:embed="rId2"/>
          <a:srcRect/>
          <a:stretch>
            <a:fillRect/>
          </a:stretch>
        </p:blipFill>
        <p:spPr bwMode="auto">
          <a:xfrm>
            <a:off x="2571736" y="975632"/>
            <a:ext cx="6281710" cy="56918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1000"/>
                                        <p:tgtEl>
                                          <p:spTgt spid="8"/>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3000"/>
                                        <p:tgtEl>
                                          <p:spTgt spid="9"/>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27650">
                                            <p:txEl>
                                              <p:pRg st="0" end="0"/>
                                            </p:txEl>
                                          </p:spTgt>
                                        </p:tgtEl>
                                        <p:attrNameLst>
                                          <p:attrName>style.visibility</p:attrName>
                                        </p:attrNameLst>
                                      </p:cBhvr>
                                      <p:to>
                                        <p:strVal val="visible"/>
                                      </p:to>
                                    </p:set>
                                    <p:animEffect transition="in" filter="wipe(up)">
                                      <p:cBhvr>
                                        <p:cTn id="15" dur="3000"/>
                                        <p:tgtEl>
                                          <p:spTgt spid="276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65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9"/>
          <p:cNvSpPr>
            <a:spLocks noGrp="1"/>
          </p:cNvSpPr>
          <p:nvPr>
            <p:ph idx="1"/>
          </p:nvPr>
        </p:nvSpPr>
        <p:spPr>
          <a:xfrm>
            <a:off x="357158" y="0"/>
            <a:ext cx="8229600" cy="1042982"/>
          </a:xfrm>
        </p:spPr>
        <p:txBody>
          <a:bodyPr>
            <a:normAutofit lnSpcReduction="10000"/>
          </a:bodyPr>
          <a:lstStyle/>
          <a:p>
            <a:pPr marL="0" indent="0" algn="ctr">
              <a:buNone/>
            </a:pPr>
            <a:r>
              <a:rPr lang="ru-RU" dirty="0" smtClean="0"/>
              <a:t>Эти сады не имели себе равных во всём тогдашнем мире. </a:t>
            </a:r>
          </a:p>
        </p:txBody>
      </p:sp>
      <p:pic>
        <p:nvPicPr>
          <p:cNvPr id="1029" name="Picture 5"/>
          <p:cNvPicPr>
            <a:picLocks noChangeAspect="1" noChangeArrowheads="1"/>
          </p:cNvPicPr>
          <p:nvPr/>
        </p:nvPicPr>
        <p:blipFill>
          <a:blip r:embed="rId2" cstate="email"/>
          <a:srcRect/>
          <a:stretch>
            <a:fillRect/>
          </a:stretch>
        </p:blipFill>
        <p:spPr bwMode="auto">
          <a:xfrm>
            <a:off x="357158" y="1071546"/>
            <a:ext cx="8501122" cy="55319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box(out)">
                                      <p:cBhvr>
                                        <p:cTn id="7" dur="1000"/>
                                        <p:tgtEl>
                                          <p:spTgt spid="1029"/>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up)">
                                      <p:cBhvr>
                                        <p:cTn id="11" dur="3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6"/>
          <p:cNvSpPr>
            <a:spLocks noGrp="1" noRot="1" noChangeArrowheads="1"/>
          </p:cNvSpPr>
          <p:nvPr>
            <p:ph sz="half" idx="1"/>
          </p:nvPr>
        </p:nvSpPr>
        <p:spPr>
          <a:xfrm>
            <a:off x="214282" y="5143512"/>
            <a:ext cx="8643966" cy="1500198"/>
          </a:xfrm>
        </p:spPr>
        <p:txBody>
          <a:bodyPr>
            <a:noAutofit/>
          </a:bodyPr>
          <a:lstStyle/>
          <a:p>
            <a:pPr marL="0" indent="0" algn="ctr" eaLnBrk="1" hangingPunct="1">
              <a:lnSpc>
                <a:spcPct val="80000"/>
              </a:lnSpc>
              <a:buNone/>
            </a:pPr>
            <a:r>
              <a:rPr lang="ru-RU" dirty="0" smtClean="0"/>
              <a:t>Здесь были собраны растения из разных стран. </a:t>
            </a:r>
          </a:p>
          <a:p>
            <a:pPr marL="0" indent="0" algn="ctr" eaLnBrk="1" hangingPunct="1">
              <a:lnSpc>
                <a:spcPct val="80000"/>
              </a:lnSpc>
              <a:buNone/>
            </a:pPr>
            <a:r>
              <a:rPr lang="ru-RU" dirty="0" smtClean="0"/>
              <a:t>Ведя многочисленные завоевательные походы Навуходоносор привозил в Вавилон не только сокровища, но и экзотические растения.</a:t>
            </a:r>
          </a:p>
        </p:txBody>
      </p:sp>
      <p:sp>
        <p:nvSpPr>
          <p:cNvPr id="9" name="Содержимое 8"/>
          <p:cNvSpPr>
            <a:spLocks noGrp="1"/>
          </p:cNvSpPr>
          <p:nvPr>
            <p:ph sz="half" idx="2"/>
          </p:nvPr>
        </p:nvSpPr>
        <p:spPr>
          <a:xfrm>
            <a:off x="6357950" y="285728"/>
            <a:ext cx="2571768" cy="4786346"/>
          </a:xfrm>
        </p:spPr>
        <p:txBody>
          <a:bodyPr>
            <a:normAutofit fontScale="47500" lnSpcReduction="20000"/>
          </a:bodyPr>
          <a:lstStyle/>
          <a:p>
            <a:pPr marL="0" indent="0" algn="r">
              <a:buNone/>
            </a:pPr>
            <a:r>
              <a:rPr lang="ru-RU" sz="5900" dirty="0" smtClean="0"/>
              <a:t>Сады состоят из </a:t>
            </a:r>
            <a:r>
              <a:rPr lang="ru-RU" sz="5900" b="1" dirty="0" smtClean="0"/>
              <a:t>семи</a:t>
            </a:r>
            <a:r>
              <a:rPr lang="ru-RU" sz="5900" dirty="0" smtClean="0"/>
              <a:t>, ступенчато </a:t>
            </a:r>
            <a:r>
              <a:rPr lang="ru-RU" sz="5900" dirty="0" err="1" smtClean="0"/>
              <a:t>поднимаю-щихся</a:t>
            </a:r>
            <a:r>
              <a:rPr lang="ru-RU" sz="5900" dirty="0" smtClean="0"/>
              <a:t> террас, верхняя из которых располагалась на высоте 40 м.</a:t>
            </a:r>
            <a:r>
              <a:rPr lang="ru-RU" sz="5900" b="1" dirty="0" smtClean="0"/>
              <a:t> </a:t>
            </a:r>
            <a:r>
              <a:rPr lang="ru-RU" sz="5900" dirty="0" smtClean="0"/>
              <a:t>И каждая из которых была своеобразным садом.</a:t>
            </a:r>
          </a:p>
          <a:p>
            <a:pPr marL="0" indent="0" algn="r">
              <a:buNone/>
            </a:pPr>
            <a:endParaRPr lang="ru-RU" dirty="0"/>
          </a:p>
        </p:txBody>
      </p:sp>
      <p:pic>
        <p:nvPicPr>
          <p:cNvPr id="5" name="Picture 2"/>
          <p:cNvPicPr>
            <a:picLocks noChangeAspect="1" noChangeArrowheads="1"/>
          </p:cNvPicPr>
          <p:nvPr/>
        </p:nvPicPr>
        <p:blipFill>
          <a:blip r:embed="rId2"/>
          <a:srcRect/>
          <a:stretch>
            <a:fillRect/>
          </a:stretch>
        </p:blipFill>
        <p:spPr bwMode="auto">
          <a:xfrm>
            <a:off x="0" y="285728"/>
            <a:ext cx="6429388" cy="4714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up)">
                                      <p:cBhvr>
                                        <p:cTn id="11" dur="3000"/>
                                        <p:tgtEl>
                                          <p:spTgt spid="9">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27651">
                                            <p:txEl>
                                              <p:pRg st="0" end="0"/>
                                            </p:txEl>
                                          </p:spTgt>
                                        </p:tgtEl>
                                        <p:attrNameLst>
                                          <p:attrName>style.visibility</p:attrName>
                                        </p:attrNameLst>
                                      </p:cBhvr>
                                      <p:to>
                                        <p:strVal val="visible"/>
                                      </p:to>
                                    </p:set>
                                    <p:animEffect transition="in" filter="wipe(up)">
                                      <p:cBhvr>
                                        <p:cTn id="15" dur="3000"/>
                                        <p:tgtEl>
                                          <p:spTgt spid="27651">
                                            <p:txEl>
                                              <p:pRg st="0" end="0"/>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27651">
                                            <p:txEl>
                                              <p:pRg st="1" end="1"/>
                                            </p:txEl>
                                          </p:spTgt>
                                        </p:tgtEl>
                                        <p:attrNameLst>
                                          <p:attrName>style.visibility</p:attrName>
                                        </p:attrNameLst>
                                      </p:cBhvr>
                                      <p:to>
                                        <p:strVal val="visible"/>
                                      </p:to>
                                    </p:set>
                                    <p:animEffect transition="in" filter="wipe(up)">
                                      <p:cBhvr>
                                        <p:cTn id="19" dur="30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85720" y="857232"/>
            <a:ext cx="4114800" cy="654032"/>
          </a:xfrm>
        </p:spPr>
        <p:txBody>
          <a:bodyPr>
            <a:normAutofit fontScale="90000"/>
          </a:bodyPr>
          <a:lstStyle/>
          <a:p>
            <a:pPr eaLnBrk="1" hangingPunct="1"/>
            <a:r>
              <a:rPr lang="ru-RU" dirty="0" smtClean="0">
                <a:ln>
                  <a:solidFill>
                    <a:srgbClr val="0070C0"/>
                  </a:solidFill>
                </a:ln>
                <a:solidFill>
                  <a:srgbClr val="00B0F0"/>
                </a:solidFill>
                <a:effectLst>
                  <a:outerShdw blurRad="38100" dist="38100" dir="2700000" algn="tl">
                    <a:srgbClr val="000000">
                      <a:alpha val="43137"/>
                    </a:srgbClr>
                  </a:outerShdw>
                </a:effectLst>
              </a:rPr>
              <a:t>Семирамида</a:t>
            </a:r>
          </a:p>
        </p:txBody>
      </p:sp>
      <p:sp>
        <p:nvSpPr>
          <p:cNvPr id="33795" name="Rectangle 3"/>
          <p:cNvSpPr>
            <a:spLocks noGrp="1" noChangeArrowheads="1"/>
          </p:cNvSpPr>
          <p:nvPr>
            <p:ph sz="half" idx="1"/>
          </p:nvPr>
        </p:nvSpPr>
        <p:spPr>
          <a:xfrm>
            <a:off x="4143372" y="285728"/>
            <a:ext cx="4824418" cy="1857364"/>
          </a:xfrm>
        </p:spPr>
        <p:txBody>
          <a:bodyPr>
            <a:normAutofit/>
          </a:bodyPr>
          <a:lstStyle/>
          <a:p>
            <a:pPr marL="0" indent="0" algn="ctr">
              <a:spcBef>
                <a:spcPct val="50000"/>
              </a:spcBef>
              <a:buNone/>
            </a:pPr>
            <a:r>
              <a:rPr lang="ru-RU" sz="2800" dirty="0" smtClean="0"/>
              <a:t>Вода, постоянно подаваемая наверх, стекала по специальным каналам, орошая  почву.</a:t>
            </a:r>
          </a:p>
          <a:p>
            <a:pPr eaLnBrk="1" hangingPunct="1"/>
            <a:endParaRPr lang="ru-RU" dirty="0" smtClean="0"/>
          </a:p>
        </p:txBody>
      </p:sp>
      <p:sp>
        <p:nvSpPr>
          <p:cNvPr id="5" name="Содержимое 4"/>
          <p:cNvSpPr>
            <a:spLocks noGrp="1"/>
          </p:cNvSpPr>
          <p:nvPr>
            <p:ph sz="half" idx="2"/>
          </p:nvPr>
        </p:nvSpPr>
        <p:spPr>
          <a:xfrm>
            <a:off x="0" y="2214554"/>
            <a:ext cx="2714612" cy="4357718"/>
          </a:xfrm>
        </p:spPr>
        <p:txBody>
          <a:bodyPr>
            <a:normAutofit/>
          </a:bodyPr>
          <a:lstStyle/>
          <a:p>
            <a:pPr marL="0" indent="0" algn="ctr">
              <a:buNone/>
            </a:pPr>
            <a:r>
              <a:rPr lang="ru-RU" dirty="0" smtClean="0"/>
              <a:t>Не умолкая, </a:t>
            </a:r>
          </a:p>
          <a:p>
            <a:pPr marL="0" indent="0" algn="ctr">
              <a:buNone/>
            </a:pPr>
            <a:r>
              <a:rPr lang="ru-RU" dirty="0" smtClean="0"/>
              <a:t>щебетали </a:t>
            </a:r>
          </a:p>
          <a:p>
            <a:pPr marL="0" indent="0" algn="ctr">
              <a:buNone/>
            </a:pPr>
            <a:r>
              <a:rPr lang="ru-RU" dirty="0" smtClean="0"/>
              <a:t>птицы, </a:t>
            </a:r>
          </a:p>
          <a:p>
            <a:pPr marL="0" indent="0" algn="ctr">
              <a:buNone/>
            </a:pPr>
            <a:r>
              <a:rPr lang="ru-RU" dirty="0" smtClean="0"/>
              <a:t>в вечнозеленой </a:t>
            </a:r>
          </a:p>
          <a:p>
            <a:pPr marL="0" indent="0" algn="ctr">
              <a:buNone/>
            </a:pPr>
            <a:r>
              <a:rPr lang="ru-RU" dirty="0" smtClean="0"/>
              <a:t>растительности </a:t>
            </a:r>
          </a:p>
          <a:p>
            <a:pPr marL="0" indent="0" algn="ctr">
              <a:buNone/>
            </a:pPr>
            <a:r>
              <a:rPr lang="ru-RU" dirty="0" smtClean="0"/>
              <a:t>проглядывали </a:t>
            </a:r>
          </a:p>
          <a:p>
            <a:pPr marL="0" indent="0" algn="ctr">
              <a:buNone/>
            </a:pPr>
            <a:r>
              <a:rPr lang="ru-RU" dirty="0" smtClean="0"/>
              <a:t>позолоченные </a:t>
            </a:r>
          </a:p>
          <a:p>
            <a:pPr marL="0" indent="0" algn="ctr">
              <a:buNone/>
            </a:pPr>
            <a:r>
              <a:rPr lang="ru-RU" dirty="0" smtClean="0"/>
              <a:t>статуи зверей. </a:t>
            </a:r>
            <a:endParaRPr lang="ru-RU" dirty="0"/>
          </a:p>
        </p:txBody>
      </p:sp>
      <p:pic>
        <p:nvPicPr>
          <p:cNvPr id="6" name="Picture 4"/>
          <p:cNvPicPr>
            <a:picLocks noChangeAspect="1" noChangeArrowheads="1"/>
          </p:cNvPicPr>
          <p:nvPr/>
        </p:nvPicPr>
        <p:blipFill>
          <a:blip r:embed="rId2">
            <a:lum bright="10000"/>
          </a:blip>
          <a:srcRect/>
          <a:stretch>
            <a:fillRect/>
          </a:stretch>
        </p:blipFill>
        <p:spPr bwMode="auto">
          <a:xfrm>
            <a:off x="2692965" y="2285992"/>
            <a:ext cx="6451035" cy="43443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wipe(left)">
                                      <p:cBhvr>
                                        <p:cTn id="7" dur="2000"/>
                                        <p:tgtEl>
                                          <p:spTgt spid="33794"/>
                                        </p:tgtEl>
                                      </p:cBhvr>
                                    </p:animEffect>
                                  </p:childTnLst>
                                </p:cTn>
                              </p:par>
                              <p:par>
                                <p:cTn id="8" presetID="4" presetClass="entr" presetSubtype="3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1000"/>
                                        <p:tgtEl>
                                          <p:spTgt spid="6"/>
                                        </p:tgtEl>
                                      </p:cBhvr>
                                    </p:animEffect>
                                  </p:childTnLst>
                                </p:cTn>
                              </p:par>
                            </p:childTnLst>
                          </p:cTn>
                        </p:par>
                        <p:par>
                          <p:cTn id="11" fill="hold">
                            <p:stCondLst>
                              <p:cond delay="2000"/>
                            </p:stCondLst>
                            <p:childTnLst>
                              <p:par>
                                <p:cTn id="12" presetID="22" presetClass="entr" presetSubtype="1" fill="hold" grpId="0" nodeType="afterEffect">
                                  <p:stCondLst>
                                    <p:cond delay="0"/>
                                  </p:stCondLst>
                                  <p:childTnLst>
                                    <p:set>
                                      <p:cBhvr>
                                        <p:cTn id="13" dur="1" fill="hold">
                                          <p:stCondLst>
                                            <p:cond delay="0"/>
                                          </p:stCondLst>
                                        </p:cTn>
                                        <p:tgtEl>
                                          <p:spTgt spid="33795">
                                            <p:txEl>
                                              <p:pRg st="0" end="0"/>
                                            </p:txEl>
                                          </p:spTgt>
                                        </p:tgtEl>
                                        <p:attrNameLst>
                                          <p:attrName>style.visibility</p:attrName>
                                        </p:attrNameLst>
                                      </p:cBhvr>
                                      <p:to>
                                        <p:strVal val="visible"/>
                                      </p:to>
                                    </p:set>
                                    <p:animEffect transition="in" filter="wipe(up)">
                                      <p:cBhvr>
                                        <p:cTn id="14" dur="3000"/>
                                        <p:tgtEl>
                                          <p:spTgt spid="33795">
                                            <p:txEl>
                                              <p:pRg st="0" end="0"/>
                                            </p:txEl>
                                          </p:spTgt>
                                        </p:tgtEl>
                                      </p:cBhvr>
                                    </p:animEffect>
                                  </p:childTnLst>
                                </p:cTn>
                              </p:par>
                            </p:childTnLst>
                          </p:cTn>
                        </p:par>
                        <p:par>
                          <p:cTn id="15" fill="hold">
                            <p:stCondLst>
                              <p:cond delay="5000"/>
                            </p:stCondLst>
                            <p:childTnLst>
                              <p:par>
                                <p:cTn id="16" presetID="22" presetClass="entr" presetSubtype="1" fill="hold" grpId="0" nodeType="after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up)">
                                      <p:cBhvr>
                                        <p:cTn id="18" dur="1000"/>
                                        <p:tgtEl>
                                          <p:spTgt spid="5">
                                            <p:txEl>
                                              <p:pRg st="0" end="0"/>
                                            </p:txEl>
                                          </p:spTgt>
                                        </p:tgtEl>
                                      </p:cBhvr>
                                    </p:animEffect>
                                  </p:childTnLst>
                                </p:cTn>
                              </p:par>
                            </p:childTnLst>
                          </p:cTn>
                        </p:par>
                        <p:par>
                          <p:cTn id="19" fill="hold">
                            <p:stCondLst>
                              <p:cond delay="6000"/>
                            </p:stCondLst>
                            <p:childTnLst>
                              <p:par>
                                <p:cTn id="20" presetID="22" presetClass="entr" presetSubtype="1" fill="hold" grpId="0" nodeType="after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up)">
                                      <p:cBhvr>
                                        <p:cTn id="22" dur="1000"/>
                                        <p:tgtEl>
                                          <p:spTgt spid="5">
                                            <p:txEl>
                                              <p:pRg st="1" end="1"/>
                                            </p:txEl>
                                          </p:spTgt>
                                        </p:tgtEl>
                                      </p:cBhvr>
                                    </p:animEffect>
                                  </p:childTnLst>
                                </p:cTn>
                              </p:par>
                            </p:childTnLst>
                          </p:cTn>
                        </p:par>
                        <p:par>
                          <p:cTn id="23" fill="hold">
                            <p:stCondLst>
                              <p:cond delay="7000"/>
                            </p:stCondLst>
                            <p:childTnLst>
                              <p:par>
                                <p:cTn id="24" presetID="22" presetClass="entr" presetSubtype="1" fill="hold" grpId="0" nodeType="after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up)">
                                      <p:cBhvr>
                                        <p:cTn id="26" dur="1000"/>
                                        <p:tgtEl>
                                          <p:spTgt spid="5">
                                            <p:txEl>
                                              <p:pRg st="2" end="2"/>
                                            </p:txEl>
                                          </p:spTgt>
                                        </p:tgtEl>
                                      </p:cBhvr>
                                    </p:animEffect>
                                  </p:childTnLst>
                                </p:cTn>
                              </p:par>
                            </p:childTnLst>
                          </p:cTn>
                        </p:par>
                        <p:par>
                          <p:cTn id="27" fill="hold">
                            <p:stCondLst>
                              <p:cond delay="8000"/>
                            </p:stCondLst>
                            <p:childTnLst>
                              <p:par>
                                <p:cTn id="28" presetID="22" presetClass="entr" presetSubtype="1" fill="hold" grpId="0" nodeType="after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wipe(up)">
                                      <p:cBhvr>
                                        <p:cTn id="30" dur="1000"/>
                                        <p:tgtEl>
                                          <p:spTgt spid="5">
                                            <p:txEl>
                                              <p:pRg st="3" end="3"/>
                                            </p:txEl>
                                          </p:spTgt>
                                        </p:tgtEl>
                                      </p:cBhvr>
                                    </p:animEffect>
                                  </p:childTnLst>
                                </p:cTn>
                              </p:par>
                            </p:childTnLst>
                          </p:cTn>
                        </p:par>
                        <p:par>
                          <p:cTn id="31" fill="hold">
                            <p:stCondLst>
                              <p:cond delay="9000"/>
                            </p:stCondLst>
                            <p:childTnLst>
                              <p:par>
                                <p:cTn id="32" presetID="22" presetClass="entr" presetSubtype="1" fill="hold" grpId="0" nodeType="after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up)">
                                      <p:cBhvr>
                                        <p:cTn id="34" dur="1000"/>
                                        <p:tgtEl>
                                          <p:spTgt spid="5">
                                            <p:txEl>
                                              <p:pRg st="4" end="4"/>
                                            </p:txEl>
                                          </p:spTgt>
                                        </p:tgtEl>
                                      </p:cBhvr>
                                    </p:animEffect>
                                  </p:childTnLst>
                                </p:cTn>
                              </p:par>
                            </p:childTnLst>
                          </p:cTn>
                        </p:par>
                        <p:par>
                          <p:cTn id="35" fill="hold">
                            <p:stCondLst>
                              <p:cond delay="10000"/>
                            </p:stCondLst>
                            <p:childTnLst>
                              <p:par>
                                <p:cTn id="36" presetID="22" presetClass="entr" presetSubtype="1" fill="hold" grpId="0" nodeType="after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wipe(up)">
                                      <p:cBhvr>
                                        <p:cTn id="38" dur="1000"/>
                                        <p:tgtEl>
                                          <p:spTgt spid="5">
                                            <p:txEl>
                                              <p:pRg st="5" end="5"/>
                                            </p:txEl>
                                          </p:spTgt>
                                        </p:tgtEl>
                                      </p:cBhvr>
                                    </p:animEffect>
                                  </p:childTnLst>
                                </p:cTn>
                              </p:par>
                            </p:childTnLst>
                          </p:cTn>
                        </p:par>
                        <p:par>
                          <p:cTn id="39" fill="hold">
                            <p:stCondLst>
                              <p:cond delay="11000"/>
                            </p:stCondLst>
                            <p:childTnLst>
                              <p:par>
                                <p:cTn id="40" presetID="22" presetClass="entr" presetSubtype="1" fill="hold" grpId="0" nodeType="after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up)">
                                      <p:cBhvr>
                                        <p:cTn id="42" dur="1000"/>
                                        <p:tgtEl>
                                          <p:spTgt spid="5">
                                            <p:txEl>
                                              <p:pRg st="6" end="6"/>
                                            </p:txEl>
                                          </p:spTgt>
                                        </p:tgtEl>
                                      </p:cBhvr>
                                    </p:animEffect>
                                  </p:childTnLst>
                                </p:cTn>
                              </p:par>
                            </p:childTnLst>
                          </p:cTn>
                        </p:par>
                        <p:par>
                          <p:cTn id="43" fill="hold">
                            <p:stCondLst>
                              <p:cond delay="12000"/>
                            </p:stCondLst>
                            <p:childTnLst>
                              <p:par>
                                <p:cTn id="44" presetID="22" presetClass="entr" presetSubtype="1" fill="hold" grpId="0" nodeType="afterEffect">
                                  <p:stCondLst>
                                    <p:cond delay="0"/>
                                  </p:stCondLst>
                                  <p:childTnLst>
                                    <p:set>
                                      <p:cBhvr>
                                        <p:cTn id="45" dur="1" fill="hold">
                                          <p:stCondLst>
                                            <p:cond delay="0"/>
                                          </p:stCondLst>
                                        </p:cTn>
                                        <p:tgtEl>
                                          <p:spTgt spid="5">
                                            <p:txEl>
                                              <p:pRg st="7" end="7"/>
                                            </p:txEl>
                                          </p:spTgt>
                                        </p:tgtEl>
                                        <p:attrNameLst>
                                          <p:attrName>style.visibility</p:attrName>
                                        </p:attrNameLst>
                                      </p:cBhvr>
                                      <p:to>
                                        <p:strVal val="visible"/>
                                      </p:to>
                                    </p:set>
                                    <p:animEffect transition="in" filter="wipe(up)">
                                      <p:cBhvr>
                                        <p:cTn id="46"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8501122" cy="928694"/>
          </a:xfrm>
        </p:spPr>
        <p:txBody>
          <a:bodyPr>
            <a:noAutofit/>
          </a:bodyPr>
          <a:lstStyle/>
          <a:p>
            <a:pPr algn="ctr">
              <a:buNone/>
            </a:pPr>
            <a:r>
              <a:rPr lang="ru-RU" sz="2800" dirty="0" smtClean="0"/>
              <a:t>Предполагаемое место </a:t>
            </a:r>
            <a:r>
              <a:rPr lang="ru-RU" sz="2800" b="1" dirty="0" smtClean="0"/>
              <a:t>сейчас</a:t>
            </a:r>
            <a:r>
              <a:rPr lang="ru-RU" sz="2800" dirty="0" smtClean="0"/>
              <a:t>, где располагались сады Семирамиды.</a:t>
            </a:r>
            <a:endParaRPr lang="ru-RU" sz="2800" dirty="0"/>
          </a:p>
        </p:txBody>
      </p:sp>
      <p:pic>
        <p:nvPicPr>
          <p:cNvPr id="11266" name="Picture 2"/>
          <p:cNvPicPr>
            <a:picLocks noChangeAspect="1" noChangeArrowheads="1"/>
          </p:cNvPicPr>
          <p:nvPr/>
        </p:nvPicPr>
        <p:blipFill>
          <a:blip r:embed="rId2"/>
          <a:srcRect/>
          <a:stretch>
            <a:fillRect/>
          </a:stretch>
        </p:blipFill>
        <p:spPr bwMode="auto">
          <a:xfrm>
            <a:off x="357158" y="1214422"/>
            <a:ext cx="8429684" cy="5392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ox(out)">
                                      <p:cBhvr>
                                        <p:cTn id="7" dur="1000"/>
                                        <p:tgtEl>
                                          <p:spTgt spid="1126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6" descr="majak">
            <a:hlinkClick r:id="rId3" action="ppaction://hlinksldjump" tooltip="Александрийский маяк"/>
          </p:cNvPr>
          <p:cNvPicPr>
            <a:picLocks noChangeAspect="1" noChangeArrowheads="1"/>
          </p:cNvPicPr>
          <p:nvPr/>
        </p:nvPicPr>
        <p:blipFill>
          <a:blip r:embed="rId4"/>
          <a:srcRect/>
          <a:stretch>
            <a:fillRect/>
          </a:stretch>
        </p:blipFill>
        <p:spPr bwMode="auto">
          <a:xfrm>
            <a:off x="7500958" y="2500306"/>
            <a:ext cx="1421559" cy="15716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35" descr="koloss">
            <a:hlinkClick r:id="rId5" action="ppaction://hlinksldjump" tooltip="Колосс Родосский"/>
          </p:cNvPr>
          <p:cNvPicPr>
            <a:picLocks noChangeAspect="1" noChangeArrowheads="1"/>
          </p:cNvPicPr>
          <p:nvPr/>
        </p:nvPicPr>
        <p:blipFill>
          <a:blip r:embed="rId6"/>
          <a:srcRect/>
          <a:stretch>
            <a:fillRect/>
          </a:stretch>
        </p:blipFill>
        <p:spPr bwMode="auto">
          <a:xfrm>
            <a:off x="7500958" y="4500570"/>
            <a:ext cx="1428728" cy="17145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7" action="ppaction://hlinksldjump" tooltip="Галикарнасский мавзолей"/>
          </p:cNvPr>
          <p:cNvPicPr>
            <a:picLocks noChangeAspect="1" noChangeArrowheads="1"/>
          </p:cNvPicPr>
          <p:nvPr/>
        </p:nvPicPr>
        <p:blipFill>
          <a:blip r:embed="rId8"/>
          <a:srcRect/>
          <a:stretch>
            <a:fillRect/>
          </a:stretch>
        </p:blipFill>
        <p:spPr bwMode="auto">
          <a:xfrm>
            <a:off x="5715008" y="5429264"/>
            <a:ext cx="1714512"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9" action="ppaction://hlinksldjump" tooltip="Храм Артемиды в Эфесе"/>
          </p:cNvPr>
          <p:cNvPicPr>
            <a:picLocks noChangeAspect="1" noChangeArrowheads="1"/>
          </p:cNvPicPr>
          <p:nvPr/>
        </p:nvPicPr>
        <p:blipFill>
          <a:blip r:embed="rId10"/>
          <a:srcRect/>
          <a:stretch>
            <a:fillRect/>
          </a:stretch>
        </p:blipFill>
        <p:spPr bwMode="auto">
          <a:xfrm>
            <a:off x="3714744" y="5429264"/>
            <a:ext cx="1791967"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39" descr="sadisem">
            <a:hlinkClick r:id="rId9" action="ppaction://hlinksldjump" tooltip="Сады Семирамиды"/>
          </p:cNvPr>
          <p:cNvPicPr>
            <a:picLocks noChangeAspect="1" noChangeArrowheads="1"/>
          </p:cNvPicPr>
          <p:nvPr/>
        </p:nvPicPr>
        <p:blipFill>
          <a:blip r:embed="rId11"/>
          <a:srcRect/>
          <a:stretch>
            <a:fillRect/>
          </a:stretch>
        </p:blipFill>
        <p:spPr bwMode="auto">
          <a:xfrm>
            <a:off x="214282" y="4572008"/>
            <a:ext cx="1593522" cy="13259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40" descr="egyptian-1">
            <a:hlinkClick r:id="rId12" action="ppaction://hlinksldjump" tooltip="Египетские пирамиды"/>
          </p:cNvPr>
          <p:cNvPicPr>
            <a:picLocks noChangeAspect="1" noChangeArrowheads="1"/>
          </p:cNvPicPr>
          <p:nvPr/>
        </p:nvPicPr>
        <p:blipFill>
          <a:blip r:embed="rId13" cstate="email"/>
          <a:srcRect/>
          <a:stretch>
            <a:fillRect/>
          </a:stretch>
        </p:blipFill>
        <p:spPr bwMode="auto">
          <a:xfrm>
            <a:off x="214282" y="3000372"/>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714375" y="214313"/>
            <a:ext cx="8101013" cy="571500"/>
          </a:xfrm>
        </p:spPr>
        <p:txBody>
          <a:bodyPr>
            <a:noAutofit/>
          </a:bodyPr>
          <a:lstStyle/>
          <a:p>
            <a:pPr>
              <a:defRPr/>
            </a:pPr>
            <a:r>
              <a:rPr lang="ru-RU" sz="4800" b="1" dirty="0" smtClean="0">
                <a:ln>
                  <a:solidFill>
                    <a:srgbClr val="00B050"/>
                  </a:solidFill>
                </a:ln>
                <a:solidFill>
                  <a:srgbClr val="92D050"/>
                </a:solidFill>
                <a:effectLst>
                  <a:outerShdw blurRad="38100" dist="38100" dir="2700000" algn="tl">
                    <a:srgbClr val="000000"/>
                  </a:outerShdw>
                </a:effectLst>
                <a:latin typeface="Monotype Corsiva" pitchFamily="66" charset="0"/>
              </a:rPr>
              <a:t>3. Статуя  Зевса  в  Олимпии</a:t>
            </a:r>
            <a:endParaRPr lang="ru-RU" sz="4800" dirty="0">
              <a:ln>
                <a:solidFill>
                  <a:srgbClr val="00B050"/>
                </a:solidFill>
              </a:ln>
            </a:endParaRPr>
          </a:p>
        </p:txBody>
      </p:sp>
      <p:pic>
        <p:nvPicPr>
          <p:cNvPr id="10" name="Picture 41" descr="main">
            <a:hlinkClick r:id="rId14" action="ppaction://hlinksldjump" tooltip="Статуя Зевса в Олимпии"/>
          </p:cNvPr>
          <p:cNvPicPr>
            <a:picLocks noChangeAspect="1" noChangeArrowheads="1"/>
          </p:cNvPicPr>
          <p:nvPr/>
        </p:nvPicPr>
        <p:blipFill>
          <a:blip r:embed="rId15"/>
          <a:srcRect/>
          <a:stretch>
            <a:fillRect/>
          </a:stretch>
        </p:blipFill>
        <p:spPr bwMode="auto">
          <a:xfrm>
            <a:off x="2071670" y="4857760"/>
            <a:ext cx="1342459" cy="17859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3 Дорожка 16.wma">
            <a:hlinkClick r:id="" action="ppaction://media"/>
          </p:cNvPr>
          <p:cNvPicPr>
            <a:picLocks noRot="1" noChangeAspect="1"/>
          </p:cNvPicPr>
          <p:nvPr>
            <a:audioFile r:link="rId1"/>
          </p:nvPr>
        </p:nvPicPr>
        <p:blipFill>
          <a:blip r:embed="rId16" cstate="email"/>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2.77778E-7 1.85185E-6 C -0.00226 -0.00463 -0.00538 -0.00857 -0.00677 -0.01366 C -0.00729 -0.01597 -0.00764 -0.01829 -0.00851 -0.02037 C -0.0151 -0.03588 -0.02361 -0.05023 -0.03056 -0.06528 C -0.03368 -0.07222 -0.03871 -0.07801 -0.04062 -0.08565 C -0.04306 -0.09491 -0.04132 -0.09028 -0.04583 -0.09931 C -0.04792 -0.1081 -0.05208 -0.11412 -0.0559 -0.12176 C -0.05764 -0.13056 -0.05903 -0.13681 -0.06267 -0.14445 C -0.06476 -0.15509 -0.06701 -0.16551 -0.06944 -0.17593 C -0.07153 -0.19468 -0.07448 -0.21204 -0.07795 -0.23033 C -0.07691 -0.34306 -0.09271 -0.40347 -0.05417 -0.48519 C -0.04896 -0.4963 -0.04566 -0.50695 -0.03733 -0.51459 C -0.03142 -0.52616 -0.02535 -0.53241 -0.01701 -0.53935 C 0.00677 -0.55926 0.01615 -0.56366 0.0441 -0.56644 C 0.07344 -0.56505 0.1033 -0.56898 0.13212 -0.56204 C 0.13924 -0.56042 0.14236 -0.54838 0.1474 -0.54167 C 0.15521 -0.53125 0.1658 -0.52871 0.17292 -0.5169 C 0.17899 -0.50695 0.18056 -0.49213 0.18472 -0.48056 C 0.1875 -0.45949 0.18976 -0.43796 0.19497 -0.41759 C 0.19653 -0.39861 0.20035 -0.37847 0.20677 -0.36111 C 0.20955 -0.34352 0.21267 -0.32616 0.21701 -0.30903 C 0.21719 -0.30834 0.22986 -0.28634 0.22882 -0.28195 C 0.22847 -0.28056 0.22656 -0.28195 0.22535 -0.28195 " pathEditMode="relative" rAng="0" ptsTypes="ffffffffffffffffffffffA">
                                      <p:cBhvr>
                                        <p:cTn id="13" dur="2000" fill="hold"/>
                                        <p:tgtEl>
                                          <p:spTgt spid="10"/>
                                        </p:tgtEl>
                                        <p:attrNameLst>
                                          <p:attrName>ppt_x</p:attrName>
                                          <p:attrName>ppt_y</p:attrName>
                                        </p:attrNameLst>
                                      </p:cBhvr>
                                      <p:rCtr x="69" y="-284"/>
                                    </p:animMotion>
                                  </p:childTnLst>
                                </p:cTn>
                              </p:par>
                              <p:par>
                                <p:cTn id="14" presetID="6" presetClass="emph" presetSubtype="0" fill="hold" nodeType="withEffect">
                                  <p:stCondLst>
                                    <p:cond delay="0"/>
                                  </p:stCondLst>
                                  <p:childTnLst>
                                    <p:animScale>
                                      <p:cBhvr>
                                        <p:cTn id="15" dur="2000" fill="hold"/>
                                        <p:tgtEl>
                                          <p:spTgt spid="10"/>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6">
                <p:cTn id="1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714375" y="214313"/>
            <a:ext cx="8101013" cy="5715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800" b="1" i="0" u="none" strike="noStrike" kern="1200" cap="none" spc="0" normalizeH="0" baseline="0" noProof="0" dirty="0" smtClean="0">
                <a:ln>
                  <a:solidFill>
                    <a:srgbClr val="00B050"/>
                  </a:solidFill>
                </a:ln>
                <a:solidFill>
                  <a:srgbClr val="92D050"/>
                </a:solidFill>
                <a:effectLst>
                  <a:outerShdw blurRad="38100" dist="38100" dir="2700000" algn="tl">
                    <a:srgbClr val="000000"/>
                  </a:outerShdw>
                </a:effectLst>
                <a:uLnTx/>
                <a:uFillTx/>
                <a:latin typeface="Monotype Corsiva" pitchFamily="66" charset="0"/>
                <a:ea typeface="+mj-ea"/>
                <a:cs typeface="+mj-cs"/>
              </a:rPr>
              <a:t>3. Статуя  Зевса  в  Олимпии</a:t>
            </a:r>
            <a:endParaRPr kumimoji="0" lang="ru-RU" sz="4800" b="0" i="0" u="none" strike="noStrike" kern="1200" cap="none" spc="0" normalizeH="0" baseline="0" noProof="0" dirty="0">
              <a:ln>
                <a:solidFill>
                  <a:srgbClr val="00B050"/>
                </a:solidFill>
              </a:ln>
              <a:solidFill>
                <a:schemeClr val="tx1"/>
              </a:solidFill>
              <a:effectLst/>
              <a:uLnTx/>
              <a:uFillTx/>
              <a:latin typeface="+mj-lt"/>
              <a:ea typeface="+mj-ea"/>
              <a:cs typeface="+mj-cs"/>
            </a:endParaRPr>
          </a:p>
        </p:txBody>
      </p:sp>
      <p:pic>
        <p:nvPicPr>
          <p:cNvPr id="5" name="Picture 2"/>
          <p:cNvPicPr>
            <a:picLocks noChangeAspect="1" noChangeArrowheads="1"/>
          </p:cNvPicPr>
          <p:nvPr/>
        </p:nvPicPr>
        <p:blipFill>
          <a:blip r:embed="rId2"/>
          <a:srcRect/>
          <a:stretch>
            <a:fillRect/>
          </a:stretch>
        </p:blipFill>
        <p:spPr bwMode="auto">
          <a:xfrm>
            <a:off x="214282" y="946529"/>
            <a:ext cx="8643998" cy="56793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body" sz="half" idx="2"/>
          </p:nvPr>
        </p:nvSpPr>
        <p:spPr>
          <a:xfrm>
            <a:off x="5500694" y="357166"/>
            <a:ext cx="3395658" cy="5572164"/>
          </a:xfrm>
        </p:spPr>
        <p:txBody>
          <a:bodyPr>
            <a:normAutofit lnSpcReduction="10000"/>
          </a:bodyPr>
          <a:lstStyle/>
          <a:p>
            <a:pPr marL="0" indent="0" algn="ctr" eaLnBrk="1" hangingPunct="1">
              <a:lnSpc>
                <a:spcPct val="80000"/>
              </a:lnSpc>
              <a:buNone/>
            </a:pPr>
            <a:r>
              <a:rPr lang="ru-RU" sz="1400" dirty="0" smtClean="0"/>
              <a:t/>
            </a:r>
            <a:br>
              <a:rPr lang="ru-RU" sz="1400" dirty="0" smtClean="0"/>
            </a:br>
            <a:r>
              <a:rPr lang="ru-RU" sz="1400" dirty="0" smtClean="0"/>
              <a:t>  </a:t>
            </a:r>
            <a:r>
              <a:rPr lang="ru-RU" dirty="0" smtClean="0"/>
              <a:t>Почти 3000 лет назад Олимпия была важным религиозным центром Юго-Западной Греции. Древние греки поклонялись Зевсу -  царю богов, и проводили там регулярные празднества в его честь, которые включали в себя спортивные соревнования. </a:t>
            </a:r>
          </a:p>
        </p:txBody>
      </p:sp>
      <p:pic>
        <p:nvPicPr>
          <p:cNvPr id="46084" name="Picture 8" descr="main"/>
          <p:cNvPicPr>
            <a:picLocks noChangeAspect="1" noChangeArrowheads="1"/>
          </p:cNvPicPr>
          <p:nvPr/>
        </p:nvPicPr>
        <p:blipFill>
          <a:blip r:embed="rId2"/>
          <a:srcRect/>
          <a:stretch>
            <a:fillRect/>
          </a:stretch>
        </p:blipFill>
        <p:spPr bwMode="auto">
          <a:xfrm>
            <a:off x="214282" y="256469"/>
            <a:ext cx="5000660" cy="66015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ox(out)">
                                      <p:cBhvr>
                                        <p:cTn id="7" dur="1000"/>
                                        <p:tgtEl>
                                          <p:spTgt spid="4608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6083">
                                            <p:txEl>
                                              <p:pRg st="0" end="0"/>
                                            </p:txEl>
                                          </p:spTgt>
                                        </p:tgtEl>
                                        <p:attrNameLst>
                                          <p:attrName>style.visibility</p:attrName>
                                        </p:attrNameLst>
                                      </p:cBhvr>
                                      <p:to>
                                        <p:strVal val="visible"/>
                                      </p:to>
                                    </p:set>
                                    <p:animEffect transition="in" filter="wipe(up)">
                                      <p:cBhvr>
                                        <p:cTn id="11" dur="3000"/>
                                        <p:tgtEl>
                                          <p:spTgt spid="460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body" sz="half" idx="2"/>
          </p:nvPr>
        </p:nvSpPr>
        <p:spPr>
          <a:xfrm>
            <a:off x="5286380" y="571480"/>
            <a:ext cx="3609972" cy="6072230"/>
          </a:xfrm>
        </p:spPr>
        <p:txBody>
          <a:bodyPr>
            <a:normAutofit fontScale="92500" lnSpcReduction="20000"/>
          </a:bodyPr>
          <a:lstStyle/>
          <a:p>
            <a:pPr marL="0" indent="0" algn="ctr">
              <a:lnSpc>
                <a:spcPct val="80000"/>
              </a:lnSpc>
              <a:buNone/>
            </a:pPr>
            <a:r>
              <a:rPr lang="ru-RU" sz="3000" dirty="0" smtClean="0"/>
              <a:t>Первые Олимпийские игры, как их стали называть, были проведены  </a:t>
            </a:r>
          </a:p>
          <a:p>
            <a:pPr marL="0" indent="0" algn="ctr">
              <a:lnSpc>
                <a:spcPct val="80000"/>
              </a:lnSpc>
              <a:buNone/>
            </a:pPr>
            <a:r>
              <a:rPr lang="ru-RU" sz="3000" dirty="0" smtClean="0">
                <a:ln>
                  <a:solidFill>
                    <a:srgbClr val="00B050"/>
                  </a:solidFill>
                </a:ln>
                <a:solidFill>
                  <a:srgbClr val="00B050"/>
                </a:solidFill>
              </a:rPr>
              <a:t>в 776 г. до н.э. </a:t>
            </a:r>
          </a:p>
          <a:p>
            <a:pPr marL="0" indent="0" algn="ctr">
              <a:lnSpc>
                <a:spcPct val="80000"/>
              </a:lnSpc>
              <a:buNone/>
            </a:pPr>
            <a:r>
              <a:rPr lang="ru-RU" sz="3000" dirty="0" smtClean="0"/>
              <a:t>После этого игры проводились раз в четыре года </a:t>
            </a:r>
          </a:p>
          <a:p>
            <a:pPr marL="0" indent="0" algn="ctr">
              <a:lnSpc>
                <a:spcPct val="80000"/>
              </a:lnSpc>
              <a:buNone/>
            </a:pPr>
            <a:r>
              <a:rPr lang="ru-RU" sz="3000" dirty="0" smtClean="0"/>
              <a:t>на протяжении </a:t>
            </a:r>
          </a:p>
          <a:p>
            <a:pPr marL="0" indent="0" algn="ctr">
              <a:lnSpc>
                <a:spcPct val="80000"/>
              </a:lnSpc>
              <a:buNone/>
            </a:pPr>
            <a:r>
              <a:rPr lang="ru-RU" sz="3000" dirty="0" smtClean="0"/>
              <a:t>1100 лет. </a:t>
            </a:r>
          </a:p>
          <a:p>
            <a:pPr marL="0" indent="0" algn="ctr">
              <a:lnSpc>
                <a:spcPct val="80000"/>
              </a:lnSpc>
              <a:buNone/>
            </a:pPr>
            <a:r>
              <a:rPr lang="ru-RU" sz="3000" dirty="0" smtClean="0"/>
              <a:t>Они имели большое </a:t>
            </a:r>
          </a:p>
          <a:p>
            <a:pPr marL="0" indent="0" algn="ctr">
              <a:lnSpc>
                <a:spcPct val="80000"/>
              </a:lnSpc>
              <a:buNone/>
            </a:pPr>
            <a:r>
              <a:rPr lang="ru-RU" sz="3000" dirty="0" smtClean="0"/>
              <a:t>значение: </a:t>
            </a:r>
          </a:p>
          <a:p>
            <a:pPr marL="0" indent="0" algn="ctr">
              <a:lnSpc>
                <a:spcPct val="80000"/>
              </a:lnSpc>
              <a:buNone/>
            </a:pPr>
            <a:r>
              <a:rPr lang="ru-RU" sz="3000" dirty="0" smtClean="0"/>
              <a:t>на время игр </a:t>
            </a:r>
          </a:p>
          <a:p>
            <a:pPr marL="0" indent="0" algn="ctr">
              <a:lnSpc>
                <a:spcPct val="80000"/>
              </a:lnSpc>
              <a:buNone/>
            </a:pPr>
            <a:r>
              <a:rPr lang="ru-RU" sz="3000" dirty="0" smtClean="0"/>
              <a:t>прекращались все войны, </a:t>
            </a:r>
          </a:p>
          <a:p>
            <a:pPr marL="0" indent="0" algn="ctr">
              <a:lnSpc>
                <a:spcPct val="80000"/>
              </a:lnSpc>
              <a:buNone/>
            </a:pPr>
            <a:r>
              <a:rPr lang="ru-RU" sz="3000" dirty="0" smtClean="0"/>
              <a:t>чтобы не мешать участникам и зрителям </a:t>
            </a:r>
          </a:p>
          <a:p>
            <a:pPr marL="0" indent="0" algn="ctr">
              <a:lnSpc>
                <a:spcPct val="80000"/>
              </a:lnSpc>
              <a:buNone/>
            </a:pPr>
            <a:r>
              <a:rPr lang="ru-RU" sz="3000" dirty="0" smtClean="0"/>
              <a:t>добраться до места.</a:t>
            </a:r>
          </a:p>
        </p:txBody>
      </p:sp>
      <p:pic>
        <p:nvPicPr>
          <p:cNvPr id="46084" name="Picture 8" descr="main"/>
          <p:cNvPicPr>
            <a:picLocks noChangeAspect="1" noChangeArrowheads="1"/>
          </p:cNvPicPr>
          <p:nvPr/>
        </p:nvPicPr>
        <p:blipFill>
          <a:blip r:embed="rId2"/>
          <a:srcRect/>
          <a:stretch>
            <a:fillRect/>
          </a:stretch>
        </p:blipFill>
        <p:spPr bwMode="auto">
          <a:xfrm>
            <a:off x="214282" y="256469"/>
            <a:ext cx="5000660" cy="66015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wipe(up)">
                                      <p:cBhvr>
                                        <p:cTn id="7" dur="2000"/>
                                        <p:tgtEl>
                                          <p:spTgt spid="46083">
                                            <p:txEl>
                                              <p:pRg st="0" end="0"/>
                                            </p:txEl>
                                          </p:spTgt>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animEffect transition="in" filter="wipe(up)">
                                      <p:cBhvr>
                                        <p:cTn id="11" dur="2000"/>
                                        <p:tgtEl>
                                          <p:spTgt spid="46083">
                                            <p:txEl>
                                              <p:pRg st="1" end="1"/>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46083">
                                            <p:txEl>
                                              <p:pRg st="2" end="2"/>
                                            </p:txEl>
                                          </p:spTgt>
                                        </p:tgtEl>
                                        <p:attrNameLst>
                                          <p:attrName>style.visibility</p:attrName>
                                        </p:attrNameLst>
                                      </p:cBhvr>
                                      <p:to>
                                        <p:strVal val="visible"/>
                                      </p:to>
                                    </p:set>
                                    <p:animEffect transition="in" filter="wipe(up)">
                                      <p:cBhvr>
                                        <p:cTn id="15" dur="2000"/>
                                        <p:tgtEl>
                                          <p:spTgt spid="46083">
                                            <p:txEl>
                                              <p:pRg st="2" end="2"/>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46083">
                                            <p:txEl>
                                              <p:pRg st="3" end="3"/>
                                            </p:txEl>
                                          </p:spTgt>
                                        </p:tgtEl>
                                        <p:attrNameLst>
                                          <p:attrName>style.visibility</p:attrName>
                                        </p:attrNameLst>
                                      </p:cBhvr>
                                      <p:to>
                                        <p:strVal val="visible"/>
                                      </p:to>
                                    </p:set>
                                    <p:animEffect transition="in" filter="wipe(up)">
                                      <p:cBhvr>
                                        <p:cTn id="19" dur="2000"/>
                                        <p:tgtEl>
                                          <p:spTgt spid="46083">
                                            <p:txEl>
                                              <p:pRg st="3" end="3"/>
                                            </p:txEl>
                                          </p:spTgt>
                                        </p:tgtEl>
                                      </p:cBhvr>
                                    </p:animEffect>
                                  </p:childTnLst>
                                </p:cTn>
                              </p:par>
                            </p:childTnLst>
                          </p:cTn>
                        </p:par>
                        <p:par>
                          <p:cTn id="20" fill="hold">
                            <p:stCondLst>
                              <p:cond delay="8000"/>
                            </p:stCondLst>
                            <p:childTnLst>
                              <p:par>
                                <p:cTn id="21" presetID="22" presetClass="entr" presetSubtype="1" fill="hold" grpId="0" nodeType="afterEffect">
                                  <p:stCondLst>
                                    <p:cond delay="0"/>
                                  </p:stCondLst>
                                  <p:childTnLst>
                                    <p:set>
                                      <p:cBhvr>
                                        <p:cTn id="22" dur="1" fill="hold">
                                          <p:stCondLst>
                                            <p:cond delay="0"/>
                                          </p:stCondLst>
                                        </p:cTn>
                                        <p:tgtEl>
                                          <p:spTgt spid="46083">
                                            <p:txEl>
                                              <p:pRg st="4" end="4"/>
                                            </p:txEl>
                                          </p:spTgt>
                                        </p:tgtEl>
                                        <p:attrNameLst>
                                          <p:attrName>style.visibility</p:attrName>
                                        </p:attrNameLst>
                                      </p:cBhvr>
                                      <p:to>
                                        <p:strVal val="visible"/>
                                      </p:to>
                                    </p:set>
                                    <p:animEffect transition="in" filter="wipe(up)">
                                      <p:cBhvr>
                                        <p:cTn id="23" dur="2000"/>
                                        <p:tgtEl>
                                          <p:spTgt spid="46083">
                                            <p:txEl>
                                              <p:pRg st="4" end="4"/>
                                            </p:txEl>
                                          </p:spTgt>
                                        </p:tgtEl>
                                      </p:cBhvr>
                                    </p:animEffect>
                                  </p:childTnLst>
                                </p:cTn>
                              </p:par>
                            </p:childTnLst>
                          </p:cTn>
                        </p:par>
                        <p:par>
                          <p:cTn id="24" fill="hold">
                            <p:stCondLst>
                              <p:cond delay="10000"/>
                            </p:stCondLst>
                            <p:childTnLst>
                              <p:par>
                                <p:cTn id="25" presetID="22" presetClass="entr" presetSubtype="1" fill="hold" grpId="0" nodeType="afterEffect">
                                  <p:stCondLst>
                                    <p:cond delay="0"/>
                                  </p:stCondLst>
                                  <p:childTnLst>
                                    <p:set>
                                      <p:cBhvr>
                                        <p:cTn id="26" dur="1" fill="hold">
                                          <p:stCondLst>
                                            <p:cond delay="0"/>
                                          </p:stCondLst>
                                        </p:cTn>
                                        <p:tgtEl>
                                          <p:spTgt spid="46083">
                                            <p:txEl>
                                              <p:pRg st="5" end="5"/>
                                            </p:txEl>
                                          </p:spTgt>
                                        </p:tgtEl>
                                        <p:attrNameLst>
                                          <p:attrName>style.visibility</p:attrName>
                                        </p:attrNameLst>
                                      </p:cBhvr>
                                      <p:to>
                                        <p:strVal val="visible"/>
                                      </p:to>
                                    </p:set>
                                    <p:animEffect transition="in" filter="wipe(up)">
                                      <p:cBhvr>
                                        <p:cTn id="27" dur="2000"/>
                                        <p:tgtEl>
                                          <p:spTgt spid="46083">
                                            <p:txEl>
                                              <p:pRg st="5" end="5"/>
                                            </p:txEl>
                                          </p:spTgt>
                                        </p:tgtEl>
                                      </p:cBhvr>
                                    </p:animEffect>
                                  </p:childTnLst>
                                </p:cTn>
                              </p:par>
                            </p:childTnLst>
                          </p:cTn>
                        </p:par>
                        <p:par>
                          <p:cTn id="28" fill="hold">
                            <p:stCondLst>
                              <p:cond delay="12000"/>
                            </p:stCondLst>
                            <p:childTnLst>
                              <p:par>
                                <p:cTn id="29" presetID="22" presetClass="entr" presetSubtype="1" fill="hold" grpId="0" nodeType="afterEffect">
                                  <p:stCondLst>
                                    <p:cond delay="0"/>
                                  </p:stCondLst>
                                  <p:childTnLst>
                                    <p:set>
                                      <p:cBhvr>
                                        <p:cTn id="30" dur="1" fill="hold">
                                          <p:stCondLst>
                                            <p:cond delay="0"/>
                                          </p:stCondLst>
                                        </p:cTn>
                                        <p:tgtEl>
                                          <p:spTgt spid="46083">
                                            <p:txEl>
                                              <p:pRg st="6" end="6"/>
                                            </p:txEl>
                                          </p:spTgt>
                                        </p:tgtEl>
                                        <p:attrNameLst>
                                          <p:attrName>style.visibility</p:attrName>
                                        </p:attrNameLst>
                                      </p:cBhvr>
                                      <p:to>
                                        <p:strVal val="visible"/>
                                      </p:to>
                                    </p:set>
                                    <p:animEffect transition="in" filter="wipe(up)">
                                      <p:cBhvr>
                                        <p:cTn id="31" dur="2000"/>
                                        <p:tgtEl>
                                          <p:spTgt spid="46083">
                                            <p:txEl>
                                              <p:pRg st="6" end="6"/>
                                            </p:txEl>
                                          </p:spTgt>
                                        </p:tgtEl>
                                      </p:cBhvr>
                                    </p:animEffect>
                                  </p:childTnLst>
                                </p:cTn>
                              </p:par>
                            </p:childTnLst>
                          </p:cTn>
                        </p:par>
                        <p:par>
                          <p:cTn id="32" fill="hold">
                            <p:stCondLst>
                              <p:cond delay="14000"/>
                            </p:stCondLst>
                            <p:childTnLst>
                              <p:par>
                                <p:cTn id="33" presetID="22" presetClass="entr" presetSubtype="1" fill="hold" grpId="0" nodeType="afterEffect">
                                  <p:stCondLst>
                                    <p:cond delay="0"/>
                                  </p:stCondLst>
                                  <p:childTnLst>
                                    <p:set>
                                      <p:cBhvr>
                                        <p:cTn id="34" dur="1" fill="hold">
                                          <p:stCondLst>
                                            <p:cond delay="0"/>
                                          </p:stCondLst>
                                        </p:cTn>
                                        <p:tgtEl>
                                          <p:spTgt spid="46083">
                                            <p:txEl>
                                              <p:pRg st="7" end="7"/>
                                            </p:txEl>
                                          </p:spTgt>
                                        </p:tgtEl>
                                        <p:attrNameLst>
                                          <p:attrName>style.visibility</p:attrName>
                                        </p:attrNameLst>
                                      </p:cBhvr>
                                      <p:to>
                                        <p:strVal val="visible"/>
                                      </p:to>
                                    </p:set>
                                    <p:animEffect transition="in" filter="wipe(up)">
                                      <p:cBhvr>
                                        <p:cTn id="35" dur="2000"/>
                                        <p:tgtEl>
                                          <p:spTgt spid="46083">
                                            <p:txEl>
                                              <p:pRg st="7" end="7"/>
                                            </p:txEl>
                                          </p:spTgt>
                                        </p:tgtEl>
                                      </p:cBhvr>
                                    </p:animEffect>
                                  </p:childTnLst>
                                </p:cTn>
                              </p:par>
                            </p:childTnLst>
                          </p:cTn>
                        </p:par>
                        <p:par>
                          <p:cTn id="36" fill="hold">
                            <p:stCondLst>
                              <p:cond delay="16000"/>
                            </p:stCondLst>
                            <p:childTnLst>
                              <p:par>
                                <p:cTn id="37" presetID="22" presetClass="entr" presetSubtype="1" fill="hold" grpId="0" nodeType="afterEffect">
                                  <p:stCondLst>
                                    <p:cond delay="0"/>
                                  </p:stCondLst>
                                  <p:childTnLst>
                                    <p:set>
                                      <p:cBhvr>
                                        <p:cTn id="38" dur="1" fill="hold">
                                          <p:stCondLst>
                                            <p:cond delay="0"/>
                                          </p:stCondLst>
                                        </p:cTn>
                                        <p:tgtEl>
                                          <p:spTgt spid="46083">
                                            <p:txEl>
                                              <p:pRg st="8" end="8"/>
                                            </p:txEl>
                                          </p:spTgt>
                                        </p:tgtEl>
                                        <p:attrNameLst>
                                          <p:attrName>style.visibility</p:attrName>
                                        </p:attrNameLst>
                                      </p:cBhvr>
                                      <p:to>
                                        <p:strVal val="visible"/>
                                      </p:to>
                                    </p:set>
                                    <p:animEffect transition="in" filter="wipe(up)">
                                      <p:cBhvr>
                                        <p:cTn id="39" dur="2000"/>
                                        <p:tgtEl>
                                          <p:spTgt spid="46083">
                                            <p:txEl>
                                              <p:pRg st="8" end="8"/>
                                            </p:txEl>
                                          </p:spTgt>
                                        </p:tgtEl>
                                      </p:cBhvr>
                                    </p:animEffect>
                                  </p:childTnLst>
                                </p:cTn>
                              </p:par>
                            </p:childTnLst>
                          </p:cTn>
                        </p:par>
                        <p:par>
                          <p:cTn id="40" fill="hold">
                            <p:stCondLst>
                              <p:cond delay="18000"/>
                            </p:stCondLst>
                            <p:childTnLst>
                              <p:par>
                                <p:cTn id="41" presetID="22" presetClass="entr" presetSubtype="1" fill="hold" grpId="0" nodeType="afterEffect">
                                  <p:stCondLst>
                                    <p:cond delay="0"/>
                                  </p:stCondLst>
                                  <p:childTnLst>
                                    <p:set>
                                      <p:cBhvr>
                                        <p:cTn id="42" dur="1" fill="hold">
                                          <p:stCondLst>
                                            <p:cond delay="0"/>
                                          </p:stCondLst>
                                        </p:cTn>
                                        <p:tgtEl>
                                          <p:spTgt spid="46083">
                                            <p:txEl>
                                              <p:pRg st="9" end="9"/>
                                            </p:txEl>
                                          </p:spTgt>
                                        </p:tgtEl>
                                        <p:attrNameLst>
                                          <p:attrName>style.visibility</p:attrName>
                                        </p:attrNameLst>
                                      </p:cBhvr>
                                      <p:to>
                                        <p:strVal val="visible"/>
                                      </p:to>
                                    </p:set>
                                    <p:animEffect transition="in" filter="wipe(up)">
                                      <p:cBhvr>
                                        <p:cTn id="43" dur="2000"/>
                                        <p:tgtEl>
                                          <p:spTgt spid="46083">
                                            <p:txEl>
                                              <p:pRg st="9" end="9"/>
                                            </p:txEl>
                                          </p:spTgt>
                                        </p:tgtEl>
                                      </p:cBhvr>
                                    </p:animEffect>
                                  </p:childTnLst>
                                </p:cTn>
                              </p:par>
                            </p:childTnLst>
                          </p:cTn>
                        </p:par>
                        <p:par>
                          <p:cTn id="44" fill="hold">
                            <p:stCondLst>
                              <p:cond delay="20000"/>
                            </p:stCondLst>
                            <p:childTnLst>
                              <p:par>
                                <p:cTn id="45" presetID="22" presetClass="entr" presetSubtype="1" fill="hold" grpId="0" nodeType="afterEffect">
                                  <p:stCondLst>
                                    <p:cond delay="0"/>
                                  </p:stCondLst>
                                  <p:childTnLst>
                                    <p:set>
                                      <p:cBhvr>
                                        <p:cTn id="46" dur="1" fill="hold">
                                          <p:stCondLst>
                                            <p:cond delay="0"/>
                                          </p:stCondLst>
                                        </p:cTn>
                                        <p:tgtEl>
                                          <p:spTgt spid="46083">
                                            <p:txEl>
                                              <p:pRg st="10" end="10"/>
                                            </p:txEl>
                                          </p:spTgt>
                                        </p:tgtEl>
                                        <p:attrNameLst>
                                          <p:attrName>style.visibility</p:attrName>
                                        </p:attrNameLst>
                                      </p:cBhvr>
                                      <p:to>
                                        <p:strVal val="visible"/>
                                      </p:to>
                                    </p:set>
                                    <p:animEffect transition="in" filter="wipe(up)">
                                      <p:cBhvr>
                                        <p:cTn id="47" dur="2000"/>
                                        <p:tgtEl>
                                          <p:spTgt spid="460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214282" y="0"/>
            <a:ext cx="8686800" cy="3071810"/>
          </a:xfrm>
        </p:spPr>
        <p:txBody>
          <a:bodyPr>
            <a:noAutofit/>
          </a:bodyPr>
          <a:lstStyle/>
          <a:p>
            <a:pPr marL="0" indent="0" algn="ctr">
              <a:spcBef>
                <a:spcPts val="0"/>
              </a:spcBef>
              <a:buNone/>
            </a:pPr>
            <a:r>
              <a:rPr lang="ru-RU" dirty="0" smtClean="0"/>
              <a:t>Примерно в 450 г до н.э. архитектором </a:t>
            </a:r>
            <a:r>
              <a:rPr lang="ru-RU" dirty="0" err="1" smtClean="0"/>
              <a:t>Либоном</a:t>
            </a:r>
            <a:r>
              <a:rPr lang="ru-RU" dirty="0" smtClean="0"/>
              <a:t> был построен Храм Зевса, внутри которого находилась огромная статуя бога. В его правой руке символ победы, сделанный из слоновой кости и золота, в левой - скипетр, инкрустированный драгоценными камнями с орлом, расправившем крылья. Сандалии бога сделаны из золота, как и вся его одежда. </a:t>
            </a:r>
            <a:endParaRPr lang="ru-RU" dirty="0"/>
          </a:p>
        </p:txBody>
      </p:sp>
      <p:sp>
        <p:nvSpPr>
          <p:cNvPr id="4" name="Содержимое 3"/>
          <p:cNvSpPr>
            <a:spLocks noGrp="1"/>
          </p:cNvSpPr>
          <p:nvPr>
            <p:ph sz="half" idx="2"/>
          </p:nvPr>
        </p:nvSpPr>
        <p:spPr>
          <a:xfrm>
            <a:off x="0" y="3286100"/>
            <a:ext cx="3857620" cy="3571900"/>
          </a:xfrm>
        </p:spPr>
        <p:txBody>
          <a:bodyPr>
            <a:noAutofit/>
          </a:bodyPr>
          <a:lstStyle/>
          <a:p>
            <a:pPr marL="0" indent="0" algn="ctr">
              <a:spcBef>
                <a:spcPts val="0"/>
              </a:spcBef>
              <a:buNone/>
            </a:pPr>
            <a:r>
              <a:rPr lang="ru-RU" dirty="0" smtClean="0"/>
              <a:t>Эту статую создал знаменитый греческий скульптор Фидий. </a:t>
            </a:r>
          </a:p>
          <a:p>
            <a:pPr marL="0" indent="0" algn="ctr">
              <a:spcBef>
                <a:spcPts val="0"/>
              </a:spcBef>
              <a:buNone/>
            </a:pPr>
            <a:endParaRPr lang="ru-RU" dirty="0" smtClean="0"/>
          </a:p>
          <a:p>
            <a:pPr marL="0" indent="0" algn="ctr">
              <a:spcBef>
                <a:spcPts val="0"/>
              </a:spcBef>
              <a:buNone/>
            </a:pPr>
            <a:r>
              <a:rPr lang="ru-RU" dirty="0" smtClean="0"/>
              <a:t>На протяжении </a:t>
            </a:r>
            <a:r>
              <a:rPr lang="ru-RU" b="1" dirty="0" smtClean="0"/>
              <a:t>500 лет </a:t>
            </a:r>
            <a:r>
              <a:rPr lang="ru-RU" dirty="0" smtClean="0"/>
              <a:t>она оставалась одним из величайших чудес света. </a:t>
            </a:r>
          </a:p>
        </p:txBody>
      </p:sp>
      <p:pic>
        <p:nvPicPr>
          <p:cNvPr id="6" name="Picture 3"/>
          <p:cNvPicPr>
            <a:picLocks noChangeAspect="1" noChangeArrowheads="1"/>
          </p:cNvPicPr>
          <p:nvPr/>
        </p:nvPicPr>
        <p:blipFill>
          <a:blip r:embed="rId2" cstate="email"/>
          <a:srcRect/>
          <a:stretch>
            <a:fillRect/>
          </a:stretch>
        </p:blipFill>
        <p:spPr bwMode="auto">
          <a:xfrm>
            <a:off x="3929058" y="3112031"/>
            <a:ext cx="5214943" cy="37459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1000"/>
                                        <p:tgtEl>
                                          <p:spTgt spid="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3000"/>
                                        <p:tgtEl>
                                          <p:spTgt spid="3">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up)">
                                      <p:cBhvr>
                                        <p:cTn id="15" dur="3000"/>
                                        <p:tgtEl>
                                          <p:spTgt spid="4">
                                            <p:txEl>
                                              <p:pRg st="0" end="0"/>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wipe(up)">
                                      <p:cBhvr>
                                        <p:cTn id="19" dur="3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285750"/>
            <a:ext cx="7715250" cy="1928804"/>
          </a:xfrm>
        </p:spPr>
        <p:txBody>
          <a:bodyPr>
            <a:noAutofit/>
          </a:bodyPr>
          <a:lstStyle/>
          <a:p>
            <a:pPr algn="l">
              <a:defRPr/>
            </a:pPr>
            <a:r>
              <a:rPr lang="ru-RU" sz="5400" b="1" dirty="0" smtClean="0">
                <a:ln>
                  <a:solidFill>
                    <a:srgbClr val="FF0000"/>
                  </a:solidFill>
                </a:ln>
                <a:solidFill>
                  <a:srgbClr val="FFFF00"/>
                </a:solidFill>
              </a:rPr>
              <a:t>Семь  чудес  света </a:t>
            </a:r>
            <a:r>
              <a:rPr lang="ru-RU" b="1" dirty="0" smtClean="0">
                <a:solidFill>
                  <a:srgbClr val="FFFF00"/>
                </a:solidFill>
              </a:rPr>
              <a:t>– </a:t>
            </a:r>
            <a:r>
              <a:rPr lang="ru-RU" sz="4000" b="1" dirty="0" smtClean="0">
                <a:solidFill>
                  <a:srgbClr val="FFFF00"/>
                </a:solidFill>
              </a:rPr>
              <a:t/>
            </a:r>
            <a:br>
              <a:rPr lang="ru-RU" sz="4000" b="1" dirty="0" smtClean="0">
                <a:solidFill>
                  <a:srgbClr val="FFFF00"/>
                </a:solidFill>
              </a:rPr>
            </a:br>
            <a:r>
              <a:rPr lang="ru-RU" sz="4000" b="1" dirty="0" smtClean="0">
                <a:solidFill>
                  <a:srgbClr val="FFFF00"/>
                </a:solidFill>
              </a:rPr>
              <a:t>          </a:t>
            </a:r>
            <a:r>
              <a:rPr lang="ru-RU" sz="4000" b="1" dirty="0" smtClean="0">
                <a:solidFill>
                  <a:schemeClr val="tx2">
                    <a:lumMod val="75000"/>
                  </a:schemeClr>
                </a:solidFill>
              </a:rPr>
              <a:t>величайшее культурное </a:t>
            </a:r>
            <a:br>
              <a:rPr lang="ru-RU" sz="4000" b="1" dirty="0" smtClean="0">
                <a:solidFill>
                  <a:schemeClr val="tx2">
                    <a:lumMod val="75000"/>
                  </a:schemeClr>
                </a:solidFill>
              </a:rPr>
            </a:br>
            <a:r>
              <a:rPr lang="ru-RU" sz="4000" b="1" dirty="0" smtClean="0">
                <a:solidFill>
                  <a:schemeClr val="tx2">
                    <a:lumMod val="75000"/>
                  </a:schemeClr>
                </a:solidFill>
              </a:rPr>
              <a:t>                    наследие человечества</a:t>
            </a:r>
            <a:endParaRPr lang="ru-RU" sz="4000" b="1" dirty="0">
              <a:solidFill>
                <a:schemeClr val="tx2">
                  <a:lumMod val="75000"/>
                </a:schemeClr>
              </a:solidFill>
            </a:endParaRPr>
          </a:p>
        </p:txBody>
      </p:sp>
      <p:sp>
        <p:nvSpPr>
          <p:cNvPr id="3" name="Содержимое 2"/>
          <p:cNvSpPr>
            <a:spLocks noGrp="1"/>
          </p:cNvSpPr>
          <p:nvPr>
            <p:ph idx="1"/>
          </p:nvPr>
        </p:nvSpPr>
        <p:spPr>
          <a:xfrm>
            <a:off x="1785918" y="6000768"/>
            <a:ext cx="4929187" cy="500063"/>
          </a:xfrm>
        </p:spPr>
        <p:txBody>
          <a:bodyPr>
            <a:noAutofit/>
          </a:bodyPr>
          <a:lstStyle/>
          <a:p>
            <a:pPr eaLnBrk="1" hangingPunct="1">
              <a:buFont typeface="Wingdings" pitchFamily="2" charset="2"/>
              <a:buNone/>
              <a:defRPr/>
            </a:pPr>
            <a:r>
              <a:rPr lang="ru-RU" sz="3600" b="1" dirty="0" smtClean="0">
                <a:solidFill>
                  <a:schemeClr val="accent3">
                    <a:lumMod val="60000"/>
                    <a:lumOff val="40000"/>
                  </a:schemeClr>
                </a:solidFill>
                <a:effectLst>
                  <a:outerShdw blurRad="38100" dist="38100" dir="2700000" algn="tl">
                    <a:srgbClr val="000000"/>
                  </a:outerShdw>
                </a:effectLst>
                <a:latin typeface="Monotype Corsiva" pitchFamily="66" charset="0"/>
              </a:rPr>
              <a:t>7</a:t>
            </a:r>
            <a:r>
              <a:rPr lang="ru-RU" sz="3600" b="1" dirty="0" smtClean="0">
                <a:ln>
                  <a:solidFill>
                    <a:schemeClr val="accent2">
                      <a:lumMod val="60000"/>
                      <a:lumOff val="40000"/>
                    </a:schemeClr>
                  </a:solidFill>
                </a:ln>
                <a:solidFill>
                  <a:schemeClr val="accent3">
                    <a:lumMod val="60000"/>
                    <a:lumOff val="40000"/>
                  </a:schemeClr>
                </a:solidFill>
                <a:effectLst>
                  <a:outerShdw blurRad="38100" dist="38100" dir="2700000" algn="tl">
                    <a:srgbClr val="000000"/>
                  </a:outerShdw>
                </a:effectLst>
                <a:latin typeface="Monotype Corsiva" pitchFamily="66" charset="0"/>
              </a:rPr>
              <a:t>. Александрийский  маяк</a:t>
            </a:r>
          </a:p>
          <a:p>
            <a:pPr>
              <a:defRPr/>
            </a:pPr>
            <a:endParaRPr lang="ru-RU" sz="3600" dirty="0"/>
          </a:p>
        </p:txBody>
      </p:sp>
      <p:pic>
        <p:nvPicPr>
          <p:cNvPr id="4" name="Picture 35" descr="koloss">
            <a:hlinkClick r:id="rId3" action="ppaction://hlinksldjump" tooltip="Колосс Родосский"/>
          </p:cNvPr>
          <p:cNvPicPr>
            <a:picLocks noChangeAspect="1" noChangeArrowheads="1"/>
          </p:cNvPicPr>
          <p:nvPr/>
        </p:nvPicPr>
        <p:blipFill>
          <a:blip r:embed="rId4" cstate="email"/>
          <a:srcRect/>
          <a:stretch>
            <a:fillRect/>
          </a:stretch>
        </p:blipFill>
        <p:spPr bwMode="auto">
          <a:xfrm>
            <a:off x="7358082" y="5286388"/>
            <a:ext cx="1214446" cy="100010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5" action="ppaction://hlinksldjump" tooltip="Александрийский маяк"/>
          </p:cNvPr>
          <p:cNvPicPr>
            <a:picLocks noChangeAspect="1" noChangeArrowheads="1"/>
          </p:cNvPicPr>
          <p:nvPr/>
        </p:nvPicPr>
        <p:blipFill>
          <a:blip r:embed="rId6" cstate="email"/>
          <a:srcRect/>
          <a:stretch>
            <a:fillRect/>
          </a:stretch>
        </p:blipFill>
        <p:spPr bwMode="auto">
          <a:xfrm>
            <a:off x="357159" y="5572140"/>
            <a:ext cx="1214446" cy="103750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37" descr="mavzolei">
            <a:hlinkClick r:id="rId7" action="ppaction://hlinksldjump" tooltip="Галикарнасский мавзолей"/>
          </p:cNvPr>
          <p:cNvPicPr>
            <a:picLocks noChangeAspect="1" noChangeArrowheads="1"/>
          </p:cNvPicPr>
          <p:nvPr/>
        </p:nvPicPr>
        <p:blipFill>
          <a:blip r:embed="rId8" cstate="email"/>
          <a:srcRect/>
          <a:stretch>
            <a:fillRect/>
          </a:stretch>
        </p:blipFill>
        <p:spPr bwMode="auto">
          <a:xfrm>
            <a:off x="428596" y="4357694"/>
            <a:ext cx="1214446" cy="95976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38" descr="hramartemidi">
            <a:hlinkClick r:id="rId9" action="ppaction://hlinksldjump" tooltip="Храм Артемиды в Эфесе"/>
          </p:cNvPr>
          <p:cNvPicPr>
            <a:picLocks noChangeAspect="1" noChangeArrowheads="1"/>
          </p:cNvPicPr>
          <p:nvPr/>
        </p:nvPicPr>
        <p:blipFill>
          <a:blip r:embed="rId10" cstate="email"/>
          <a:srcRect/>
          <a:stretch>
            <a:fillRect/>
          </a:stretch>
        </p:blipFill>
        <p:spPr bwMode="auto">
          <a:xfrm>
            <a:off x="7358082" y="3929066"/>
            <a:ext cx="1290641" cy="10231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40" descr="egyptian-1">
            <a:hlinkClick r:id="rId11" action="ppaction://hlinksldjump" tooltip="Египетские пирамиды"/>
          </p:cNvPr>
          <p:cNvPicPr>
            <a:picLocks noChangeAspect="1" noChangeArrowheads="1"/>
          </p:cNvPicPr>
          <p:nvPr/>
        </p:nvPicPr>
        <p:blipFill>
          <a:blip r:embed="rId12" cstate="email"/>
          <a:srcRect/>
          <a:stretch>
            <a:fillRect/>
          </a:stretch>
        </p:blipFill>
        <p:spPr bwMode="auto">
          <a:xfrm>
            <a:off x="452338" y="2071678"/>
            <a:ext cx="1237347" cy="92869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41" descr="main">
            <a:hlinkClick r:id="rId13" action="ppaction://hlinksldjump" tooltip="Статуя Зевса в Олимпии"/>
          </p:cNvPr>
          <p:cNvPicPr>
            <a:picLocks noChangeAspect="1" noChangeArrowheads="1"/>
          </p:cNvPicPr>
          <p:nvPr/>
        </p:nvPicPr>
        <p:blipFill>
          <a:blip r:embed="rId14" cstate="email"/>
          <a:srcRect/>
          <a:stretch>
            <a:fillRect/>
          </a:stretch>
        </p:blipFill>
        <p:spPr bwMode="auto">
          <a:xfrm>
            <a:off x="428596" y="3264835"/>
            <a:ext cx="1244773" cy="87381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4" descr="Semiramida_Garden_1"/>
          <p:cNvPicPr>
            <a:picLocks noChangeAspect="1" noChangeArrowheads="1"/>
          </p:cNvPicPr>
          <p:nvPr/>
        </p:nvPicPr>
        <p:blipFill>
          <a:blip r:embed="rId15" cstate="email"/>
          <a:srcRect/>
          <a:stretch>
            <a:fillRect/>
          </a:stretch>
        </p:blipFill>
        <p:spPr bwMode="auto">
          <a:xfrm>
            <a:off x="7282782" y="2643182"/>
            <a:ext cx="1380491" cy="9286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2" name="Содержимое 2"/>
          <p:cNvSpPr txBox="1">
            <a:spLocks/>
          </p:cNvSpPr>
          <p:nvPr/>
        </p:nvSpPr>
        <p:spPr bwMode="auto">
          <a:xfrm>
            <a:off x="1785918" y="5429264"/>
            <a:ext cx="4429125" cy="571500"/>
          </a:xfrm>
          <a:prstGeom prst="rect">
            <a:avLst/>
          </a:prstGeom>
          <a:noFill/>
          <a:ln w="9525">
            <a:noFill/>
            <a:miter lim="800000"/>
            <a:headEnd/>
            <a:tailEnd/>
          </a:ln>
        </p:spPr>
        <p:txBody>
          <a:bodyPr/>
          <a:lstStyle/>
          <a:p>
            <a:pPr marL="514350" indent="-514350">
              <a:spcBef>
                <a:spcPct val="20000"/>
              </a:spcBef>
              <a:defRPr/>
            </a:pPr>
            <a:r>
              <a:rPr lang="ru-RU" sz="3600" b="1" kern="0" dirty="0">
                <a:solidFill>
                  <a:srgbClr val="00B050"/>
                </a:solidFill>
                <a:effectLst>
                  <a:outerShdw blurRad="38100" dist="38100" dir="2700000" algn="tl">
                    <a:srgbClr val="000000"/>
                  </a:outerShdw>
                </a:effectLst>
                <a:latin typeface="Monotype Corsiva" pitchFamily="66" charset="0"/>
              </a:rPr>
              <a:t>6. Колосс </a:t>
            </a:r>
            <a:r>
              <a:rPr lang="ru-RU" sz="3600" b="1" kern="0" dirty="0" smtClean="0">
                <a:solidFill>
                  <a:srgbClr val="00B050"/>
                </a:solidFill>
                <a:effectLst>
                  <a:outerShdw blurRad="38100" dist="38100" dir="2700000" algn="tl">
                    <a:srgbClr val="000000"/>
                  </a:outerShdw>
                </a:effectLst>
                <a:latin typeface="Monotype Corsiva" pitchFamily="66" charset="0"/>
              </a:rPr>
              <a:t> Родосский</a:t>
            </a:r>
            <a:endParaRPr lang="ru-RU" sz="3600" b="1" kern="0" dirty="0">
              <a:solidFill>
                <a:srgbClr val="00B050"/>
              </a:solidFill>
              <a:effectLst>
                <a:outerShdw blurRad="38100" dist="38100" dir="2700000" algn="tl">
                  <a:srgbClr val="000000"/>
                </a:outerShdw>
              </a:effectLst>
              <a:latin typeface="Monotype Corsiva" pitchFamily="66" charset="0"/>
            </a:endParaRPr>
          </a:p>
        </p:txBody>
      </p:sp>
      <p:sp>
        <p:nvSpPr>
          <p:cNvPr id="13" name="Содержимое 2"/>
          <p:cNvSpPr txBox="1">
            <a:spLocks/>
          </p:cNvSpPr>
          <p:nvPr/>
        </p:nvSpPr>
        <p:spPr bwMode="auto">
          <a:xfrm>
            <a:off x="1785918" y="4857760"/>
            <a:ext cx="5357850" cy="500053"/>
          </a:xfrm>
          <a:prstGeom prst="rect">
            <a:avLst/>
          </a:prstGeom>
          <a:noFill/>
          <a:ln w="9525">
            <a:noFill/>
            <a:miter lim="800000"/>
            <a:headEnd/>
            <a:tailEnd/>
          </a:ln>
        </p:spPr>
        <p:txBody>
          <a:bodyPr/>
          <a:lstStyle/>
          <a:p>
            <a:pPr marL="514350" indent="-514350">
              <a:spcBef>
                <a:spcPct val="20000"/>
              </a:spcBef>
              <a:buFont typeface="Wingdings" pitchFamily="2" charset="2"/>
              <a:buAutoNum type="arabicPeriod" startAt="5"/>
              <a:defRPr/>
            </a:pPr>
            <a:r>
              <a:rPr lang="ru-RU" sz="3600" b="1" kern="0" dirty="0">
                <a:solidFill>
                  <a:srgbClr val="FF66CC"/>
                </a:solidFill>
                <a:effectLst>
                  <a:outerShdw blurRad="38100" dist="38100" dir="2700000" algn="tl">
                    <a:srgbClr val="000000"/>
                  </a:outerShdw>
                </a:effectLst>
                <a:latin typeface="Monotype Corsiva" pitchFamily="66" charset="0"/>
              </a:rPr>
              <a:t>Галикарнасский </a:t>
            </a:r>
            <a:r>
              <a:rPr lang="ru-RU" sz="3600" b="1" kern="0" dirty="0" smtClean="0">
                <a:solidFill>
                  <a:srgbClr val="FF66CC"/>
                </a:solidFill>
                <a:effectLst>
                  <a:outerShdw blurRad="38100" dist="38100" dir="2700000" algn="tl">
                    <a:srgbClr val="000000"/>
                  </a:outerShdw>
                </a:effectLst>
                <a:latin typeface="Monotype Corsiva" pitchFamily="66" charset="0"/>
              </a:rPr>
              <a:t> мавзолей</a:t>
            </a:r>
            <a:endParaRPr lang="ru-RU" sz="3600" b="1" kern="0" dirty="0">
              <a:solidFill>
                <a:srgbClr val="FF66CC"/>
              </a:solidFill>
              <a:effectLst>
                <a:outerShdw blurRad="38100" dist="38100" dir="2700000" algn="tl">
                  <a:srgbClr val="000000"/>
                </a:outerShdw>
              </a:effectLst>
              <a:latin typeface="Monotype Corsiva" pitchFamily="66" charset="0"/>
            </a:endParaRPr>
          </a:p>
        </p:txBody>
      </p:sp>
      <p:sp>
        <p:nvSpPr>
          <p:cNvPr id="14" name="Содержимое 2"/>
          <p:cNvSpPr txBox="1">
            <a:spLocks/>
          </p:cNvSpPr>
          <p:nvPr/>
        </p:nvSpPr>
        <p:spPr bwMode="auto">
          <a:xfrm>
            <a:off x="1785918" y="4214818"/>
            <a:ext cx="5000625" cy="571500"/>
          </a:xfrm>
          <a:prstGeom prst="rect">
            <a:avLst/>
          </a:prstGeom>
          <a:noFill/>
          <a:ln w="9525">
            <a:noFill/>
            <a:miter lim="800000"/>
            <a:headEnd/>
            <a:tailEnd/>
          </a:ln>
        </p:spPr>
        <p:txBody>
          <a:bodyPr/>
          <a:lstStyle/>
          <a:p>
            <a:pPr marL="514350" indent="-514350">
              <a:spcBef>
                <a:spcPct val="20000"/>
              </a:spcBef>
              <a:buFont typeface="Wingdings" pitchFamily="2" charset="2"/>
              <a:buAutoNum type="arabicPeriod" startAt="4"/>
              <a:defRPr/>
            </a:pPr>
            <a:r>
              <a:rPr lang="ru-RU" sz="3600" b="1" kern="0" dirty="0">
                <a:solidFill>
                  <a:srgbClr val="FFC000"/>
                </a:solidFill>
                <a:effectLst>
                  <a:outerShdw blurRad="38100" dist="38100" dir="2700000" algn="tl">
                    <a:srgbClr val="000000"/>
                  </a:outerShdw>
                </a:effectLst>
                <a:latin typeface="Monotype Corsiva" pitchFamily="66" charset="0"/>
              </a:rPr>
              <a:t>Храм Артемиды </a:t>
            </a:r>
          </a:p>
        </p:txBody>
      </p:sp>
      <p:sp>
        <p:nvSpPr>
          <p:cNvPr id="15" name="Содержимое 2"/>
          <p:cNvSpPr txBox="1">
            <a:spLocks/>
          </p:cNvSpPr>
          <p:nvPr/>
        </p:nvSpPr>
        <p:spPr bwMode="auto">
          <a:xfrm>
            <a:off x="1857356" y="3571876"/>
            <a:ext cx="5214937" cy="571500"/>
          </a:xfrm>
          <a:prstGeom prst="rect">
            <a:avLst/>
          </a:prstGeom>
          <a:noFill/>
          <a:ln w="9525">
            <a:noFill/>
            <a:miter lim="800000"/>
            <a:headEnd/>
            <a:tailEnd/>
          </a:ln>
        </p:spPr>
        <p:txBody>
          <a:bodyPr/>
          <a:lstStyle/>
          <a:p>
            <a:pPr marL="514350" indent="-514350">
              <a:spcBef>
                <a:spcPct val="20000"/>
              </a:spcBef>
              <a:defRPr/>
            </a:pPr>
            <a:r>
              <a:rPr lang="ru-RU" sz="3200" b="1" kern="0" dirty="0" smtClean="0">
                <a:ln>
                  <a:solidFill>
                    <a:srgbClr val="00B050"/>
                  </a:solidFill>
                </a:ln>
                <a:solidFill>
                  <a:srgbClr val="92D050"/>
                </a:solidFill>
                <a:effectLst>
                  <a:outerShdw blurRad="38100" dist="38100" dir="2700000" algn="tl">
                    <a:srgbClr val="000000"/>
                  </a:outerShdw>
                </a:effectLst>
                <a:latin typeface="Monotype Corsiva" pitchFamily="66" charset="0"/>
              </a:rPr>
              <a:t>3. Статуя  Зевса  в  </a:t>
            </a:r>
            <a:r>
              <a:rPr lang="ru-RU" sz="3600" b="1" kern="0" dirty="0" smtClean="0">
                <a:ln>
                  <a:solidFill>
                    <a:srgbClr val="00B050"/>
                  </a:solidFill>
                </a:ln>
                <a:solidFill>
                  <a:srgbClr val="92D050"/>
                </a:solidFill>
                <a:effectLst>
                  <a:outerShdw blurRad="38100" dist="38100" dir="2700000" algn="tl">
                    <a:srgbClr val="000000"/>
                  </a:outerShdw>
                </a:effectLst>
                <a:latin typeface="Monotype Corsiva" pitchFamily="66" charset="0"/>
              </a:rPr>
              <a:t>Олимпии</a:t>
            </a:r>
            <a:endParaRPr lang="ru-RU" sz="3600" b="1" kern="0" dirty="0">
              <a:ln>
                <a:solidFill>
                  <a:srgbClr val="00B050"/>
                </a:solidFill>
              </a:ln>
              <a:solidFill>
                <a:srgbClr val="92D050"/>
              </a:solidFill>
              <a:effectLst>
                <a:outerShdw blurRad="38100" dist="38100" dir="2700000" algn="tl">
                  <a:srgbClr val="000000"/>
                </a:outerShdw>
              </a:effectLst>
              <a:latin typeface="Monotype Corsiva" pitchFamily="66" charset="0"/>
            </a:endParaRPr>
          </a:p>
        </p:txBody>
      </p:sp>
      <p:sp>
        <p:nvSpPr>
          <p:cNvPr id="16" name="Содержимое 2"/>
          <p:cNvSpPr txBox="1">
            <a:spLocks/>
          </p:cNvSpPr>
          <p:nvPr/>
        </p:nvSpPr>
        <p:spPr bwMode="auto">
          <a:xfrm>
            <a:off x="1857356" y="3000372"/>
            <a:ext cx="5286412" cy="571501"/>
          </a:xfrm>
          <a:prstGeom prst="rect">
            <a:avLst/>
          </a:prstGeom>
          <a:noFill/>
          <a:ln w="9525">
            <a:noFill/>
            <a:miter lim="800000"/>
            <a:headEnd/>
            <a:tailEnd/>
          </a:ln>
        </p:spPr>
        <p:txBody>
          <a:bodyPr/>
          <a:lstStyle/>
          <a:p>
            <a:pPr marL="342900" indent="-342900">
              <a:spcBef>
                <a:spcPct val="20000"/>
              </a:spcBef>
              <a:buFont typeface="Wingdings" pitchFamily="2" charset="2"/>
              <a:buNone/>
              <a:defRPr/>
            </a:pPr>
            <a:r>
              <a:rPr lang="ru-RU" sz="3200" b="1" kern="0" dirty="0">
                <a:ln>
                  <a:solidFill>
                    <a:srgbClr val="0070C0"/>
                  </a:solidFill>
                </a:ln>
                <a:solidFill>
                  <a:srgbClr val="00B0F0"/>
                </a:solidFill>
                <a:effectLst>
                  <a:outerShdw blurRad="38100" dist="38100" dir="2700000" algn="tl">
                    <a:srgbClr val="000000"/>
                  </a:outerShdw>
                </a:effectLst>
                <a:latin typeface="Monotype Corsiva" pitchFamily="66" charset="0"/>
              </a:rPr>
              <a:t>2. Висячие </a:t>
            </a:r>
            <a:r>
              <a:rPr lang="ru-RU" sz="3200" b="1" kern="0" dirty="0" smtClean="0">
                <a:ln>
                  <a:solidFill>
                    <a:srgbClr val="0070C0"/>
                  </a:solidFill>
                </a:ln>
                <a:solidFill>
                  <a:srgbClr val="00B0F0"/>
                </a:solidFill>
                <a:effectLst>
                  <a:outerShdw blurRad="38100" dist="38100" dir="2700000" algn="tl">
                    <a:srgbClr val="000000"/>
                  </a:outerShdw>
                </a:effectLst>
                <a:latin typeface="Monotype Corsiva" pitchFamily="66" charset="0"/>
              </a:rPr>
              <a:t> </a:t>
            </a:r>
            <a:r>
              <a:rPr lang="ru-RU" sz="3600" b="1" kern="0" dirty="0" smtClean="0">
                <a:ln>
                  <a:solidFill>
                    <a:srgbClr val="0070C0"/>
                  </a:solidFill>
                </a:ln>
                <a:solidFill>
                  <a:srgbClr val="00B0F0"/>
                </a:solidFill>
                <a:effectLst>
                  <a:outerShdw blurRad="38100" dist="38100" dir="2700000" algn="tl">
                    <a:srgbClr val="000000"/>
                  </a:outerShdw>
                </a:effectLst>
                <a:latin typeface="Monotype Corsiva" pitchFamily="66" charset="0"/>
              </a:rPr>
              <a:t>сады</a:t>
            </a:r>
            <a:r>
              <a:rPr lang="ru-RU" sz="3200" b="1" kern="0" dirty="0" smtClean="0">
                <a:ln>
                  <a:solidFill>
                    <a:srgbClr val="0070C0"/>
                  </a:solidFill>
                </a:ln>
                <a:solidFill>
                  <a:srgbClr val="00B0F0"/>
                </a:solidFill>
                <a:effectLst>
                  <a:outerShdw blurRad="38100" dist="38100" dir="2700000" algn="tl">
                    <a:srgbClr val="000000"/>
                  </a:outerShdw>
                </a:effectLst>
                <a:latin typeface="Monotype Corsiva" pitchFamily="66" charset="0"/>
              </a:rPr>
              <a:t>  </a:t>
            </a:r>
            <a:r>
              <a:rPr lang="ru-RU" sz="3600" b="1" kern="0" dirty="0" smtClean="0">
                <a:ln>
                  <a:solidFill>
                    <a:srgbClr val="0070C0"/>
                  </a:solidFill>
                </a:ln>
                <a:solidFill>
                  <a:srgbClr val="00B0F0"/>
                </a:solidFill>
                <a:effectLst>
                  <a:outerShdw blurRad="38100" dist="38100" dir="2700000" algn="tl">
                    <a:srgbClr val="000000"/>
                  </a:outerShdw>
                </a:effectLst>
                <a:latin typeface="Monotype Corsiva" pitchFamily="66" charset="0"/>
              </a:rPr>
              <a:t>Семирамиды</a:t>
            </a:r>
            <a:endParaRPr lang="ru-RU" sz="3600" b="1" kern="0" dirty="0">
              <a:ln>
                <a:solidFill>
                  <a:srgbClr val="0070C0"/>
                </a:solidFill>
              </a:ln>
              <a:solidFill>
                <a:srgbClr val="00B0F0"/>
              </a:solidFill>
              <a:effectLst>
                <a:outerShdw blurRad="38100" dist="38100" dir="2700000" algn="tl">
                  <a:srgbClr val="000000"/>
                </a:outerShdw>
              </a:effectLst>
              <a:latin typeface="Monotype Corsiva" pitchFamily="66" charset="0"/>
            </a:endParaRPr>
          </a:p>
        </p:txBody>
      </p:sp>
      <p:sp>
        <p:nvSpPr>
          <p:cNvPr id="17" name="Содержимое 2"/>
          <p:cNvSpPr txBox="1">
            <a:spLocks/>
          </p:cNvSpPr>
          <p:nvPr/>
        </p:nvSpPr>
        <p:spPr bwMode="auto">
          <a:xfrm>
            <a:off x="1857356" y="2428868"/>
            <a:ext cx="5214937" cy="500063"/>
          </a:xfrm>
          <a:prstGeom prst="rect">
            <a:avLst/>
          </a:prstGeom>
          <a:noFill/>
          <a:ln w="9525">
            <a:noFill/>
            <a:miter lim="800000"/>
            <a:headEnd/>
            <a:tailEnd/>
          </a:ln>
        </p:spPr>
        <p:txBody>
          <a:bodyPr/>
          <a:lstStyle/>
          <a:p>
            <a:pPr marL="514350" indent="-514350">
              <a:spcBef>
                <a:spcPct val="20000"/>
              </a:spcBef>
              <a:defRPr/>
            </a:pPr>
            <a:r>
              <a:rPr lang="ru-RU" sz="3200" b="1" kern="0" dirty="0" smtClean="0">
                <a:solidFill>
                  <a:srgbClr val="FF0000"/>
                </a:solidFill>
                <a:effectLst>
                  <a:outerShdw blurRad="38100" dist="38100" dir="2700000" algn="tl">
                    <a:srgbClr val="000000">
                      <a:alpha val="43137"/>
                    </a:srgbClr>
                  </a:outerShdw>
                </a:effectLst>
                <a:latin typeface="Monotype Corsiva" pitchFamily="66" charset="0"/>
              </a:rPr>
              <a:t>1. Великая  </a:t>
            </a:r>
            <a:r>
              <a:rPr lang="ru-RU" sz="3600" b="1" kern="0" dirty="0" smtClean="0">
                <a:solidFill>
                  <a:srgbClr val="FF0000"/>
                </a:solidFill>
                <a:effectLst>
                  <a:outerShdw blurRad="38100" dist="38100" dir="2700000" algn="tl">
                    <a:srgbClr val="000000">
                      <a:alpha val="43137"/>
                    </a:srgbClr>
                  </a:outerShdw>
                </a:effectLst>
                <a:latin typeface="Monotype Corsiva" pitchFamily="66" charset="0"/>
              </a:rPr>
              <a:t>пирамида</a:t>
            </a:r>
            <a:r>
              <a:rPr lang="ru-RU" sz="3200" b="1" kern="0" dirty="0" smtClean="0">
                <a:solidFill>
                  <a:srgbClr val="FF0000"/>
                </a:solidFill>
                <a:effectLst>
                  <a:outerShdw blurRad="38100" dist="38100" dir="2700000" algn="tl">
                    <a:srgbClr val="000000">
                      <a:alpha val="43137"/>
                    </a:srgbClr>
                  </a:outerShdw>
                </a:effectLst>
                <a:latin typeface="Monotype Corsiva" pitchFamily="66" charset="0"/>
              </a:rPr>
              <a:t>  в </a:t>
            </a:r>
            <a:r>
              <a:rPr lang="ru-RU" sz="3200" b="1" kern="0" dirty="0">
                <a:solidFill>
                  <a:srgbClr val="FF0000"/>
                </a:solidFill>
                <a:effectLst>
                  <a:outerShdw blurRad="38100" dist="38100" dir="2700000" algn="tl">
                    <a:srgbClr val="000000">
                      <a:alpha val="43137"/>
                    </a:srgbClr>
                  </a:outerShdw>
                </a:effectLst>
                <a:latin typeface="Monotype Corsiva" pitchFamily="66" charset="0"/>
              </a:rPr>
              <a:t>Гизе</a:t>
            </a:r>
            <a:r>
              <a:rPr lang="ru-RU" sz="3200" kern="0" dirty="0">
                <a:effectLst>
                  <a:outerShdw blurRad="38100" dist="38100" dir="2700000" algn="tl">
                    <a:srgbClr val="000000">
                      <a:alpha val="43137"/>
                    </a:srgbClr>
                  </a:outerShdw>
                </a:effectLst>
                <a:latin typeface="+mn-lt"/>
              </a:rPr>
              <a:t>  </a:t>
            </a:r>
          </a:p>
        </p:txBody>
      </p:sp>
      <p:pic>
        <p:nvPicPr>
          <p:cNvPr id="18" name="1 Дорожка 12.wma">
            <a:hlinkClick r:id="" action="ppaction://media"/>
          </p:cNvPr>
          <p:cNvPicPr>
            <a:picLocks noRot="1" noChangeAspect="1"/>
          </p:cNvPicPr>
          <p:nvPr>
            <a:audioFile r:link="rId1"/>
          </p:nvPr>
        </p:nvPicPr>
        <p:blipFill>
          <a:blip r:embed="rId16" cstate="email"/>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22" presetClass="entr" presetSubtype="1"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up)">
                                      <p:cBhvr>
                                        <p:cTn id="9" dur="3000"/>
                                        <p:tgtEl>
                                          <p:spTgt spid="2"/>
                                        </p:tgtEl>
                                      </p:cBhvr>
                                    </p:animEffect>
                                  </p:childTnLst>
                                </p:cTn>
                              </p:par>
                            </p:childTnLst>
                          </p:cTn>
                        </p:par>
                        <p:par>
                          <p:cTn id="10" fill="hold">
                            <p:stCondLst>
                              <p:cond delay="3000"/>
                            </p:stCondLst>
                            <p:childTnLst>
                              <p:par>
                                <p:cTn id="11" presetID="22" presetClass="entr" presetSubtype="8" fill="hold" grpId="0" nodeType="after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wipe(left)">
                                      <p:cBhvr>
                                        <p:cTn id="13" dur="2000"/>
                                        <p:tgtEl>
                                          <p:spTgt spid="17">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childTnLst>
                                </p:cTn>
                              </p:par>
                            </p:childTnLst>
                          </p:cTn>
                        </p:par>
                        <p:par>
                          <p:cTn id="17" fill="hold">
                            <p:stCondLst>
                              <p:cond delay="5000"/>
                            </p:stCondLst>
                            <p:childTnLst>
                              <p:par>
                                <p:cTn id="18" presetID="22" presetClass="entr" presetSubtype="8" fill="hold" grpId="0" nodeType="after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Effect transition="in" filter="wipe(left)">
                                      <p:cBhvr>
                                        <p:cTn id="20" dur="2000"/>
                                        <p:tgtEl>
                                          <p:spTgt spid="16">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000"/>
                                        <p:tgtEl>
                                          <p:spTgt spid="11"/>
                                        </p:tgtEl>
                                      </p:cBhvr>
                                    </p:animEffect>
                                  </p:childTnLst>
                                </p:cTn>
                              </p:par>
                            </p:childTnLst>
                          </p:cTn>
                        </p:par>
                        <p:par>
                          <p:cTn id="24" fill="hold">
                            <p:stCondLst>
                              <p:cond delay="7000"/>
                            </p:stCondLst>
                            <p:childTnLst>
                              <p:par>
                                <p:cTn id="25" presetID="22" presetClass="entr" presetSubtype="8" fill="hold" grpId="0" nodeType="after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wipe(left)">
                                      <p:cBhvr>
                                        <p:cTn id="27" dur="2000"/>
                                        <p:tgtEl>
                                          <p:spTgt spid="15">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childTnLst>
                          </p:cTn>
                        </p:par>
                        <p:par>
                          <p:cTn id="31" fill="hold">
                            <p:stCondLst>
                              <p:cond delay="9000"/>
                            </p:stCondLst>
                            <p:childTnLst>
                              <p:par>
                                <p:cTn id="32" presetID="22" presetClass="entr" presetSubtype="8" fill="hold" grpId="0" nodeType="after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animEffect transition="in" filter="wipe(left)">
                                      <p:cBhvr>
                                        <p:cTn id="34" dur="2000"/>
                                        <p:tgtEl>
                                          <p:spTgt spid="14">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000"/>
                                        <p:tgtEl>
                                          <p:spTgt spid="7"/>
                                        </p:tgtEl>
                                      </p:cBhvr>
                                    </p:animEffect>
                                  </p:childTnLst>
                                </p:cTn>
                              </p:par>
                            </p:childTnLst>
                          </p:cTn>
                        </p:par>
                        <p:par>
                          <p:cTn id="38" fill="hold">
                            <p:stCondLst>
                              <p:cond delay="11000"/>
                            </p:stCondLst>
                            <p:childTnLst>
                              <p:par>
                                <p:cTn id="39" presetID="22" presetClass="entr" presetSubtype="8" fill="hold" grpId="0" nodeType="after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wipe(left)">
                                      <p:cBhvr>
                                        <p:cTn id="41" dur="2000"/>
                                        <p:tgtEl>
                                          <p:spTgt spid="13">
                                            <p:txEl>
                                              <p:pRg st="0" end="0"/>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2000"/>
                                        <p:tgtEl>
                                          <p:spTgt spid="6"/>
                                        </p:tgtEl>
                                      </p:cBhvr>
                                    </p:animEffect>
                                  </p:childTnLst>
                                </p:cTn>
                              </p:par>
                            </p:childTnLst>
                          </p:cTn>
                        </p:par>
                        <p:par>
                          <p:cTn id="45" fill="hold">
                            <p:stCondLst>
                              <p:cond delay="13000"/>
                            </p:stCondLst>
                            <p:childTnLst>
                              <p:par>
                                <p:cTn id="46" presetID="22" presetClass="entr" presetSubtype="8" fill="hold" grpId="0" nodeType="afterEffect">
                                  <p:stCondLst>
                                    <p:cond delay="0"/>
                                  </p:stCondLst>
                                  <p:childTnLst>
                                    <p:set>
                                      <p:cBhvr>
                                        <p:cTn id="47" dur="1" fill="hold">
                                          <p:stCondLst>
                                            <p:cond delay="0"/>
                                          </p:stCondLst>
                                        </p:cTn>
                                        <p:tgtEl>
                                          <p:spTgt spid="12">
                                            <p:txEl>
                                              <p:pRg st="0" end="0"/>
                                            </p:txEl>
                                          </p:spTgt>
                                        </p:tgtEl>
                                        <p:attrNameLst>
                                          <p:attrName>style.visibility</p:attrName>
                                        </p:attrNameLst>
                                      </p:cBhvr>
                                      <p:to>
                                        <p:strVal val="visible"/>
                                      </p:to>
                                    </p:set>
                                    <p:animEffect transition="in" filter="wipe(left)">
                                      <p:cBhvr>
                                        <p:cTn id="48" dur="2000"/>
                                        <p:tgtEl>
                                          <p:spTgt spid="12">
                                            <p:txEl>
                                              <p:pRg st="0" end="0"/>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2000"/>
                                        <p:tgtEl>
                                          <p:spTgt spid="4"/>
                                        </p:tgtEl>
                                      </p:cBhvr>
                                    </p:animEffect>
                                  </p:childTnLst>
                                </p:cTn>
                              </p:par>
                            </p:childTnLst>
                          </p:cTn>
                        </p:par>
                        <p:par>
                          <p:cTn id="52" fill="hold">
                            <p:stCondLst>
                              <p:cond delay="15000"/>
                            </p:stCondLst>
                            <p:childTnLst>
                              <p:par>
                                <p:cTn id="53" presetID="22" presetClass="entr" presetSubtype="8" fill="hold" grpId="0" nodeType="afterEffect">
                                  <p:stCondLst>
                                    <p:cond delay="0"/>
                                  </p:stCondLst>
                                  <p:childTnLst>
                                    <p:set>
                                      <p:cBhvr>
                                        <p:cTn id="54" dur="1" fill="hold">
                                          <p:stCondLst>
                                            <p:cond delay="0"/>
                                          </p:stCondLst>
                                        </p:cTn>
                                        <p:tgtEl>
                                          <p:spTgt spid="3">
                                            <p:txEl>
                                              <p:pRg st="0" end="0"/>
                                            </p:txEl>
                                          </p:spTgt>
                                        </p:tgtEl>
                                        <p:attrNameLst>
                                          <p:attrName>style.visibility</p:attrName>
                                        </p:attrNameLst>
                                      </p:cBhvr>
                                      <p:to>
                                        <p:strVal val="visible"/>
                                      </p:to>
                                    </p:set>
                                    <p:animEffect transition="in" filter="wipe(left)">
                                      <p:cBhvr>
                                        <p:cTn id="55" dur="2000"/>
                                        <p:tgtEl>
                                          <p:spTgt spid="3">
                                            <p:txEl>
                                              <p:pRg st="0" end="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7">
                <p:cTn id="59" fill="hold" display="0">
                  <p:stCondLst>
                    <p:cond delay="indefinite"/>
                  </p:stCondLst>
                  <p:endCondLst>
                    <p:cond evt="onPrev" delay="0">
                      <p:tgtEl>
                        <p:sldTgt/>
                      </p:tgtEl>
                    </p:cond>
                    <p:cond evt="onStopAudio" delay="0">
                      <p:tgtEl>
                        <p:sldTgt/>
                      </p:tgtEl>
                    </p:cond>
                  </p:endCondLst>
                </p:cTn>
                <p:tgtEl>
                  <p:spTgt spid="18"/>
                </p:tgtEl>
              </p:cMediaNode>
            </p:audio>
          </p:childTnLst>
        </p:cTn>
      </p:par>
    </p:tnLst>
    <p:bldLst>
      <p:bldP spid="2" grpId="0"/>
      <p:bldP spid="3" grpId="0" build="p"/>
      <p:bldP spid="12" grpId="0" build="p"/>
      <p:bldP spid="13" grpId="0" build="p"/>
      <p:bldP spid="14" grpId="0" build="p"/>
      <p:bldP spid="15" grpId="0" build="p"/>
      <p:bldP spid="16" grpId="0" build="p"/>
      <p:bldP spid="1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6"/>
          <p:cNvSpPr>
            <a:spLocks noGrp="1" noRot="1" noChangeArrowheads="1"/>
          </p:cNvSpPr>
          <p:nvPr>
            <p:ph sz="half" idx="1"/>
          </p:nvPr>
        </p:nvSpPr>
        <p:spPr>
          <a:xfrm>
            <a:off x="357158" y="214290"/>
            <a:ext cx="8401080" cy="1714488"/>
          </a:xfrm>
        </p:spPr>
        <p:txBody>
          <a:bodyPr>
            <a:normAutofit fontScale="92500"/>
          </a:bodyPr>
          <a:lstStyle/>
          <a:p>
            <a:pPr marL="0" indent="0" algn="just">
              <a:lnSpc>
                <a:spcPct val="80000"/>
              </a:lnSpc>
              <a:buNone/>
            </a:pPr>
            <a:r>
              <a:rPr lang="ru-RU" dirty="0" smtClean="0"/>
              <a:t>Более пяти столетий добрый Зевс незыблемо сидел на своем троне, освящая Олимпийские игры, но во II веке н.э. сильное землетрясение повредило статую. По некоторым сведениям, статуя была по частям расхищена грабителями, но существует и легенда, что в 475 году </a:t>
            </a:r>
          </a:p>
        </p:txBody>
      </p:sp>
      <p:sp>
        <p:nvSpPr>
          <p:cNvPr id="8" name="Содержимое 7"/>
          <p:cNvSpPr>
            <a:spLocks noGrp="1"/>
          </p:cNvSpPr>
          <p:nvPr>
            <p:ph sz="half" idx="2"/>
          </p:nvPr>
        </p:nvSpPr>
        <p:spPr>
          <a:xfrm>
            <a:off x="6500826" y="1785926"/>
            <a:ext cx="2643174" cy="4857784"/>
          </a:xfrm>
        </p:spPr>
        <p:txBody>
          <a:bodyPr>
            <a:normAutofit fontScale="92500"/>
          </a:bodyPr>
          <a:lstStyle/>
          <a:p>
            <a:pPr marL="0" indent="0">
              <a:buNone/>
            </a:pPr>
            <a:r>
              <a:rPr lang="ru-RU" dirty="0" smtClean="0"/>
              <a:t>она была перевезена  во дворец  кесарей в  </a:t>
            </a:r>
            <a:r>
              <a:rPr lang="ru-RU" dirty="0" err="1" smtClean="0"/>
              <a:t>Константино-поле</a:t>
            </a:r>
            <a:r>
              <a:rPr lang="ru-RU" dirty="0" smtClean="0"/>
              <a:t>,   где погибла  во время  пожара. </a:t>
            </a:r>
          </a:p>
          <a:p>
            <a:pPr marL="0" indent="0">
              <a:buNone/>
            </a:pPr>
            <a:endParaRPr lang="ru-RU" dirty="0" smtClean="0"/>
          </a:p>
          <a:p>
            <a:pPr marL="0" indent="0">
              <a:buNone/>
            </a:pPr>
            <a:r>
              <a:rPr lang="ru-RU" dirty="0" smtClean="0"/>
              <a:t>Руины храма, каким мы видим его  сегодня.</a:t>
            </a:r>
          </a:p>
        </p:txBody>
      </p:sp>
      <p:pic>
        <p:nvPicPr>
          <p:cNvPr id="9" name="Picture 4" descr="сканирование0030"/>
          <p:cNvPicPr>
            <a:picLocks noChangeAspect="1" noChangeArrowheads="1"/>
          </p:cNvPicPr>
          <p:nvPr/>
        </p:nvPicPr>
        <p:blipFill>
          <a:blip r:embed="rId2" cstate="email"/>
          <a:srcRect/>
          <a:stretch>
            <a:fillRect/>
          </a:stretch>
        </p:blipFill>
        <p:spPr bwMode="auto">
          <a:xfrm>
            <a:off x="0" y="1857364"/>
            <a:ext cx="6429388" cy="4786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1000"/>
                                        <p:tgtEl>
                                          <p:spTgt spid="9"/>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0963">
                                            <p:txEl>
                                              <p:pRg st="0" end="0"/>
                                            </p:txEl>
                                          </p:spTgt>
                                        </p:tgtEl>
                                        <p:attrNameLst>
                                          <p:attrName>style.visibility</p:attrName>
                                        </p:attrNameLst>
                                      </p:cBhvr>
                                      <p:to>
                                        <p:strVal val="visible"/>
                                      </p:to>
                                    </p:set>
                                    <p:animEffect transition="in" filter="wipe(up)">
                                      <p:cBhvr>
                                        <p:cTn id="11" dur="3000"/>
                                        <p:tgtEl>
                                          <p:spTgt spid="40963">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up)">
                                      <p:cBhvr>
                                        <p:cTn id="15" dur="3000"/>
                                        <p:tgtEl>
                                          <p:spTgt spid="8">
                                            <p:txEl>
                                              <p:pRg st="0" end="0"/>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wipe(up)">
                                      <p:cBhvr>
                                        <p:cTn id="19" dur="3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0" descr="egyptian-1">
            <a:hlinkClick r:id="rId3" action="ppaction://hlinksldjump" tooltip="Египетские пирамиды"/>
          </p:cNvPr>
          <p:cNvPicPr>
            <a:picLocks noChangeAspect="1" noChangeArrowheads="1"/>
          </p:cNvPicPr>
          <p:nvPr/>
        </p:nvPicPr>
        <p:blipFill>
          <a:blip r:embed="rId4" cstate="email"/>
          <a:srcRect/>
          <a:stretch>
            <a:fillRect/>
          </a:stretch>
        </p:blipFill>
        <p:spPr bwMode="auto">
          <a:xfrm>
            <a:off x="214282" y="3000372"/>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39" descr="sadisem">
            <a:hlinkClick r:id="rId5" action="ppaction://hlinksldjump" tooltip="Сады Семирамиды"/>
          </p:cNvPr>
          <p:cNvPicPr>
            <a:picLocks noChangeAspect="1" noChangeArrowheads="1"/>
          </p:cNvPicPr>
          <p:nvPr/>
        </p:nvPicPr>
        <p:blipFill>
          <a:blip r:embed="rId6"/>
          <a:srcRect/>
          <a:stretch>
            <a:fillRect/>
          </a:stretch>
        </p:blipFill>
        <p:spPr bwMode="auto">
          <a:xfrm>
            <a:off x="214282" y="4643446"/>
            <a:ext cx="1593522" cy="12544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41" descr="main">
            <a:hlinkClick r:id="rId7" action="ppaction://hlinksldjump" tooltip="Статуя Зевса в Олимпии"/>
          </p:cNvPr>
          <p:cNvPicPr>
            <a:picLocks noChangeAspect="1" noChangeArrowheads="1"/>
          </p:cNvPicPr>
          <p:nvPr/>
        </p:nvPicPr>
        <p:blipFill>
          <a:blip r:embed="rId8"/>
          <a:srcRect/>
          <a:stretch>
            <a:fillRect/>
          </a:stretch>
        </p:blipFill>
        <p:spPr bwMode="auto">
          <a:xfrm>
            <a:off x="2071670" y="5429264"/>
            <a:ext cx="1729978"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642910" y="0"/>
            <a:ext cx="8101013" cy="714375"/>
          </a:xfrm>
        </p:spPr>
        <p:txBody>
          <a:bodyPr>
            <a:normAutofit fontScale="90000"/>
          </a:bodyPr>
          <a:lstStyle/>
          <a:p>
            <a:pPr>
              <a:defRPr/>
            </a:pPr>
            <a:r>
              <a:rPr lang="ru-RU" sz="5400" b="1" dirty="0" smtClean="0">
                <a:ln>
                  <a:solidFill>
                    <a:srgbClr val="FF0000"/>
                  </a:solidFill>
                </a:ln>
                <a:solidFill>
                  <a:srgbClr val="FFC000"/>
                </a:solidFill>
                <a:effectLst>
                  <a:outerShdw blurRad="38100" dist="38100" dir="2700000" algn="tl">
                    <a:srgbClr val="000000"/>
                  </a:outerShdw>
                </a:effectLst>
                <a:latin typeface="Monotype Corsiva" pitchFamily="66" charset="0"/>
              </a:rPr>
              <a:t>4. Храм  Артемиды  в  Эфесе</a:t>
            </a:r>
            <a:endParaRPr lang="ru-RU" sz="5400" dirty="0">
              <a:ln>
                <a:solidFill>
                  <a:srgbClr val="FF0000"/>
                </a:solidFill>
              </a:ln>
            </a:endParaRPr>
          </a:p>
        </p:txBody>
      </p:sp>
      <p:pic>
        <p:nvPicPr>
          <p:cNvPr id="4" name="Picture 35" descr="koloss">
            <a:hlinkClick r:id="rId9" action="ppaction://hlinksldjump" tooltip="Колосс Родосский"/>
          </p:cNvPr>
          <p:cNvPicPr>
            <a:picLocks noChangeAspect="1" noChangeArrowheads="1"/>
          </p:cNvPicPr>
          <p:nvPr/>
        </p:nvPicPr>
        <p:blipFill>
          <a:blip r:embed="rId10"/>
          <a:srcRect/>
          <a:stretch>
            <a:fillRect/>
          </a:stretch>
        </p:blipFill>
        <p:spPr bwMode="auto">
          <a:xfrm>
            <a:off x="7715272" y="4574281"/>
            <a:ext cx="1428728" cy="17836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11" action="ppaction://hlinksldjump" tooltip="Александрийский маяк"/>
          </p:cNvPr>
          <p:cNvPicPr>
            <a:picLocks noChangeAspect="1" noChangeArrowheads="1"/>
          </p:cNvPicPr>
          <p:nvPr/>
        </p:nvPicPr>
        <p:blipFill>
          <a:blip r:embed="rId12"/>
          <a:srcRect/>
          <a:stretch>
            <a:fillRect/>
          </a:stretch>
        </p:blipFill>
        <p:spPr bwMode="auto">
          <a:xfrm>
            <a:off x="7722441" y="2357430"/>
            <a:ext cx="1421559" cy="17859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13" action="ppaction://hlinksldjump" tooltip="Галикарнасский мавзолей"/>
          </p:cNvPr>
          <p:cNvPicPr>
            <a:picLocks noChangeAspect="1" noChangeArrowheads="1"/>
          </p:cNvPicPr>
          <p:nvPr/>
        </p:nvPicPr>
        <p:blipFill>
          <a:blip r:embed="rId14" cstate="email"/>
          <a:srcRect/>
          <a:stretch>
            <a:fillRect/>
          </a:stretch>
        </p:blipFill>
        <p:spPr bwMode="auto">
          <a:xfrm>
            <a:off x="6000760" y="5357826"/>
            <a:ext cx="1571636"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5" action="ppaction://hlinksldjump" tooltip="Храм Артемиды в Эфесе"/>
          </p:cNvPr>
          <p:cNvPicPr>
            <a:picLocks noChangeAspect="1" noChangeArrowheads="1"/>
          </p:cNvPicPr>
          <p:nvPr/>
        </p:nvPicPr>
        <p:blipFill>
          <a:blip r:embed="rId15"/>
          <a:srcRect/>
          <a:stretch>
            <a:fillRect/>
          </a:stretch>
        </p:blipFill>
        <p:spPr bwMode="auto">
          <a:xfrm>
            <a:off x="4000496" y="5357826"/>
            <a:ext cx="1791967"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4 Дорожка 19.wma">
            <a:hlinkClick r:id="" action="ppaction://media"/>
          </p:cNvPr>
          <p:cNvPicPr>
            <a:picLocks noRot="1" noChangeAspect="1"/>
          </p:cNvPicPr>
          <p:nvPr>
            <a:audioFile r:link="rId1"/>
          </p:nvPr>
        </p:nvPicPr>
        <p:blipFill>
          <a:blip r:embed="rId16" cstate="email"/>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2.77778E-7 -3.52601E-6 C -0.00903 -0.00624 -0.01371 -0.01849 -0.02205 -0.02497 C -0.03299 -0.03352 -0.02795 -0.02913 -0.03733 -0.03838 C -0.04115 -0.04601 -0.04132 -0.0474 -0.0474 -0.05433 C -0.05451 -0.06242 -0.05121 -0.05456 -0.05764 -0.06543 C -0.06493 -0.07815 -0.06788 -0.08832 -0.07795 -0.09711 C -0.08264 -0.10635 -0.08854 -0.11699 -0.09496 -0.12416 C -0.09653 -0.12601 -0.09861 -0.12693 -0.1 -0.12878 C -0.10191 -0.13156 -0.10312 -0.13503 -0.10503 -0.1378 C -0.1066 -0.14034 -0.10851 -0.14219 -0.11024 -0.14451 C -0.11562 -0.1593 -0.11215 -0.15075 -0.12205 -0.16925 C -0.12708 -0.17849 -0.12865 -0.18936 -0.13385 -0.19861 C -0.13733 -0.21618 -0.13299 -0.19907 -0.14062 -0.21664 C -0.14323 -0.22242 -0.1474 -0.23491 -0.1474 -0.23468 C -0.15156 -0.26173 -0.14601 -0.23329 -0.1526 -0.25294 C -0.15833 -0.27029 -0.16163 -0.29086 -0.16441 -0.30936 C -0.16389 -0.33664 -0.16944 -0.40855 -0.15764 -0.44693 C -0.15503 -0.46774 -0.14948 -0.48601 -0.1441 -0.50566 C -0.14167 -0.51445 -0.14062 -0.52416 -0.13733 -0.53271 C -0.12899 -0.55445 -0.1184 -0.57641 -0.10503 -0.59375 C -0.10104 -0.61086 -0.09045 -0.62219 -0.08142 -0.63445 C -0.08003 -0.6363 -0.07951 -0.6393 -0.07795 -0.64115 C -0.05955 -0.66266 -0.07483 -0.64346 -0.06267 -0.65248 C -0.0592 -0.65503 -0.0566 -0.66057 -0.0526 -0.6615 C -0.04288 -0.66335 -0.03333 -0.66589 -0.02378 -0.6682 C 0.00504 -0.66751 0.03385 -0.66728 0.06267 -0.66589 C 0.06927 -0.66566 0.08767 -0.65086 0.09653 -0.64786 C 0.10521 -0.63676 0.11476 -0.62659 0.12031 -0.61179 C 0.1224 -0.60601 0.12205 -0.60231 0.12379 -0.59607 C 0.12674 -0.58543 0.12951 -0.57526 0.13212 -0.56439 C 0.13594 -0.51884 0.14097 -0.47699 0.11701 -0.44023 C 0.10972 -0.4289 0.10139 -0.41618 0.09149 -0.40855 C 0.0875 -0.40555 0.08385 -0.40208 0.07969 -0.39953 C 0.07639 -0.39768 0.06944 -0.39514 0.06944 -0.39491 C 0.05625 -0.38312 0.04063 -0.3741 0.02535 -0.36809 C 0.0191 -0.36231 0.01181 -0.36161 0.00677 -0.35445 " pathEditMode="relative" rAng="0" ptsTypes="fffffffffffffffffffffffffffffffffffA">
                                      <p:cBhvr>
                                        <p:cTn id="13" dur="2000" fill="hold"/>
                                        <p:tgtEl>
                                          <p:spTgt spid="7"/>
                                        </p:tgtEl>
                                        <p:attrNameLst>
                                          <p:attrName>ppt_x</p:attrName>
                                          <p:attrName>ppt_y</p:attrName>
                                        </p:attrNameLst>
                                      </p:cBhvr>
                                      <p:rCtr x="-14" y="-334"/>
                                    </p:animMotion>
                                  </p:childTnLst>
                                </p:cTn>
                              </p:par>
                              <p:par>
                                <p:cTn id="14" presetID="6" presetClass="emph" presetSubtype="0" fill="hold" nodeType="withEffect">
                                  <p:stCondLst>
                                    <p:cond delay="0"/>
                                  </p:stCondLst>
                                  <p:childTnLst>
                                    <p:animScale>
                                      <p:cBhvr>
                                        <p:cTn id="15" dur="2000" fill="hold"/>
                                        <p:tgtEl>
                                          <p:spTgt spid="7"/>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7">
                <p:cTn id="1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285720" y="928671"/>
            <a:ext cx="8643998" cy="1785949"/>
          </a:xfrm>
        </p:spPr>
        <p:txBody>
          <a:bodyPr>
            <a:noAutofit/>
          </a:bodyPr>
          <a:lstStyle/>
          <a:p>
            <a:pPr marL="0" indent="0" algn="ctr">
              <a:buNone/>
            </a:pPr>
            <a:r>
              <a:rPr lang="ru-RU" b="1" dirty="0" smtClean="0"/>
              <a:t>Крез</a:t>
            </a:r>
            <a:r>
              <a:rPr lang="ru-RU" dirty="0" smtClean="0"/>
              <a:t> – последний царь Лидии – в 560 году до н.э. построил храм в честь богини луны, покровительницы животных и молодых девушек. Греки звали ее Артемидой, а римляне - Дианой. Храм был построен из</a:t>
            </a:r>
            <a:endParaRPr lang="ru-RU" dirty="0"/>
          </a:p>
        </p:txBody>
      </p:sp>
      <p:sp>
        <p:nvSpPr>
          <p:cNvPr id="6" name="Содержимое 5"/>
          <p:cNvSpPr>
            <a:spLocks noGrp="1"/>
          </p:cNvSpPr>
          <p:nvPr>
            <p:ph sz="half" idx="2"/>
          </p:nvPr>
        </p:nvSpPr>
        <p:spPr>
          <a:xfrm>
            <a:off x="0" y="2714620"/>
            <a:ext cx="3428992" cy="4143380"/>
          </a:xfrm>
        </p:spPr>
        <p:txBody>
          <a:bodyPr>
            <a:noAutofit/>
          </a:bodyPr>
          <a:lstStyle/>
          <a:p>
            <a:pPr marL="0" indent="0" algn="ctr">
              <a:buNone/>
            </a:pPr>
            <a:r>
              <a:rPr lang="ru-RU" dirty="0" smtClean="0"/>
              <a:t>известняка и мрамора, добывавшегося рабочими в близлежащих горах. Несущие </a:t>
            </a:r>
            <a:r>
              <a:rPr lang="ru-RU" dirty="0" err="1" smtClean="0"/>
              <a:t>конструк-ции</a:t>
            </a:r>
            <a:r>
              <a:rPr lang="ru-RU" dirty="0" smtClean="0"/>
              <a:t> храма </a:t>
            </a:r>
            <a:r>
              <a:rPr lang="ru-RU" dirty="0" err="1" smtClean="0"/>
              <a:t>состав-ляли</a:t>
            </a:r>
            <a:r>
              <a:rPr lang="ru-RU" dirty="0" smtClean="0"/>
              <a:t> около 120 мраморных колонн.</a:t>
            </a:r>
            <a:endParaRPr lang="ru-RU" dirty="0"/>
          </a:p>
        </p:txBody>
      </p:sp>
      <p:pic>
        <p:nvPicPr>
          <p:cNvPr id="7" name="Picture 7" descr="hramartemidi"/>
          <p:cNvPicPr>
            <a:picLocks noChangeAspect="1" noChangeArrowheads="1"/>
          </p:cNvPicPr>
          <p:nvPr/>
        </p:nvPicPr>
        <p:blipFill>
          <a:blip r:embed="rId2"/>
          <a:srcRect/>
          <a:stretch>
            <a:fillRect/>
          </a:stretch>
        </p:blipFill>
        <p:spPr bwMode="auto">
          <a:xfrm>
            <a:off x="3428992" y="2793724"/>
            <a:ext cx="5715008" cy="4064276"/>
          </a:xfrm>
          <a:prstGeom prst="rect">
            <a:avLst/>
          </a:prstGeom>
          <a:noFill/>
          <a:ln w="38100" cmpd="dbl">
            <a:solidFill>
              <a:schemeClr val="tx1"/>
            </a:solidFill>
            <a:miter lim="800000"/>
            <a:headEnd/>
            <a:tailEnd/>
          </a:ln>
        </p:spPr>
      </p:pic>
      <p:sp>
        <p:nvSpPr>
          <p:cNvPr id="8" name="Заголовок 1"/>
          <p:cNvSpPr txBox="1">
            <a:spLocks/>
          </p:cNvSpPr>
          <p:nvPr/>
        </p:nvSpPr>
        <p:spPr>
          <a:xfrm>
            <a:off x="714375" y="214313"/>
            <a:ext cx="8101013" cy="714375"/>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solidFill>
                    <a:srgbClr val="FF0000"/>
                  </a:solidFill>
                </a:ln>
                <a:solidFill>
                  <a:srgbClr val="FFC000"/>
                </a:solidFill>
                <a:effectLst>
                  <a:outerShdw blurRad="38100" dist="38100" dir="2700000" algn="tl">
                    <a:srgbClr val="000000"/>
                  </a:outerShdw>
                </a:effectLst>
                <a:uLnTx/>
                <a:uFillTx/>
                <a:latin typeface="Monotype Corsiva" pitchFamily="66" charset="0"/>
                <a:ea typeface="+mj-ea"/>
                <a:cs typeface="+mj-cs"/>
              </a:rPr>
              <a:t>4. Храм  Артемиды  в  Эфесе</a:t>
            </a:r>
            <a:endParaRPr kumimoji="0" lang="ru-RU" sz="5400" b="0" i="0" u="none" strike="noStrike" kern="1200" cap="none" spc="0" normalizeH="0" baseline="0" noProof="0" dirty="0">
              <a:ln>
                <a:solidFill>
                  <a:srgbClr val="FF0000"/>
                </a:solid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out)">
                                      <p:cBhvr>
                                        <p:cTn id="11" dur="1000"/>
                                        <p:tgtEl>
                                          <p:spTgt spid="7"/>
                                        </p:tgtEl>
                                      </p:cBhvr>
                                    </p:animEffect>
                                  </p:childTnLst>
                                </p:cTn>
                              </p:par>
                            </p:childTnLst>
                          </p:cTn>
                        </p:par>
                        <p:par>
                          <p:cTn id="12" fill="hold">
                            <p:stCondLst>
                              <p:cond delay="3000"/>
                            </p:stCondLst>
                            <p:childTnLst>
                              <p:par>
                                <p:cTn id="13" presetID="22" presetClass="entr" presetSubtype="1"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up)">
                                      <p:cBhvr>
                                        <p:cTn id="15" dur="3000"/>
                                        <p:tgtEl>
                                          <p:spTgt spid="5">
                                            <p:txEl>
                                              <p:pRg st="0" end="0"/>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up)">
                                      <p:cBhvr>
                                        <p:cTn id="19" dur="3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57158" y="6286496"/>
            <a:ext cx="8229600" cy="571504"/>
          </a:xfrm>
        </p:spPr>
        <p:txBody>
          <a:bodyPr>
            <a:normAutofit lnSpcReduction="10000"/>
          </a:bodyPr>
          <a:lstStyle/>
          <a:p>
            <a:pPr algn="ctr">
              <a:buNone/>
            </a:pPr>
            <a:r>
              <a:rPr lang="ru-RU" sz="2800" dirty="0" smtClean="0"/>
              <a:t>В </a:t>
            </a:r>
            <a:r>
              <a:rPr lang="ru-RU" dirty="0" smtClean="0"/>
              <a:t>центре храма стояла статуя Артемиды.</a:t>
            </a:r>
            <a:endParaRPr lang="ru-RU" dirty="0"/>
          </a:p>
        </p:txBody>
      </p:sp>
      <p:pic>
        <p:nvPicPr>
          <p:cNvPr id="3076" name="Picture 4"/>
          <p:cNvPicPr>
            <a:picLocks noChangeAspect="1" noChangeArrowheads="1"/>
          </p:cNvPicPr>
          <p:nvPr/>
        </p:nvPicPr>
        <p:blipFill>
          <a:blip r:embed="rId2"/>
          <a:srcRect b="5420"/>
          <a:stretch>
            <a:fillRect/>
          </a:stretch>
        </p:blipFill>
        <p:spPr bwMode="auto">
          <a:xfrm>
            <a:off x="0" y="0"/>
            <a:ext cx="9144000" cy="62150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Заголовок 1"/>
          <p:cNvSpPr txBox="1">
            <a:spLocks/>
          </p:cNvSpPr>
          <p:nvPr/>
        </p:nvSpPr>
        <p:spPr>
          <a:xfrm>
            <a:off x="714375" y="214313"/>
            <a:ext cx="8101013" cy="714375"/>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solidFill>
                    <a:srgbClr val="FF0000"/>
                  </a:solidFill>
                </a:ln>
                <a:solidFill>
                  <a:srgbClr val="FFC000"/>
                </a:solidFill>
                <a:effectLst>
                  <a:outerShdw blurRad="38100" dist="38100" dir="2700000" algn="tl">
                    <a:srgbClr val="000000"/>
                  </a:outerShdw>
                </a:effectLst>
                <a:uLnTx/>
                <a:uFillTx/>
                <a:latin typeface="Monotype Corsiva" pitchFamily="66" charset="0"/>
                <a:ea typeface="+mj-ea"/>
                <a:cs typeface="+mj-cs"/>
              </a:rPr>
              <a:t>4. Храм  Артемиды  в  Эфесе</a:t>
            </a:r>
            <a:endParaRPr kumimoji="0" lang="ru-RU" sz="5400" b="0" i="0" u="none" strike="noStrike" kern="1200" cap="none" spc="0" normalizeH="0" baseline="0" noProof="0" dirty="0">
              <a:ln>
                <a:solidFill>
                  <a:srgbClr val="FF0000"/>
                </a:solid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Rot="1" noChangeArrowheads="1"/>
          </p:cNvSpPr>
          <p:nvPr>
            <p:ph type="body" sz="half" idx="1"/>
          </p:nvPr>
        </p:nvSpPr>
        <p:spPr>
          <a:xfrm>
            <a:off x="214282" y="214290"/>
            <a:ext cx="8643998" cy="1785950"/>
          </a:xfrm>
        </p:spPr>
        <p:txBody>
          <a:bodyPr>
            <a:noAutofit/>
          </a:bodyPr>
          <a:lstStyle/>
          <a:p>
            <a:pPr marL="0" indent="0" algn="just">
              <a:lnSpc>
                <a:spcPct val="90000"/>
              </a:lnSpc>
              <a:buNone/>
            </a:pPr>
            <a:r>
              <a:rPr lang="ru-RU" dirty="0" smtClean="0"/>
              <a:t>В течение веков он много раз страдал от землетрясений, перестраивался и время от времени приходил в упадок. Храм Артемиды простоял в общей сложности </a:t>
            </a:r>
            <a:r>
              <a:rPr lang="ru-RU" b="1" u="sng" dirty="0" smtClean="0"/>
              <a:t>более тысячи</a:t>
            </a:r>
            <a:r>
              <a:rPr lang="ru-RU" b="1" dirty="0" smtClean="0"/>
              <a:t>  </a:t>
            </a:r>
            <a:r>
              <a:rPr lang="ru-RU" dirty="0" smtClean="0"/>
              <a:t>лет  и погиб не от землетрясения </a:t>
            </a:r>
          </a:p>
        </p:txBody>
      </p:sp>
      <p:sp>
        <p:nvSpPr>
          <p:cNvPr id="52227" name="Rectangle 6"/>
          <p:cNvSpPr>
            <a:spLocks noGrp="1" noRot="1" noChangeArrowheads="1"/>
          </p:cNvSpPr>
          <p:nvPr>
            <p:ph type="body" sz="half" idx="2"/>
          </p:nvPr>
        </p:nvSpPr>
        <p:spPr>
          <a:xfrm>
            <a:off x="214282" y="2143116"/>
            <a:ext cx="2357454" cy="2143140"/>
          </a:xfrm>
        </p:spPr>
        <p:txBody>
          <a:bodyPr>
            <a:noAutofit/>
          </a:bodyPr>
          <a:lstStyle/>
          <a:p>
            <a:pPr marL="0" indent="0">
              <a:lnSpc>
                <a:spcPct val="90000"/>
              </a:lnSpc>
              <a:buNone/>
            </a:pPr>
            <a:r>
              <a:rPr lang="ru-RU" dirty="0" smtClean="0"/>
              <a:t>или набега врагов, а  от человеческой гордыни  и тщеславия…</a:t>
            </a:r>
          </a:p>
        </p:txBody>
      </p:sp>
      <p:pic>
        <p:nvPicPr>
          <p:cNvPr id="5" name="Picture 7" descr="hramartemidi"/>
          <p:cNvPicPr>
            <a:picLocks noChangeAspect="1" noChangeArrowheads="1"/>
          </p:cNvPicPr>
          <p:nvPr/>
        </p:nvPicPr>
        <p:blipFill>
          <a:blip r:embed="rId3"/>
          <a:srcRect/>
          <a:stretch>
            <a:fillRect/>
          </a:stretch>
        </p:blipFill>
        <p:spPr bwMode="auto">
          <a:xfrm>
            <a:off x="2571736" y="2184079"/>
            <a:ext cx="6572265" cy="4673921"/>
          </a:xfrm>
          <a:prstGeom prst="rect">
            <a:avLst/>
          </a:prstGeom>
          <a:noFill/>
          <a:ln w="38100" cmpd="dbl">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2226">
                                            <p:txEl>
                                              <p:pRg st="0" end="0"/>
                                            </p:txEl>
                                          </p:spTgt>
                                        </p:tgtEl>
                                        <p:attrNameLst>
                                          <p:attrName>style.visibility</p:attrName>
                                        </p:attrNameLst>
                                      </p:cBhvr>
                                      <p:to>
                                        <p:strVal val="visible"/>
                                      </p:to>
                                    </p:set>
                                    <p:animEffect transition="in" filter="wipe(up)">
                                      <p:cBhvr>
                                        <p:cTn id="7" dur="3000"/>
                                        <p:tgtEl>
                                          <p:spTgt spid="52226">
                                            <p:txEl>
                                              <p:pRg st="0" end="0"/>
                                            </p:txEl>
                                          </p:spTgt>
                                        </p:tgtEl>
                                      </p:cBhvr>
                                    </p:animEffect>
                                  </p:childTnLst>
                                </p:cTn>
                              </p:par>
                            </p:childTnLst>
                          </p:cTn>
                        </p:par>
                        <p:par>
                          <p:cTn id="8" fill="hold">
                            <p:stCondLst>
                              <p:cond delay="3000"/>
                            </p:stCondLst>
                            <p:childTnLst>
                              <p:par>
                                <p:cTn id="9" presetID="22" presetClass="entr" presetSubtype="1" fill="hold" grpId="0" nodeType="afterEffect">
                                  <p:stCondLst>
                                    <p:cond delay="0"/>
                                  </p:stCondLst>
                                  <p:childTnLst>
                                    <p:set>
                                      <p:cBhvr>
                                        <p:cTn id="10" dur="1" fill="hold">
                                          <p:stCondLst>
                                            <p:cond delay="0"/>
                                          </p:stCondLst>
                                        </p:cTn>
                                        <p:tgtEl>
                                          <p:spTgt spid="52227">
                                            <p:txEl>
                                              <p:pRg st="0" end="0"/>
                                            </p:txEl>
                                          </p:spTgt>
                                        </p:tgtEl>
                                        <p:attrNameLst>
                                          <p:attrName>style.visibility</p:attrName>
                                        </p:attrNameLst>
                                      </p:cBhvr>
                                      <p:to>
                                        <p:strVal val="visible"/>
                                      </p:to>
                                    </p:set>
                                    <p:animEffect transition="in" filter="wipe(up)">
                                      <p:cBhvr>
                                        <p:cTn id="11" dur="3000"/>
                                        <p:tgtEl>
                                          <p:spTgt spid="52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p:bldP spid="5222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5"/>
          <p:cNvSpPr>
            <a:spLocks noGrp="1" noRot="1" noChangeArrowheads="1"/>
          </p:cNvSpPr>
          <p:nvPr>
            <p:ph sz="half" idx="1"/>
          </p:nvPr>
        </p:nvSpPr>
        <p:spPr>
          <a:xfrm>
            <a:off x="285720" y="214290"/>
            <a:ext cx="8472518" cy="1857388"/>
          </a:xfrm>
        </p:spPr>
        <p:txBody>
          <a:bodyPr>
            <a:noAutofit/>
          </a:bodyPr>
          <a:lstStyle/>
          <a:p>
            <a:pPr marL="0" indent="0" algn="just">
              <a:lnSpc>
                <a:spcPct val="80000"/>
              </a:lnSpc>
              <a:buNone/>
            </a:pPr>
            <a:r>
              <a:rPr lang="ru-RU" dirty="0" smtClean="0"/>
              <a:t>В одну из летних ночей 356 года до н.э.  его </a:t>
            </a:r>
            <a:r>
              <a:rPr lang="ru-RU" b="1" dirty="0" smtClean="0">
                <a:solidFill>
                  <a:srgbClr val="FF0000"/>
                </a:solidFill>
              </a:rPr>
              <a:t>спалил</a:t>
            </a:r>
            <a:r>
              <a:rPr lang="ru-RU" dirty="0" smtClean="0"/>
              <a:t> некто </a:t>
            </a:r>
            <a:r>
              <a:rPr lang="ru-RU" b="1" dirty="0" smtClean="0"/>
              <a:t>Герострат</a:t>
            </a:r>
            <a:r>
              <a:rPr lang="ru-RU" dirty="0" smtClean="0"/>
              <a:t> – </a:t>
            </a:r>
            <a:r>
              <a:rPr lang="ru-RU" dirty="0" err="1" smtClean="0"/>
              <a:t>эфесский</a:t>
            </a:r>
            <a:r>
              <a:rPr lang="ru-RU" dirty="0" smtClean="0"/>
              <a:t> житель, решивший этим деянием обессмертить свое имя. </a:t>
            </a:r>
          </a:p>
          <a:p>
            <a:pPr marL="0" indent="0" algn="just">
              <a:lnSpc>
                <a:spcPct val="80000"/>
              </a:lnSpc>
              <a:buNone/>
            </a:pPr>
            <a:r>
              <a:rPr lang="ru-RU" dirty="0" smtClean="0"/>
              <a:t>В последующие века Эфес часто переходил из рук в руки, и его новые хозяева – христиане, турки, арабы – </a:t>
            </a:r>
          </a:p>
        </p:txBody>
      </p:sp>
      <p:pic>
        <p:nvPicPr>
          <p:cNvPr id="7" name="Picture 7" descr="Храм Артемиды"/>
          <p:cNvPicPr>
            <a:picLocks noChangeAspect="1" noChangeArrowheads="1"/>
          </p:cNvPicPr>
          <p:nvPr/>
        </p:nvPicPr>
        <p:blipFill>
          <a:blip r:embed="rId2">
            <a:lum contrast="10000"/>
          </a:blip>
          <a:srcRect/>
          <a:stretch>
            <a:fillRect/>
          </a:stretch>
        </p:blipFill>
        <p:spPr bwMode="auto">
          <a:xfrm>
            <a:off x="214282" y="2143116"/>
            <a:ext cx="6529585" cy="4500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5"/>
          <p:cNvSpPr txBox="1">
            <a:spLocks noRot="1" noChangeArrowheads="1"/>
          </p:cNvSpPr>
          <p:nvPr/>
        </p:nvSpPr>
        <p:spPr>
          <a:xfrm>
            <a:off x="6715140" y="2071679"/>
            <a:ext cx="2428860" cy="3214710"/>
          </a:xfrm>
          <a:prstGeom prst="rect">
            <a:avLst/>
          </a:prstGeom>
        </p:spPr>
        <p:txBody>
          <a:bodyPr vert="horz" lIns="91440" tIns="45720" rIns="91440" bIns="45720" rtlCol="0">
            <a:normAutofit/>
          </a:bodyPr>
          <a:lstStyle/>
          <a:p>
            <a:pPr marR="0" lvl="0" algn="ctr" defTabSz="914400" rtl="0" eaLnBrk="1" fontAlgn="auto" latinLnBrk="0" hangingPunct="1">
              <a:lnSpc>
                <a:spcPct val="80000"/>
              </a:lnSpc>
              <a:spcBef>
                <a:spcPct val="20000"/>
              </a:spcBef>
              <a:spcAft>
                <a:spcPts val="0"/>
              </a:spcAft>
              <a:buClrTx/>
              <a:buSzTx/>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употребляли прекрасный мрамор  древнего храма</a:t>
            </a:r>
            <a:r>
              <a:rPr kumimoji="0" lang="ru-RU" sz="2800" b="0" i="0" u="none" strike="noStrike" kern="1200" cap="none" spc="0" normalizeH="0" noProof="0" dirty="0" smtClean="0">
                <a:ln>
                  <a:noFill/>
                </a:ln>
                <a:solidFill>
                  <a:schemeClr val="tx1"/>
                </a:solidFill>
                <a:effectLst/>
                <a:uLnTx/>
                <a:uFillTx/>
                <a:latin typeface="+mn-lt"/>
                <a:ea typeface="+mn-ea"/>
                <a:cs typeface="+mn-cs"/>
              </a:rPr>
              <a:t>  </a:t>
            </a:r>
            <a:r>
              <a:rPr kumimoji="0" lang="ru-RU" sz="2800" b="0" i="0" u="none" strike="noStrike" kern="1200" cap="none" spc="0" normalizeH="0" baseline="0" noProof="0" dirty="0" smtClean="0">
                <a:ln>
                  <a:noFill/>
                </a:ln>
                <a:solidFill>
                  <a:schemeClr val="tx1"/>
                </a:solidFill>
                <a:effectLst/>
                <a:uLnTx/>
                <a:uFillTx/>
                <a:latin typeface="+mn-lt"/>
                <a:ea typeface="+mn-ea"/>
                <a:cs typeface="+mn-cs"/>
              </a:rPr>
              <a:t>на строительство церквей, домов, мечетей.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1000"/>
                                        <p:tgtEl>
                                          <p:spTgt spid="7"/>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3250">
                                            <p:txEl>
                                              <p:pRg st="0" end="0"/>
                                            </p:txEl>
                                          </p:spTgt>
                                        </p:tgtEl>
                                        <p:attrNameLst>
                                          <p:attrName>style.visibility</p:attrName>
                                        </p:attrNameLst>
                                      </p:cBhvr>
                                      <p:to>
                                        <p:strVal val="visible"/>
                                      </p:to>
                                    </p:set>
                                    <p:animEffect transition="in" filter="wipe(up)">
                                      <p:cBhvr>
                                        <p:cTn id="11" dur="3000"/>
                                        <p:tgtEl>
                                          <p:spTgt spid="53250">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53250">
                                            <p:txEl>
                                              <p:pRg st="1" end="1"/>
                                            </p:txEl>
                                          </p:spTgt>
                                        </p:tgtEl>
                                        <p:attrNameLst>
                                          <p:attrName>style.visibility</p:attrName>
                                        </p:attrNameLst>
                                      </p:cBhvr>
                                      <p:to>
                                        <p:strVal val="visible"/>
                                      </p:to>
                                    </p:set>
                                    <p:animEffect transition="in" filter="wipe(up)">
                                      <p:cBhvr>
                                        <p:cTn id="15" dur="3000"/>
                                        <p:tgtEl>
                                          <p:spTgt spid="53250">
                                            <p:txEl>
                                              <p:pRg st="1" end="1"/>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5572116"/>
            <a:ext cx="8229600" cy="1285884"/>
          </a:xfrm>
        </p:spPr>
        <p:txBody>
          <a:bodyPr>
            <a:normAutofit lnSpcReduction="10000"/>
          </a:bodyPr>
          <a:lstStyle/>
          <a:p>
            <a:pPr marL="0" indent="0" algn="ctr">
              <a:buNone/>
            </a:pPr>
            <a:r>
              <a:rPr lang="ru-RU" sz="2800" dirty="0" smtClean="0"/>
              <a:t>В пору Средневековья от некогда величественного храма не только не осталось и следа, но никто уже и не помнил о его существовании.</a:t>
            </a:r>
            <a:endParaRPr lang="ru-RU" sz="2800" dirty="0"/>
          </a:p>
        </p:txBody>
      </p:sp>
      <p:pic>
        <p:nvPicPr>
          <p:cNvPr id="4" name="Picture 3"/>
          <p:cNvPicPr>
            <a:picLocks noChangeAspect="1" noChangeArrowheads="1"/>
          </p:cNvPicPr>
          <p:nvPr/>
        </p:nvPicPr>
        <p:blipFill>
          <a:blip r:embed="rId2"/>
          <a:srcRect/>
          <a:stretch>
            <a:fillRect/>
          </a:stretch>
        </p:blipFill>
        <p:spPr bwMode="auto">
          <a:xfrm>
            <a:off x="285720" y="214289"/>
            <a:ext cx="8429684" cy="53578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214282" y="214291"/>
            <a:ext cx="3500462" cy="2643205"/>
          </a:xfrm>
        </p:spPr>
        <p:txBody>
          <a:bodyPr>
            <a:normAutofit lnSpcReduction="10000"/>
          </a:bodyPr>
          <a:lstStyle/>
          <a:p>
            <a:pPr marL="0" indent="0" eaLnBrk="1" hangingPunct="1">
              <a:buNone/>
            </a:pPr>
            <a:r>
              <a:rPr lang="ru-RU" sz="2800" dirty="0" smtClean="0"/>
              <a:t>От храма  сегодня осталась всего одна колонна. </a:t>
            </a:r>
          </a:p>
          <a:p>
            <a:pPr marL="0" indent="0" eaLnBrk="1" hangingPunct="1">
              <a:buNone/>
            </a:pPr>
            <a:r>
              <a:rPr lang="ru-RU" sz="2800" dirty="0" smtClean="0"/>
              <a:t>Она была восстановлена из руин не так давно</a:t>
            </a:r>
            <a:r>
              <a:rPr lang="ru-RU" dirty="0" smtClean="0"/>
              <a:t>.</a:t>
            </a:r>
          </a:p>
        </p:txBody>
      </p:sp>
      <p:pic>
        <p:nvPicPr>
          <p:cNvPr id="60420" name="Picture 4" descr="сканирование0027"/>
          <p:cNvPicPr>
            <a:picLocks noChangeAspect="1" noChangeArrowheads="1"/>
          </p:cNvPicPr>
          <p:nvPr/>
        </p:nvPicPr>
        <p:blipFill>
          <a:blip r:embed="rId2" cstate="email"/>
          <a:srcRect/>
          <a:stretch>
            <a:fillRect/>
          </a:stretch>
        </p:blipFill>
        <p:spPr bwMode="auto">
          <a:xfrm>
            <a:off x="3813583" y="88937"/>
            <a:ext cx="4914525" cy="67690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2"/>
          <p:cNvPicPr>
            <a:picLocks noChangeAspect="1" noChangeArrowheads="1"/>
          </p:cNvPicPr>
          <p:nvPr/>
        </p:nvPicPr>
        <p:blipFill>
          <a:blip r:embed="rId3" cstate="email"/>
          <a:srcRect/>
          <a:stretch>
            <a:fillRect/>
          </a:stretch>
        </p:blipFill>
        <p:spPr bwMode="auto">
          <a:xfrm>
            <a:off x="0" y="2786058"/>
            <a:ext cx="5429256" cy="40719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box(out)">
                                      <p:cBhvr>
                                        <p:cTn id="7" dur="2000"/>
                                        <p:tgtEl>
                                          <p:spTgt spid="60420"/>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60419">
                                            <p:txEl>
                                              <p:pRg st="0" end="0"/>
                                            </p:txEl>
                                          </p:spTgt>
                                        </p:tgtEl>
                                        <p:attrNameLst>
                                          <p:attrName>style.visibility</p:attrName>
                                        </p:attrNameLst>
                                      </p:cBhvr>
                                      <p:to>
                                        <p:strVal val="visible"/>
                                      </p:to>
                                    </p:set>
                                    <p:animEffect transition="in" filter="wipe(up)">
                                      <p:cBhvr>
                                        <p:cTn id="11" dur="3000"/>
                                        <p:tgtEl>
                                          <p:spTgt spid="60419">
                                            <p:txEl>
                                              <p:pRg st="0" end="0"/>
                                            </p:txEl>
                                          </p:spTgt>
                                        </p:tgtEl>
                                      </p:cBhvr>
                                    </p:animEffect>
                                  </p:childTnLst>
                                </p:cTn>
                              </p:par>
                            </p:childTnLst>
                          </p:cTn>
                        </p:par>
                        <p:par>
                          <p:cTn id="12" fill="hold">
                            <p:stCondLst>
                              <p:cond delay="5000"/>
                            </p:stCondLst>
                            <p:childTnLst>
                              <p:par>
                                <p:cTn id="13" presetID="22" presetClass="entr" presetSubtype="1" fill="hold" grpId="0" nodeType="afterEffect">
                                  <p:stCondLst>
                                    <p:cond delay="0"/>
                                  </p:stCondLst>
                                  <p:childTnLst>
                                    <p:set>
                                      <p:cBhvr>
                                        <p:cTn id="14" dur="1" fill="hold">
                                          <p:stCondLst>
                                            <p:cond delay="0"/>
                                          </p:stCondLst>
                                        </p:cTn>
                                        <p:tgtEl>
                                          <p:spTgt spid="60419">
                                            <p:txEl>
                                              <p:pRg st="1" end="1"/>
                                            </p:txEl>
                                          </p:spTgt>
                                        </p:tgtEl>
                                        <p:attrNameLst>
                                          <p:attrName>style.visibility</p:attrName>
                                        </p:attrNameLst>
                                      </p:cBhvr>
                                      <p:to>
                                        <p:strVal val="visible"/>
                                      </p:to>
                                    </p:set>
                                    <p:animEffect transition="in" filter="wipe(up)">
                                      <p:cBhvr>
                                        <p:cTn id="15" dur="3000"/>
                                        <p:tgtEl>
                                          <p:spTgt spid="60419">
                                            <p:txEl>
                                              <p:pRg st="1" end="1"/>
                                            </p:txEl>
                                          </p:spTgt>
                                        </p:tgtEl>
                                      </p:cBhvr>
                                    </p:animEffect>
                                  </p:childTnLst>
                                </p:cTn>
                              </p:par>
                            </p:childTnLst>
                          </p:cTn>
                        </p:par>
                        <p:par>
                          <p:cTn id="16" fill="hold">
                            <p:stCondLst>
                              <p:cond delay="8000"/>
                            </p:stCondLst>
                            <p:childTnLst>
                              <p:par>
                                <p:cTn id="17" presetID="4" presetClass="entr" presetSubtype="3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out)">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9" descr="sadisem">
            <a:hlinkClick r:id="rId3" action="ppaction://hlinksldjump" tooltip="Сады Семирамиды"/>
          </p:cNvPr>
          <p:cNvPicPr>
            <a:picLocks noChangeAspect="1" noChangeArrowheads="1"/>
          </p:cNvPicPr>
          <p:nvPr/>
        </p:nvPicPr>
        <p:blipFill>
          <a:blip r:embed="rId4"/>
          <a:srcRect/>
          <a:stretch>
            <a:fillRect/>
          </a:stretch>
        </p:blipFill>
        <p:spPr bwMode="auto">
          <a:xfrm>
            <a:off x="214282" y="4786322"/>
            <a:ext cx="1593522" cy="11116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40" descr="egyptian-1">
            <a:hlinkClick r:id="rId5" action="ppaction://hlinksldjump" tooltip="Египетские пирамиды"/>
          </p:cNvPr>
          <p:cNvPicPr>
            <a:picLocks noChangeAspect="1" noChangeArrowheads="1"/>
          </p:cNvPicPr>
          <p:nvPr/>
        </p:nvPicPr>
        <p:blipFill>
          <a:blip r:embed="rId6" cstate="email"/>
          <a:srcRect/>
          <a:stretch>
            <a:fillRect/>
          </a:stretch>
        </p:blipFill>
        <p:spPr bwMode="auto">
          <a:xfrm>
            <a:off x="214282" y="3000372"/>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41" descr="main">
            <a:hlinkClick r:id="rId7" action="ppaction://hlinksldjump" tooltip="Статуя Зевса в Олимпии"/>
          </p:cNvPr>
          <p:cNvPicPr>
            <a:picLocks noChangeAspect="1" noChangeArrowheads="1"/>
          </p:cNvPicPr>
          <p:nvPr/>
        </p:nvPicPr>
        <p:blipFill>
          <a:blip r:embed="rId8"/>
          <a:srcRect/>
          <a:stretch>
            <a:fillRect/>
          </a:stretch>
        </p:blipFill>
        <p:spPr bwMode="auto">
          <a:xfrm>
            <a:off x="2000232" y="5429264"/>
            <a:ext cx="1729978"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3" action="ppaction://hlinksldjump" tooltip="Храм Артемиды в Эфесе"/>
          </p:cNvPr>
          <p:cNvPicPr>
            <a:picLocks noChangeAspect="1" noChangeArrowheads="1"/>
          </p:cNvPicPr>
          <p:nvPr/>
        </p:nvPicPr>
        <p:blipFill>
          <a:blip r:embed="rId9"/>
          <a:srcRect/>
          <a:stretch>
            <a:fillRect/>
          </a:stretch>
        </p:blipFill>
        <p:spPr bwMode="auto">
          <a:xfrm>
            <a:off x="3929058" y="5429264"/>
            <a:ext cx="1791967"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642938" y="214313"/>
            <a:ext cx="8101012" cy="642937"/>
          </a:xfrm>
        </p:spPr>
        <p:txBody>
          <a:bodyPr>
            <a:normAutofit fontScale="90000"/>
          </a:bodyPr>
          <a:lstStyle/>
          <a:p>
            <a:pPr>
              <a:defRPr/>
            </a:pPr>
            <a:r>
              <a:rPr lang="ru-RU" sz="5400" b="1" dirty="0" smtClean="0">
                <a:ln>
                  <a:solidFill>
                    <a:srgbClr val="0070C0"/>
                  </a:solidFill>
                </a:ln>
                <a:solidFill>
                  <a:srgbClr val="00B0F0"/>
                </a:solidFill>
                <a:effectLst>
                  <a:outerShdw blurRad="38100" dist="38100" dir="2700000" algn="tl">
                    <a:srgbClr val="000000"/>
                  </a:outerShdw>
                </a:effectLst>
                <a:latin typeface="Monotype Corsiva" pitchFamily="66" charset="0"/>
              </a:rPr>
              <a:t>5. Галикарнасский  мавзолей</a:t>
            </a:r>
            <a:endParaRPr lang="ru-RU" sz="5400" dirty="0">
              <a:ln>
                <a:solidFill>
                  <a:srgbClr val="0070C0"/>
                </a:solidFill>
              </a:ln>
            </a:endParaRPr>
          </a:p>
        </p:txBody>
      </p:sp>
      <p:pic>
        <p:nvPicPr>
          <p:cNvPr id="4" name="Picture 35" descr="koloss">
            <a:hlinkClick r:id="rId10" action="ppaction://hlinksldjump" tooltip="Колосс Родосский"/>
          </p:cNvPr>
          <p:cNvPicPr>
            <a:picLocks noChangeAspect="1" noChangeArrowheads="1"/>
          </p:cNvPicPr>
          <p:nvPr/>
        </p:nvPicPr>
        <p:blipFill>
          <a:blip r:embed="rId11"/>
          <a:srcRect/>
          <a:stretch>
            <a:fillRect/>
          </a:stretch>
        </p:blipFill>
        <p:spPr bwMode="auto">
          <a:xfrm>
            <a:off x="7715272" y="4429133"/>
            <a:ext cx="1428728" cy="17859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12" action="ppaction://hlinksldjump" tooltip="Александрийский маяк"/>
          </p:cNvPr>
          <p:cNvPicPr>
            <a:picLocks noChangeAspect="1" noChangeArrowheads="1"/>
          </p:cNvPicPr>
          <p:nvPr/>
        </p:nvPicPr>
        <p:blipFill>
          <a:blip r:embed="rId13"/>
          <a:srcRect/>
          <a:stretch>
            <a:fillRect/>
          </a:stretch>
        </p:blipFill>
        <p:spPr bwMode="auto">
          <a:xfrm>
            <a:off x="7722441" y="2357430"/>
            <a:ext cx="1421559" cy="15716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14" action="ppaction://hlinksldjump" tooltip="Галикарнасский мавзолей"/>
          </p:cNvPr>
          <p:cNvPicPr>
            <a:picLocks noChangeAspect="1" noChangeArrowheads="1"/>
          </p:cNvPicPr>
          <p:nvPr/>
        </p:nvPicPr>
        <p:blipFill>
          <a:blip r:embed="rId15" cstate="email"/>
          <a:srcRect/>
          <a:stretch>
            <a:fillRect/>
          </a:stretch>
        </p:blipFill>
        <p:spPr bwMode="auto">
          <a:xfrm>
            <a:off x="5929322" y="5357826"/>
            <a:ext cx="1571636"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5 Дорожка 15.wma">
            <a:hlinkClick r:id="" action="ppaction://media"/>
          </p:cNvPr>
          <p:cNvPicPr>
            <a:picLocks noRot="1" noChangeAspect="1"/>
          </p:cNvPicPr>
          <p:nvPr>
            <a:audioFile r:link="rId1"/>
          </p:nvPr>
        </p:nvPicPr>
        <p:blipFill>
          <a:blip r:embed="rId16" cstate="email"/>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0.04722 -0.00393 C -0.02638 -0.01202 -0.02239 -0.01942 -0.00487 -0.03306 C 0.00348 -0.03954 0.01667 -0.04416 0.02223 -0.05572 C 0.02501 -0.0615 0.02605 -0.06844 0.02917 -0.07376 C 0.03351 -0.08139 0.04428 -0.0941 0.04428 -0.09387 C 0.05503 -0.12925 0.04063 -0.08624 0.05278 -0.11214 C 0.05695 -0.12116 0.05834 -0.1341 0.06129 -0.14382 C 0.06511 -0.17804 0.06164 -0.2141 0.06806 -0.24763 C 0.06718 -0.29965 0.06598 -0.34081 0.06303 -0.38983 C 0.06251 -0.43121 0.06285 -0.4726 0.06129 -0.51399 C 0.06112 -0.51676 0.05869 -0.51815 0.05782 -0.52069 C 0.05695 -0.52278 0.05678 -0.52532 0.05626 -0.52763 C 0.05452 -0.54335 0.05191 -0.5459 0.04948 -0.55908 C 0.04046 -0.60809 0.01876 -0.64509 -0.02013 -0.65387 C -0.02847 -0.6615 -0.03715 -0.66127 -0.04722 -0.66289 C -0.07309 -0.67468 -0.10157 -0.67584 -0.12848 -0.68093 C -0.14445 -0.68393 -0.16007 -0.69064 -0.17605 -0.69226 C -0.18785 -0.69341 -0.19983 -0.69387 -0.21164 -0.69457 C -0.24237 -0.70058 -0.27448 -0.70266 -0.30487 -0.69226 C -0.3125 -0.68555 -0.32518 -0.66752 -0.32518 -0.66728 C -0.33299 -0.64601 -0.35278 -0.63306 -0.3625 -0.6111 C -0.36372 -0.60856 -0.37049 -0.59006 -0.37257 -0.58405 C -0.37414 -0.57965 -0.37605 -0.57041 -0.37605 -0.57017 C -0.37553 -0.5237 -0.37535 -0.47723 -0.37431 -0.43052 C -0.37431 -0.43006 -0.37223 -0.4148 -0.37084 -0.41249 C -0.35712 -0.39029 -0.32587 -0.35931 -0.30643 -0.34705 C -0.30087 -0.33942 -0.29549 -0.33457 -0.28785 -0.3311 C -0.27205 -0.31538 -0.24688 -0.31908 -0.22848 -0.31769 C -0.2257 -0.31699 -0.22275 -0.31699 -0.22014 -0.31538 C -0.21424 -0.31145 -0.20816 -0.29965 -0.20139 -0.29503 " pathEditMode="relative" rAng="0" ptsTypes="fffffffffffffffffffffffffffffA">
                                      <p:cBhvr>
                                        <p:cTn id="13" dur="2000" fill="hold"/>
                                        <p:tgtEl>
                                          <p:spTgt spid="6"/>
                                        </p:tgtEl>
                                        <p:attrNameLst>
                                          <p:attrName>ppt_x</p:attrName>
                                          <p:attrName>ppt_y</p:attrName>
                                        </p:attrNameLst>
                                      </p:cBhvr>
                                      <p:rCtr x="-107" y="-349"/>
                                    </p:animMotion>
                                  </p:childTnLst>
                                </p:cTn>
                              </p:par>
                              <p:par>
                                <p:cTn id="14" presetID="6" presetClass="emph" presetSubtype="0" fill="hold" nodeType="withEffect">
                                  <p:stCondLst>
                                    <p:cond delay="0"/>
                                  </p:stCondLst>
                                  <p:childTnLst>
                                    <p:animScale>
                                      <p:cBhvr>
                                        <p:cTn id="15" dur="2000" fill="hold"/>
                                        <p:tgtEl>
                                          <p:spTgt spid="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6">
                <p:cTn id="1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1"/>
          </p:nvPr>
        </p:nvSpPr>
        <p:spPr>
          <a:xfrm>
            <a:off x="357158" y="785794"/>
            <a:ext cx="8572560" cy="2286016"/>
          </a:xfrm>
        </p:spPr>
        <p:txBody>
          <a:bodyPr>
            <a:noAutofit/>
          </a:bodyPr>
          <a:lstStyle/>
          <a:p>
            <a:pPr marL="0" indent="0" algn="ctr">
              <a:buNone/>
            </a:pPr>
            <a:r>
              <a:rPr lang="ru-RU" dirty="0" smtClean="0"/>
              <a:t>Подобно египетским пирамидам Мавзолей тоже являлся усыпальницей древнего правителя - </a:t>
            </a:r>
            <a:r>
              <a:rPr lang="ru-RU" b="1" dirty="0" err="1" smtClean="0"/>
              <a:t>Мавсола</a:t>
            </a:r>
            <a:r>
              <a:rPr lang="ru-RU" dirty="0" smtClean="0"/>
              <a:t>. </a:t>
            </a:r>
            <a:endParaRPr lang="ru-RU" dirty="0"/>
          </a:p>
        </p:txBody>
      </p:sp>
      <p:sp>
        <p:nvSpPr>
          <p:cNvPr id="8" name="Содержимое 7"/>
          <p:cNvSpPr>
            <a:spLocks noGrp="1"/>
          </p:cNvSpPr>
          <p:nvPr>
            <p:ph sz="half" idx="2"/>
          </p:nvPr>
        </p:nvSpPr>
        <p:spPr>
          <a:xfrm>
            <a:off x="6000760" y="2000240"/>
            <a:ext cx="3143240" cy="4500594"/>
          </a:xfrm>
        </p:spPr>
        <p:txBody>
          <a:bodyPr>
            <a:normAutofit/>
          </a:bodyPr>
          <a:lstStyle/>
          <a:p>
            <a:pPr marL="0" indent="0" algn="ctr">
              <a:buNone/>
            </a:pPr>
            <a:r>
              <a:rPr lang="ru-RU" dirty="0" smtClean="0"/>
              <a:t>Приобретая все больше могущества и власти </a:t>
            </a:r>
            <a:r>
              <a:rPr lang="ru-RU" dirty="0" err="1" smtClean="0"/>
              <a:t>Мавсол</a:t>
            </a:r>
            <a:r>
              <a:rPr lang="ru-RU" dirty="0" smtClean="0"/>
              <a:t> стал задумываться о памятнике самому себе. </a:t>
            </a:r>
          </a:p>
          <a:p>
            <a:pPr marL="0" indent="0" algn="ctr">
              <a:buNone/>
            </a:pPr>
            <a:r>
              <a:rPr lang="ru-RU" dirty="0" smtClean="0"/>
              <a:t>Так родилась идея величественного мавзолея. </a:t>
            </a:r>
            <a:endParaRPr lang="ru-RU" dirty="0"/>
          </a:p>
        </p:txBody>
      </p:sp>
      <p:sp>
        <p:nvSpPr>
          <p:cNvPr id="5" name="Заголовок 1"/>
          <p:cNvSpPr txBox="1">
            <a:spLocks/>
          </p:cNvSpPr>
          <p:nvPr/>
        </p:nvSpPr>
        <p:spPr>
          <a:xfrm>
            <a:off x="642938" y="214313"/>
            <a:ext cx="8101012" cy="642937"/>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solidFill>
                    <a:srgbClr val="0070C0"/>
                  </a:solidFill>
                </a:ln>
                <a:solidFill>
                  <a:srgbClr val="00B0F0"/>
                </a:solidFill>
                <a:effectLst>
                  <a:outerShdw blurRad="38100" dist="38100" dir="2700000" algn="tl">
                    <a:srgbClr val="000000"/>
                  </a:outerShdw>
                </a:effectLst>
                <a:uLnTx/>
                <a:uFillTx/>
                <a:latin typeface="Monotype Corsiva" pitchFamily="66" charset="0"/>
                <a:ea typeface="+mj-ea"/>
                <a:cs typeface="+mj-cs"/>
              </a:rPr>
              <a:t>5. Галикарнасский  мавзолей</a:t>
            </a:r>
            <a:endParaRPr kumimoji="0" lang="ru-RU" sz="5400" b="0" i="0" u="none" strike="noStrike" kern="1200" cap="none" spc="0" normalizeH="0" baseline="0" noProof="0" dirty="0">
              <a:ln>
                <a:solidFill>
                  <a:srgbClr val="0070C0"/>
                </a:solidFill>
              </a:ln>
              <a:solidFill>
                <a:schemeClr val="tx1"/>
              </a:solidFill>
              <a:effectLst/>
              <a:uLnTx/>
              <a:uFillTx/>
              <a:latin typeface="+mj-lt"/>
              <a:ea typeface="+mj-ea"/>
              <a:cs typeface="+mj-cs"/>
            </a:endParaRPr>
          </a:p>
        </p:txBody>
      </p:sp>
      <p:pic>
        <p:nvPicPr>
          <p:cNvPr id="9" name="Picture 4"/>
          <p:cNvPicPr>
            <a:picLocks noChangeAspect="1" noChangeArrowheads="1"/>
          </p:cNvPicPr>
          <p:nvPr/>
        </p:nvPicPr>
        <p:blipFill>
          <a:blip r:embed="rId2"/>
          <a:srcRect/>
          <a:stretch>
            <a:fillRect/>
          </a:stretch>
        </p:blipFill>
        <p:spPr bwMode="auto">
          <a:xfrm>
            <a:off x="287790" y="1857364"/>
            <a:ext cx="5641532" cy="47863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up)">
                                      <p:cBhvr>
                                        <p:cTn id="11" dur="3000"/>
                                        <p:tgtEl>
                                          <p:spTgt spid="4">
                                            <p:txEl>
                                              <p:pRg st="0" end="0"/>
                                            </p:txEl>
                                          </p:spTgt>
                                        </p:tgtEl>
                                      </p:cBhvr>
                                    </p:animEffect>
                                  </p:childTnLst>
                                </p:cTn>
                              </p:par>
                            </p:childTnLst>
                          </p:cTn>
                        </p:par>
                        <p:par>
                          <p:cTn id="12" fill="hold">
                            <p:stCondLst>
                              <p:cond delay="5000"/>
                            </p:stCondLst>
                            <p:childTnLst>
                              <p:par>
                                <p:cTn id="13" presetID="22" presetClass="entr" presetSubtype="1"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up)">
                                      <p:cBhvr>
                                        <p:cTn id="15" dur="3000"/>
                                        <p:tgtEl>
                                          <p:spTgt spid="8">
                                            <p:txEl>
                                              <p:pRg st="0" end="0"/>
                                            </p:txEl>
                                          </p:spTgt>
                                        </p:tgtEl>
                                      </p:cBhvr>
                                    </p:animEffect>
                                  </p:childTnLst>
                                </p:cTn>
                              </p:par>
                            </p:childTnLst>
                          </p:cTn>
                        </p:par>
                        <p:par>
                          <p:cTn id="16" fill="hold">
                            <p:stCondLst>
                              <p:cond delay="8000"/>
                            </p:stCondLst>
                            <p:childTnLst>
                              <p:par>
                                <p:cTn id="17" presetID="22" presetClass="entr" presetSubtype="1" fill="hold" grpId="0" nodeType="after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wipe(up)">
                                      <p:cBhvr>
                                        <p:cTn id="19" dur="3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Semiramida_Garden_1"/>
          <p:cNvPicPr>
            <a:picLocks noChangeAspect="1" noChangeArrowheads="1"/>
          </p:cNvPicPr>
          <p:nvPr/>
        </p:nvPicPr>
        <p:blipFill>
          <a:blip r:embed="rId2" cstate="email"/>
          <a:srcRect/>
          <a:stretch>
            <a:fillRect/>
          </a:stretch>
        </p:blipFill>
        <p:spPr bwMode="auto">
          <a:xfrm>
            <a:off x="214282" y="4500570"/>
            <a:ext cx="1699066" cy="13573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41" descr="main">
            <a:hlinkClick r:id="rId3" action="ppaction://hlinksldjump" tooltip="Статуя Зевса в Олимпии"/>
          </p:cNvPr>
          <p:cNvPicPr>
            <a:picLocks noChangeAspect="1" noChangeArrowheads="1"/>
          </p:cNvPicPr>
          <p:nvPr/>
        </p:nvPicPr>
        <p:blipFill>
          <a:blip r:embed="rId4"/>
          <a:srcRect/>
          <a:stretch>
            <a:fillRect/>
          </a:stretch>
        </p:blipFill>
        <p:spPr bwMode="auto">
          <a:xfrm>
            <a:off x="2000232" y="5429264"/>
            <a:ext cx="1729978"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714375" y="285750"/>
            <a:ext cx="8101013" cy="642938"/>
          </a:xfrm>
        </p:spPr>
        <p:txBody>
          <a:bodyPr>
            <a:normAutofit fontScale="90000"/>
          </a:bodyPr>
          <a:lstStyle/>
          <a:p>
            <a:pPr>
              <a:defRPr/>
            </a:pPr>
            <a:r>
              <a:rPr lang="ru-RU" sz="5400" b="1" dirty="0" smtClean="0">
                <a:solidFill>
                  <a:srgbClr val="FF0000"/>
                </a:solidFill>
                <a:effectLst>
                  <a:outerShdw blurRad="38100" dist="38100" dir="2700000" algn="tl">
                    <a:srgbClr val="000000"/>
                  </a:outerShdw>
                </a:effectLst>
                <a:latin typeface="Monotype Corsiva" pitchFamily="66" charset="0"/>
              </a:rPr>
              <a:t>1. Великая  пирамида  в  Гизе</a:t>
            </a:r>
            <a:endParaRPr lang="ru-RU" sz="5400" dirty="0"/>
          </a:p>
        </p:txBody>
      </p:sp>
      <p:pic>
        <p:nvPicPr>
          <p:cNvPr id="4" name="Picture 35" descr="koloss">
            <a:hlinkClick r:id="rId5" action="ppaction://hlinksldjump" tooltip="Колосс Родосский"/>
          </p:cNvPr>
          <p:cNvPicPr>
            <a:picLocks noChangeAspect="1" noChangeArrowheads="1"/>
          </p:cNvPicPr>
          <p:nvPr/>
        </p:nvPicPr>
        <p:blipFill>
          <a:blip r:embed="rId6"/>
          <a:srcRect/>
          <a:stretch>
            <a:fillRect/>
          </a:stretch>
        </p:blipFill>
        <p:spPr bwMode="auto">
          <a:xfrm>
            <a:off x="7715272" y="4574281"/>
            <a:ext cx="1428728" cy="16408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7" action="ppaction://hlinksldjump" tooltip="Александрийский маяк"/>
          </p:cNvPr>
          <p:cNvPicPr>
            <a:picLocks noChangeAspect="1" noChangeArrowheads="1"/>
          </p:cNvPicPr>
          <p:nvPr/>
        </p:nvPicPr>
        <p:blipFill>
          <a:blip r:embed="rId8"/>
          <a:srcRect/>
          <a:stretch>
            <a:fillRect/>
          </a:stretch>
        </p:blipFill>
        <p:spPr bwMode="auto">
          <a:xfrm>
            <a:off x="7722441" y="2357430"/>
            <a:ext cx="1421559" cy="16430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9" action="ppaction://hlinksldjump" tooltip="Галикарнасский мавзолей"/>
          </p:cNvPr>
          <p:cNvPicPr>
            <a:picLocks noChangeAspect="1" noChangeArrowheads="1"/>
          </p:cNvPicPr>
          <p:nvPr/>
        </p:nvPicPr>
        <p:blipFill>
          <a:blip r:embed="rId10" cstate="email"/>
          <a:srcRect/>
          <a:stretch>
            <a:fillRect/>
          </a:stretch>
        </p:blipFill>
        <p:spPr bwMode="auto">
          <a:xfrm>
            <a:off x="5929322" y="5429264"/>
            <a:ext cx="1571636"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11" action="ppaction://hlinksldjump" tooltip="Храм Артемиды в Эфесе"/>
          </p:cNvPr>
          <p:cNvPicPr>
            <a:picLocks noChangeAspect="1" noChangeArrowheads="1"/>
          </p:cNvPicPr>
          <p:nvPr/>
        </p:nvPicPr>
        <p:blipFill>
          <a:blip r:embed="rId12"/>
          <a:srcRect/>
          <a:stretch>
            <a:fillRect/>
          </a:stretch>
        </p:blipFill>
        <p:spPr bwMode="auto">
          <a:xfrm>
            <a:off x="4000496" y="5429264"/>
            <a:ext cx="1791967" cy="1214423"/>
          </a:xfrm>
          <a:prstGeom prst="round2DiagRect">
            <a:avLst>
              <a:gd name="adj1" fmla="val 10062"/>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40" descr="egyptian-1">
            <a:hlinkClick r:id="rId13" action="ppaction://hlinksldjump" tooltip="Египетские пирамиды"/>
          </p:cNvPr>
          <p:cNvPicPr>
            <a:picLocks noChangeAspect="1" noChangeArrowheads="1"/>
          </p:cNvPicPr>
          <p:nvPr/>
        </p:nvPicPr>
        <p:blipFill>
          <a:blip r:embed="rId14" cstate="email"/>
          <a:srcRect/>
          <a:stretch>
            <a:fillRect/>
          </a:stretch>
        </p:blipFill>
        <p:spPr bwMode="auto">
          <a:xfrm>
            <a:off x="214282" y="2857496"/>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44" presetClass="path" presetSubtype="0" accel="50000" decel="50000" fill="hold" nodeType="afterEffect">
                                  <p:stCondLst>
                                    <p:cond delay="0"/>
                                  </p:stCondLst>
                                  <p:childTnLst>
                                    <p:animMotion origin="layout" path="M 0.00087 0.04601 L 0.11928 -0.117 C 0.1441 -0.15399 0.18125 -0.17411 0.21997 -0.17411 C 0.26407 -0.17411 0.29948 -0.15399 0.32431 -0.117 L 0.44289 0.04601 " pathEditMode="relative" rAng="0" ptsTypes="FffFF">
                                      <p:cBhvr>
                                        <p:cTn id="11" dur="2000" fill="hold"/>
                                        <p:tgtEl>
                                          <p:spTgt spid="9"/>
                                        </p:tgtEl>
                                        <p:attrNameLst>
                                          <p:attrName>ppt_x</p:attrName>
                                          <p:attrName>ppt_y</p:attrName>
                                        </p:attrNameLst>
                                      </p:cBhvr>
                                      <p:rCtr x="221" y="-110"/>
                                    </p:animMotion>
                                  </p:childTnLst>
                                </p:cTn>
                              </p:par>
                              <p:par>
                                <p:cTn id="12" presetID="6" presetClass="emph" presetSubtype="0" fill="hold" nodeType="withEffect">
                                  <p:stCondLst>
                                    <p:cond delay="0"/>
                                  </p:stCondLst>
                                  <p:childTnLst>
                                    <p:animScale>
                                      <p:cBhvr>
                                        <p:cTn id="13" dur="2000" fill="hold"/>
                                        <p:tgtEl>
                                          <p:spTgt spid="9"/>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0" y="1857364"/>
            <a:ext cx="2428860" cy="3143272"/>
          </a:xfrm>
        </p:spPr>
        <p:txBody>
          <a:bodyPr>
            <a:normAutofit/>
          </a:bodyPr>
          <a:lstStyle/>
          <a:p>
            <a:pPr marL="0" indent="0" algn="r">
              <a:buNone/>
            </a:pPr>
            <a:r>
              <a:rPr lang="ru-RU" dirty="0" smtClean="0"/>
              <a:t>С тех пор любые </a:t>
            </a:r>
            <a:r>
              <a:rPr lang="ru-RU" dirty="0" err="1" smtClean="0"/>
              <a:t>величест-венные</a:t>
            </a:r>
            <a:r>
              <a:rPr lang="ru-RU" dirty="0" smtClean="0"/>
              <a:t> усыпальницы называют </a:t>
            </a:r>
            <a:r>
              <a:rPr lang="ru-RU" b="1" dirty="0" smtClean="0"/>
              <a:t>мавзолеями</a:t>
            </a:r>
            <a:r>
              <a:rPr lang="ru-RU" dirty="0" smtClean="0"/>
              <a:t>.</a:t>
            </a:r>
          </a:p>
          <a:p>
            <a:endParaRPr lang="ru-RU" dirty="0"/>
          </a:p>
        </p:txBody>
      </p:sp>
      <p:sp>
        <p:nvSpPr>
          <p:cNvPr id="4" name="Содержимое 3"/>
          <p:cNvSpPr>
            <a:spLocks noGrp="1"/>
          </p:cNvSpPr>
          <p:nvPr>
            <p:ph sz="half" idx="2"/>
          </p:nvPr>
        </p:nvSpPr>
        <p:spPr>
          <a:xfrm>
            <a:off x="428596" y="928670"/>
            <a:ext cx="8286808" cy="1071570"/>
          </a:xfrm>
        </p:spPr>
        <p:txBody>
          <a:bodyPr>
            <a:normAutofit/>
          </a:bodyPr>
          <a:lstStyle/>
          <a:p>
            <a:pPr marL="0" indent="441325">
              <a:buNone/>
            </a:pPr>
            <a:r>
              <a:rPr lang="ru-RU" dirty="0" smtClean="0"/>
              <a:t>После завершения строительства гробница была названа Мавзолеем по имени царя. </a:t>
            </a:r>
          </a:p>
          <a:p>
            <a:pPr>
              <a:buNone/>
            </a:pPr>
            <a:endParaRPr lang="ru-RU" dirty="0"/>
          </a:p>
        </p:txBody>
      </p:sp>
      <p:pic>
        <p:nvPicPr>
          <p:cNvPr id="5" name="Picture 2"/>
          <p:cNvPicPr>
            <a:picLocks noChangeAspect="1" noChangeArrowheads="1"/>
          </p:cNvPicPr>
          <p:nvPr/>
        </p:nvPicPr>
        <p:blipFill>
          <a:blip r:embed="rId2">
            <a:lum bright="10000"/>
          </a:blip>
          <a:srcRect/>
          <a:stretch>
            <a:fillRect/>
          </a:stretch>
        </p:blipFill>
        <p:spPr bwMode="auto">
          <a:xfrm>
            <a:off x="2500298" y="1932612"/>
            <a:ext cx="6429420" cy="46948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Заголовок 1"/>
          <p:cNvSpPr txBox="1">
            <a:spLocks/>
          </p:cNvSpPr>
          <p:nvPr/>
        </p:nvSpPr>
        <p:spPr>
          <a:xfrm>
            <a:off x="642938" y="214313"/>
            <a:ext cx="8101012" cy="642937"/>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solidFill>
                    <a:srgbClr val="0070C0"/>
                  </a:solidFill>
                </a:ln>
                <a:solidFill>
                  <a:srgbClr val="00B0F0"/>
                </a:solidFill>
                <a:effectLst>
                  <a:outerShdw blurRad="38100" dist="38100" dir="2700000" algn="tl">
                    <a:srgbClr val="000000"/>
                  </a:outerShdw>
                </a:effectLst>
                <a:uLnTx/>
                <a:uFillTx/>
                <a:latin typeface="Monotype Corsiva" pitchFamily="66" charset="0"/>
                <a:ea typeface="+mj-ea"/>
                <a:cs typeface="+mj-cs"/>
              </a:rPr>
              <a:t>5. Галикарнасский  мавзолей</a:t>
            </a:r>
            <a:endParaRPr kumimoji="0" lang="ru-RU" sz="5400" b="0" i="0" u="none" strike="noStrike" kern="1200" cap="none" spc="0" normalizeH="0" baseline="0" noProof="0" dirty="0">
              <a:ln>
                <a:solidFill>
                  <a:srgbClr val="0070C0"/>
                </a:solid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descr="сканирование0031"/>
          <p:cNvPicPr>
            <a:picLocks noChangeAspect="1" noChangeArrowheads="1"/>
          </p:cNvPicPr>
          <p:nvPr/>
        </p:nvPicPr>
        <p:blipFill>
          <a:blip r:embed="rId2" cstate="email"/>
          <a:srcRect/>
          <a:stretch>
            <a:fillRect/>
          </a:stretch>
        </p:blipFill>
        <p:spPr bwMode="auto">
          <a:xfrm>
            <a:off x="214282" y="214290"/>
            <a:ext cx="8643998" cy="64636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box(out)">
                                      <p:cBhvr>
                                        <p:cTn id="7" dur="1000"/>
                                        <p:tgtEl>
                                          <p:spTgt spid="61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sz="half" idx="1"/>
          </p:nvPr>
        </p:nvSpPr>
        <p:spPr>
          <a:xfrm>
            <a:off x="2643174" y="857232"/>
            <a:ext cx="3357586" cy="2571768"/>
          </a:xfrm>
        </p:spPr>
        <p:txBody>
          <a:bodyPr>
            <a:normAutofit lnSpcReduction="10000"/>
          </a:bodyPr>
          <a:lstStyle/>
          <a:p>
            <a:pPr marL="0" indent="0" algn="ctr" eaLnBrk="1" hangingPunct="1">
              <a:buNone/>
            </a:pPr>
            <a:r>
              <a:rPr lang="ru-RU" sz="2800" dirty="0" smtClean="0"/>
              <a:t>Археологи полагают, что это огромная  статуя, найденная на месте  раскопок, изображает самого царя </a:t>
            </a:r>
            <a:r>
              <a:rPr lang="ru-RU" sz="2800" dirty="0" err="1" smtClean="0"/>
              <a:t>Мавсола</a:t>
            </a:r>
            <a:r>
              <a:rPr lang="ru-RU" sz="2800" dirty="0" smtClean="0"/>
              <a:t>.</a:t>
            </a:r>
          </a:p>
        </p:txBody>
      </p:sp>
      <p:sp>
        <p:nvSpPr>
          <p:cNvPr id="7" name="Содержимое 6"/>
          <p:cNvSpPr>
            <a:spLocks noGrp="1"/>
          </p:cNvSpPr>
          <p:nvPr>
            <p:ph sz="half" idx="2"/>
          </p:nvPr>
        </p:nvSpPr>
        <p:spPr>
          <a:xfrm>
            <a:off x="3000364" y="4000504"/>
            <a:ext cx="3324220" cy="2643206"/>
          </a:xfrm>
        </p:spPr>
        <p:txBody>
          <a:bodyPr>
            <a:noAutofit/>
          </a:bodyPr>
          <a:lstStyle/>
          <a:p>
            <a:pPr marL="0" indent="0" algn="ctr">
              <a:buNone/>
            </a:pPr>
            <a:r>
              <a:rPr lang="ru-RU" dirty="0" smtClean="0"/>
              <a:t>Предполагается, что эта колоссальная статуя из Мавзолея изображает  царицу </a:t>
            </a:r>
            <a:r>
              <a:rPr lang="ru-RU" dirty="0" err="1" smtClean="0"/>
              <a:t>Артемизию</a:t>
            </a:r>
            <a:r>
              <a:rPr lang="ru-RU" dirty="0" smtClean="0"/>
              <a:t>.</a:t>
            </a:r>
            <a:endParaRPr lang="ru-RU" dirty="0"/>
          </a:p>
        </p:txBody>
      </p:sp>
      <p:pic>
        <p:nvPicPr>
          <p:cNvPr id="1026" name="Picture 2" descr="D:\Данные\Мой документы\Мои рисунки\Безымянный 7.bmp"/>
          <p:cNvPicPr>
            <a:picLocks noChangeAspect="1" noChangeArrowheads="1"/>
          </p:cNvPicPr>
          <p:nvPr/>
        </p:nvPicPr>
        <p:blipFill>
          <a:blip r:embed="rId2"/>
          <a:srcRect r="51660"/>
          <a:stretch>
            <a:fillRect/>
          </a:stretch>
        </p:blipFill>
        <p:spPr bwMode="auto">
          <a:xfrm>
            <a:off x="214282" y="214290"/>
            <a:ext cx="2286016" cy="6188366"/>
          </a:xfrm>
          <a:prstGeom prst="rect">
            <a:avLst/>
          </a:prstGeom>
          <a:ln w="88900" cap="sq" cmpd="thickThin">
            <a:solidFill>
              <a:srgbClr val="000000"/>
            </a:solidFill>
            <a:prstDash val="solid"/>
            <a:miter lim="800000"/>
          </a:ln>
          <a:effectLst>
            <a:innerShdw blurRad="76200">
              <a:srgbClr val="000000"/>
            </a:innerShdw>
          </a:effectLst>
        </p:spPr>
      </p:pic>
      <p:pic>
        <p:nvPicPr>
          <p:cNvPr id="1027" name="Picture 3" descr="D:\Данные\Мой документы\Мои рисунки\Безымянный 8.bmp"/>
          <p:cNvPicPr>
            <a:picLocks noChangeAspect="1" noChangeArrowheads="1"/>
          </p:cNvPicPr>
          <p:nvPr/>
        </p:nvPicPr>
        <p:blipFill>
          <a:blip r:embed="rId3"/>
          <a:srcRect r="47070"/>
          <a:stretch>
            <a:fillRect/>
          </a:stretch>
        </p:blipFill>
        <p:spPr bwMode="auto">
          <a:xfrm>
            <a:off x="6429388" y="944014"/>
            <a:ext cx="2500298" cy="591398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out)">
                                      <p:cBhvr>
                                        <p:cTn id="7" dur="1000"/>
                                        <p:tgtEl>
                                          <p:spTgt spid="102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0659">
                                            <p:txEl>
                                              <p:pRg st="0" end="0"/>
                                            </p:txEl>
                                          </p:spTgt>
                                        </p:tgtEl>
                                        <p:attrNameLst>
                                          <p:attrName>style.visibility</p:attrName>
                                        </p:attrNameLst>
                                      </p:cBhvr>
                                      <p:to>
                                        <p:strVal val="visible"/>
                                      </p:to>
                                    </p:set>
                                    <p:animEffect transition="in" filter="wipe(up)">
                                      <p:cBhvr>
                                        <p:cTn id="11" dur="3000"/>
                                        <p:tgtEl>
                                          <p:spTgt spid="70659">
                                            <p:txEl>
                                              <p:pRg st="0" end="0"/>
                                            </p:txEl>
                                          </p:spTgt>
                                        </p:tgtEl>
                                      </p:cBhvr>
                                    </p:animEffect>
                                  </p:childTnLst>
                                </p:cTn>
                              </p:par>
                            </p:childTnLst>
                          </p:cTn>
                        </p:par>
                        <p:par>
                          <p:cTn id="12" fill="hold">
                            <p:stCondLst>
                              <p:cond delay="4000"/>
                            </p:stCondLst>
                            <p:childTnLst>
                              <p:par>
                                <p:cTn id="13" presetID="4" presetClass="entr" presetSubtype="32"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box(out)">
                                      <p:cBhvr>
                                        <p:cTn id="15" dur="1000"/>
                                        <p:tgtEl>
                                          <p:spTgt spid="1027"/>
                                        </p:tgtEl>
                                      </p:cBhvr>
                                    </p:animEffect>
                                  </p:childTnLst>
                                </p:cTn>
                              </p:par>
                            </p:childTnLst>
                          </p:cTn>
                        </p:par>
                        <p:par>
                          <p:cTn id="16" fill="hold">
                            <p:stCondLst>
                              <p:cond delay="5000"/>
                            </p:stCondLst>
                            <p:childTnLst>
                              <p:par>
                                <p:cTn id="17" presetID="22" presetClass="entr" presetSubtype="1"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up)">
                                      <p:cBhvr>
                                        <p:cTn id="19" dur="3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sz="half" idx="1"/>
          </p:nvPr>
        </p:nvSpPr>
        <p:spPr>
          <a:xfrm>
            <a:off x="214282" y="1214422"/>
            <a:ext cx="2214578" cy="3571900"/>
          </a:xfrm>
        </p:spPr>
        <p:txBody>
          <a:bodyPr>
            <a:normAutofit/>
          </a:bodyPr>
          <a:lstStyle/>
          <a:p>
            <a:pPr marL="0" indent="0">
              <a:buNone/>
            </a:pPr>
            <a:r>
              <a:rPr lang="ru-RU" dirty="0" smtClean="0"/>
              <a:t>Это гигантское сооружение, где на </a:t>
            </a:r>
            <a:r>
              <a:rPr lang="ru-RU" dirty="0" err="1" smtClean="0"/>
              <a:t>прямо-угольное</a:t>
            </a:r>
            <a:r>
              <a:rPr lang="ru-RU" dirty="0" smtClean="0"/>
              <a:t> пятиярусное основание</a:t>
            </a:r>
          </a:p>
          <a:p>
            <a:pPr>
              <a:buNone/>
            </a:pPr>
            <a:endParaRPr lang="ru-RU" dirty="0"/>
          </a:p>
        </p:txBody>
      </p:sp>
      <p:sp>
        <p:nvSpPr>
          <p:cNvPr id="8" name="Содержимое 7"/>
          <p:cNvSpPr>
            <a:spLocks noGrp="1"/>
          </p:cNvSpPr>
          <p:nvPr>
            <p:ph sz="half" idx="2"/>
          </p:nvPr>
        </p:nvSpPr>
        <p:spPr>
          <a:xfrm>
            <a:off x="285720" y="4786322"/>
            <a:ext cx="8358246" cy="1857364"/>
          </a:xfrm>
        </p:spPr>
        <p:txBody>
          <a:bodyPr>
            <a:noAutofit/>
          </a:bodyPr>
          <a:lstStyle/>
          <a:p>
            <a:pPr marL="0" indent="0">
              <a:buNone/>
            </a:pPr>
            <a:r>
              <a:rPr lang="ru-RU" dirty="0" smtClean="0"/>
              <a:t>со сторонами 33 и 39 метров было водружено мощное кубическое здание, на котором и поставили саму усыпальницу, окруженную 39  </a:t>
            </a:r>
            <a:r>
              <a:rPr lang="ru-RU" dirty="0" err="1" smtClean="0"/>
              <a:t>одиннадцати-метровыми</a:t>
            </a:r>
            <a:r>
              <a:rPr lang="ru-RU" dirty="0" smtClean="0"/>
              <a:t> колоннами.</a:t>
            </a:r>
            <a:endParaRPr lang="ru-RU" dirty="0"/>
          </a:p>
        </p:txBody>
      </p:sp>
      <p:pic>
        <p:nvPicPr>
          <p:cNvPr id="9219" name="Picture 3"/>
          <p:cNvPicPr>
            <a:picLocks noChangeAspect="1" noChangeArrowheads="1"/>
          </p:cNvPicPr>
          <p:nvPr/>
        </p:nvPicPr>
        <p:blipFill>
          <a:blip r:embed="rId2"/>
          <a:srcRect/>
          <a:stretch>
            <a:fillRect/>
          </a:stretch>
        </p:blipFill>
        <p:spPr bwMode="auto">
          <a:xfrm>
            <a:off x="2357422" y="214290"/>
            <a:ext cx="6572296" cy="45809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sz="half" idx="1"/>
          </p:nvPr>
        </p:nvSpPr>
        <p:spPr>
          <a:xfrm>
            <a:off x="285720" y="6215058"/>
            <a:ext cx="8686800" cy="642942"/>
          </a:xfrm>
        </p:spPr>
        <p:txBody>
          <a:bodyPr>
            <a:noAutofit/>
          </a:bodyPr>
          <a:lstStyle/>
          <a:p>
            <a:pPr marL="0" indent="0">
              <a:buNone/>
            </a:pPr>
            <a:r>
              <a:rPr lang="ru-RU" dirty="0" smtClean="0"/>
              <a:t>Общая высота сооружения составляла 22 метра. </a:t>
            </a:r>
          </a:p>
        </p:txBody>
      </p:sp>
      <p:sp>
        <p:nvSpPr>
          <p:cNvPr id="8" name="Содержимое 7"/>
          <p:cNvSpPr>
            <a:spLocks noGrp="1"/>
          </p:cNvSpPr>
          <p:nvPr>
            <p:ph sz="half" idx="2"/>
          </p:nvPr>
        </p:nvSpPr>
        <p:spPr>
          <a:xfrm>
            <a:off x="5929322" y="642918"/>
            <a:ext cx="2928958" cy="4071966"/>
          </a:xfrm>
        </p:spPr>
        <p:txBody>
          <a:bodyPr>
            <a:noAutofit/>
          </a:bodyPr>
          <a:lstStyle/>
          <a:p>
            <a:pPr marL="0" indent="0" algn="ctr">
              <a:buNone/>
            </a:pPr>
            <a:r>
              <a:rPr lang="ru-RU" dirty="0" smtClean="0"/>
              <a:t>Их  же, в свою очередь, венчала 24-ступенчатая пирамида с квадригой – четверкой запряженных в колесницу коней – на вершине. </a:t>
            </a:r>
            <a:endParaRPr lang="ru-RU" dirty="0"/>
          </a:p>
        </p:txBody>
      </p:sp>
      <p:pic>
        <p:nvPicPr>
          <p:cNvPr id="5" name="Picture 57" descr="mavzolei1"/>
          <p:cNvPicPr>
            <a:picLocks noChangeAspect="1" noChangeArrowheads="1"/>
          </p:cNvPicPr>
          <p:nvPr/>
        </p:nvPicPr>
        <p:blipFill>
          <a:blip r:embed="rId2">
            <a:lum/>
          </a:blip>
          <a:srcRect/>
          <a:stretch>
            <a:fillRect/>
          </a:stretch>
        </p:blipFill>
        <p:spPr bwMode="auto">
          <a:xfrm>
            <a:off x="214282" y="285728"/>
            <a:ext cx="5715040" cy="5790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up)">
                                      <p:cBhvr>
                                        <p:cTn id="11" dur="3000"/>
                                        <p:tgtEl>
                                          <p:spTgt spid="7">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up)">
                                      <p:cBhvr>
                                        <p:cTn id="15" dur="3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6"/>
          <p:cNvSpPr>
            <a:spLocks noGrp="1" noRot="1" noChangeArrowheads="1"/>
          </p:cNvSpPr>
          <p:nvPr>
            <p:ph sz="half" idx="1"/>
          </p:nvPr>
        </p:nvSpPr>
        <p:spPr>
          <a:xfrm>
            <a:off x="5143504" y="500042"/>
            <a:ext cx="3786214" cy="2928958"/>
          </a:xfrm>
        </p:spPr>
        <p:txBody>
          <a:bodyPr>
            <a:noAutofit/>
          </a:bodyPr>
          <a:lstStyle/>
          <a:p>
            <a:pPr marL="0" indent="0" algn="just" eaLnBrk="1" hangingPunct="1">
              <a:lnSpc>
                <a:spcPct val="90000"/>
              </a:lnSpc>
              <a:buNone/>
            </a:pPr>
            <a:r>
              <a:rPr lang="ru-RU" dirty="0" smtClean="0"/>
              <a:t> Галикарнасский мавзолей строился на века и, действительно, простоял  </a:t>
            </a:r>
            <a:r>
              <a:rPr lang="ru-RU" b="1" dirty="0" smtClean="0"/>
              <a:t>1 500 лет</a:t>
            </a:r>
            <a:r>
              <a:rPr lang="ru-RU" dirty="0" smtClean="0"/>
              <a:t>. </a:t>
            </a:r>
          </a:p>
          <a:p>
            <a:pPr marL="0" indent="0" algn="just" eaLnBrk="1" hangingPunct="1">
              <a:lnSpc>
                <a:spcPct val="90000"/>
              </a:lnSpc>
              <a:buNone/>
            </a:pPr>
            <a:r>
              <a:rPr lang="ru-RU" dirty="0" smtClean="0"/>
              <a:t>Лишь в XII веке н.э. он рухнул от мощного землетрясения.</a:t>
            </a:r>
          </a:p>
        </p:txBody>
      </p:sp>
      <p:sp>
        <p:nvSpPr>
          <p:cNvPr id="7" name="Содержимое 6"/>
          <p:cNvSpPr>
            <a:spLocks noGrp="1"/>
          </p:cNvSpPr>
          <p:nvPr>
            <p:ph sz="half" idx="2"/>
          </p:nvPr>
        </p:nvSpPr>
        <p:spPr>
          <a:xfrm>
            <a:off x="214282" y="4143380"/>
            <a:ext cx="4395790" cy="2428892"/>
          </a:xfrm>
        </p:spPr>
        <p:txBody>
          <a:bodyPr/>
          <a:lstStyle/>
          <a:p>
            <a:pPr marL="0" indent="0" algn="ctr">
              <a:buNone/>
            </a:pPr>
            <a:r>
              <a:rPr lang="ru-RU" dirty="0" smtClean="0"/>
              <a:t>Каменные блоки и обломки камней – вот всё, что осталось от Мавзолея на месте раскопок в современной Турции.</a:t>
            </a:r>
            <a:endParaRPr lang="ru-RU" dirty="0"/>
          </a:p>
        </p:txBody>
      </p:sp>
      <p:pic>
        <p:nvPicPr>
          <p:cNvPr id="5" name="Picture 4" descr="сканирование0033"/>
          <p:cNvPicPr>
            <a:picLocks noChangeAspect="1" noChangeArrowheads="1"/>
          </p:cNvPicPr>
          <p:nvPr/>
        </p:nvPicPr>
        <p:blipFill>
          <a:blip r:embed="rId2" cstate="email"/>
          <a:srcRect/>
          <a:stretch>
            <a:fillRect/>
          </a:stretch>
        </p:blipFill>
        <p:spPr bwMode="auto">
          <a:xfrm>
            <a:off x="5057200" y="3714752"/>
            <a:ext cx="3881609" cy="2857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2"/>
          <p:cNvPicPr>
            <a:picLocks noChangeAspect="1" noChangeArrowheads="1"/>
          </p:cNvPicPr>
          <p:nvPr/>
        </p:nvPicPr>
        <p:blipFill>
          <a:blip r:embed="rId3"/>
          <a:srcRect/>
          <a:stretch>
            <a:fillRect/>
          </a:stretch>
        </p:blipFill>
        <p:spPr bwMode="auto">
          <a:xfrm>
            <a:off x="221808" y="214290"/>
            <a:ext cx="4564506" cy="38576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1000"/>
                                        <p:tgtEl>
                                          <p:spTgt spid="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6563">
                                            <p:txEl>
                                              <p:pRg st="0" end="0"/>
                                            </p:txEl>
                                          </p:spTgt>
                                        </p:tgtEl>
                                        <p:attrNameLst>
                                          <p:attrName>style.visibility</p:attrName>
                                        </p:attrNameLst>
                                      </p:cBhvr>
                                      <p:to>
                                        <p:strVal val="visible"/>
                                      </p:to>
                                    </p:set>
                                    <p:animEffect transition="in" filter="wipe(up)">
                                      <p:cBhvr>
                                        <p:cTn id="11" dur="3000"/>
                                        <p:tgtEl>
                                          <p:spTgt spid="66563">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66563">
                                            <p:txEl>
                                              <p:pRg st="1" end="1"/>
                                            </p:txEl>
                                          </p:spTgt>
                                        </p:tgtEl>
                                        <p:attrNameLst>
                                          <p:attrName>style.visibility</p:attrName>
                                        </p:attrNameLst>
                                      </p:cBhvr>
                                      <p:to>
                                        <p:strVal val="visible"/>
                                      </p:to>
                                    </p:set>
                                    <p:animEffect transition="in" filter="wipe(up)">
                                      <p:cBhvr>
                                        <p:cTn id="15" dur="3000"/>
                                        <p:tgtEl>
                                          <p:spTgt spid="66563">
                                            <p:txEl>
                                              <p:pRg st="1" end="1"/>
                                            </p:txEl>
                                          </p:spTgt>
                                        </p:tgtEl>
                                      </p:cBhvr>
                                    </p:animEffect>
                                  </p:childTnLst>
                                </p:cTn>
                              </p:par>
                            </p:childTnLst>
                          </p:cTn>
                        </p:par>
                        <p:par>
                          <p:cTn id="16" fill="hold">
                            <p:stCondLst>
                              <p:cond delay="7000"/>
                            </p:stCondLst>
                            <p:childTnLst>
                              <p:par>
                                <p:cTn id="17" presetID="4" presetClass="entr" presetSubtype="3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out)">
                                      <p:cBhvr>
                                        <p:cTn id="19" dur="1000"/>
                                        <p:tgtEl>
                                          <p:spTgt spid="5"/>
                                        </p:tgtEl>
                                      </p:cBhvr>
                                    </p:animEffect>
                                  </p:childTnLst>
                                </p:cTn>
                              </p:par>
                            </p:childTnLst>
                          </p:cTn>
                        </p:par>
                        <p:par>
                          <p:cTn id="20" fill="hold">
                            <p:stCondLst>
                              <p:cond delay="8000"/>
                            </p:stCondLst>
                            <p:childTnLst>
                              <p:par>
                                <p:cTn id="21" presetID="22" presetClass="entr" presetSubtype="1" fill="hold" grpId="0"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up)">
                                      <p:cBhvr>
                                        <p:cTn id="23" dur="3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P spid="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9" descr="sadisem">
            <a:hlinkClick r:id="rId3" action="ppaction://hlinksldjump" tooltip="Сады Семирамиды"/>
          </p:cNvPr>
          <p:cNvPicPr>
            <a:picLocks noChangeAspect="1" noChangeArrowheads="1"/>
          </p:cNvPicPr>
          <p:nvPr/>
        </p:nvPicPr>
        <p:blipFill>
          <a:blip r:embed="rId4"/>
          <a:srcRect/>
          <a:stretch>
            <a:fillRect/>
          </a:stretch>
        </p:blipFill>
        <p:spPr bwMode="auto">
          <a:xfrm>
            <a:off x="214282" y="4643446"/>
            <a:ext cx="1593522" cy="12544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40" descr="egyptian-1">
            <a:hlinkClick r:id="rId5" action="ppaction://hlinksldjump" tooltip="Египетские пирамиды"/>
          </p:cNvPr>
          <p:cNvPicPr>
            <a:picLocks noChangeAspect="1" noChangeArrowheads="1"/>
          </p:cNvPicPr>
          <p:nvPr/>
        </p:nvPicPr>
        <p:blipFill>
          <a:blip r:embed="rId6" cstate="email"/>
          <a:srcRect/>
          <a:stretch>
            <a:fillRect/>
          </a:stretch>
        </p:blipFill>
        <p:spPr bwMode="auto">
          <a:xfrm>
            <a:off x="214282" y="3000372"/>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3" action="ppaction://hlinksldjump" tooltip="Храм Артемиды в Эфесе"/>
          </p:cNvPr>
          <p:cNvPicPr>
            <a:picLocks noChangeAspect="1" noChangeArrowheads="1"/>
          </p:cNvPicPr>
          <p:nvPr/>
        </p:nvPicPr>
        <p:blipFill>
          <a:blip r:embed="rId7"/>
          <a:srcRect/>
          <a:stretch>
            <a:fillRect/>
          </a:stretch>
        </p:blipFill>
        <p:spPr bwMode="auto">
          <a:xfrm>
            <a:off x="3929058" y="5429264"/>
            <a:ext cx="1791967"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8" action="ppaction://hlinksldjump" tooltip="Александрийский маяк"/>
          </p:cNvPr>
          <p:cNvPicPr>
            <a:picLocks noChangeAspect="1" noChangeArrowheads="1"/>
          </p:cNvPicPr>
          <p:nvPr/>
        </p:nvPicPr>
        <p:blipFill>
          <a:blip r:embed="rId9"/>
          <a:srcRect/>
          <a:stretch>
            <a:fillRect/>
          </a:stretch>
        </p:blipFill>
        <p:spPr bwMode="auto">
          <a:xfrm>
            <a:off x="7722441" y="2071678"/>
            <a:ext cx="1421559" cy="18573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10" action="ppaction://hlinksldjump" tooltip="Галикарнасский мавзолей"/>
          </p:cNvPr>
          <p:cNvPicPr>
            <a:picLocks noChangeAspect="1" noChangeArrowheads="1"/>
          </p:cNvPicPr>
          <p:nvPr/>
        </p:nvPicPr>
        <p:blipFill>
          <a:blip r:embed="rId11" cstate="email"/>
          <a:srcRect/>
          <a:stretch>
            <a:fillRect/>
          </a:stretch>
        </p:blipFill>
        <p:spPr bwMode="auto">
          <a:xfrm>
            <a:off x="5929322" y="5357826"/>
            <a:ext cx="1571636"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41" descr="main">
            <a:hlinkClick r:id="rId12" action="ppaction://hlinksldjump" tooltip="Статуя Зевса в Олимпии"/>
          </p:cNvPr>
          <p:cNvPicPr>
            <a:picLocks noChangeAspect="1" noChangeArrowheads="1"/>
          </p:cNvPicPr>
          <p:nvPr/>
        </p:nvPicPr>
        <p:blipFill>
          <a:blip r:embed="rId13"/>
          <a:srcRect/>
          <a:stretch>
            <a:fillRect/>
          </a:stretch>
        </p:blipFill>
        <p:spPr bwMode="auto">
          <a:xfrm>
            <a:off x="2000232" y="5429264"/>
            <a:ext cx="1729978"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0" y="0"/>
            <a:ext cx="6072188" cy="642918"/>
          </a:xfrm>
        </p:spPr>
        <p:txBody>
          <a:bodyPr>
            <a:normAutofit fontScale="90000"/>
          </a:bodyPr>
          <a:lstStyle/>
          <a:p>
            <a:pPr>
              <a:defRPr/>
            </a:pPr>
            <a:r>
              <a:rPr lang="ru-RU" sz="5400" b="1" dirty="0" smtClean="0">
                <a:solidFill>
                  <a:srgbClr val="00B050"/>
                </a:solidFill>
                <a:effectLst>
                  <a:outerShdw blurRad="38100" dist="38100" dir="2700000" algn="tl">
                    <a:srgbClr val="000000"/>
                  </a:outerShdw>
                </a:effectLst>
                <a:latin typeface="Monotype Corsiva" pitchFamily="66" charset="0"/>
              </a:rPr>
              <a:t>6. Колосс   Родосский</a:t>
            </a:r>
            <a:endParaRPr lang="ru-RU" sz="5400" dirty="0"/>
          </a:p>
        </p:txBody>
      </p:sp>
      <p:pic>
        <p:nvPicPr>
          <p:cNvPr id="4" name="Picture 35" descr="koloss">
            <a:hlinkClick r:id="rId14" action="ppaction://hlinksldjump" tooltip="Колосс Родосский"/>
          </p:cNvPr>
          <p:cNvPicPr>
            <a:picLocks noChangeAspect="1" noChangeArrowheads="1"/>
          </p:cNvPicPr>
          <p:nvPr/>
        </p:nvPicPr>
        <p:blipFill>
          <a:blip r:embed="rId15"/>
          <a:srcRect/>
          <a:stretch>
            <a:fillRect/>
          </a:stretch>
        </p:blipFill>
        <p:spPr bwMode="auto">
          <a:xfrm>
            <a:off x="7715272" y="4574281"/>
            <a:ext cx="1428728" cy="18551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6 Дорожка 17.wma">
            <a:hlinkClick r:id="" action="ppaction://media"/>
          </p:cNvPr>
          <p:cNvPicPr>
            <a:picLocks noRot="1" noChangeAspect="1"/>
          </p:cNvPicPr>
          <p:nvPr>
            <a:audioFile r:link="rId1"/>
          </p:nvPr>
        </p:nvPicPr>
        <p:blipFill>
          <a:blip r:embed="rId16" cstate="email"/>
          <a:stretch>
            <a:fillRect/>
          </a:stretch>
        </p:blipFill>
        <p:spPr>
          <a:xfrm>
            <a:off x="8643966"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0.07813 -0.0733 C 0.07587 -0.07399 0.0731 -0.07353 0.07135 -0.07561 C 0.06823 -0.07908 0.06458 -0.08902 0.06458 -0.08879 C 0.06267 -0.09896 0.05886 -0.10474 0.05608 -0.11399 C 0.05122 -0.12995 0.04879 -0.14844 0.04254 -0.16347 C 0.03056 -0.19284 0.03994 -0.16278 0.03247 -0.18844 C 0.02969 -0.21064 0.02188 -0.21711 0.01546 -0.23584 C 0.0099 -0.25203 0.00487 -0.26891 -0.00312 -0.28324 C -0.0052 -0.29665 -0.00938 -0.30983 -0.01685 -0.31931 C -0.02188 -0.33295 -0.01945 -0.32787 -0.02864 -0.34405 C -0.0309 -0.34798 -0.03542 -0.35538 -0.03542 -0.35515 C -0.03906 -0.36948 -0.046 -0.38174 -0.05243 -0.39376 C -0.06354 -0.41434 -0.07657 -0.43237 -0.08802 -0.45249 C -0.08923 -0.45457 -0.0915 -0.45526 -0.09305 -0.45688 C -0.09757 -0.4622 -0.10209 -0.46752 -0.1066 -0.47284 C -0.11407 -0.48162 -0.12066 -0.49133 -0.13039 -0.49526 C -0.13264 -0.49758 -0.13473 -0.50012 -0.13716 -0.5022 C -0.13924 -0.50405 -0.14185 -0.50474 -0.14393 -0.50659 C -0.14584 -0.50844 -0.14705 -0.51145 -0.14896 -0.51353 C -0.15591 -0.52139 -0.16372 -0.52717 -0.17119 -0.53365 C -0.18421 -0.54521 -0.20174 -0.54914 -0.21685 -0.55399 C -0.22587 -0.55677 -0.23351 -0.56278 -0.24219 -0.56532 C -0.25556 -0.56948 -0.26928 -0.57133 -0.28282 -0.57434 C -0.32066 -0.57295 -0.35869 -0.57411 -0.39636 -0.56995 C -0.40035 -0.56948 -0.40296 -0.56347 -0.4066 -0.56093 C -0.42448 -0.54891 -0.44514 -0.53734 -0.46424 -0.52925 C -0.47188 -0.52232 -0.48056 -0.51607 -0.48803 -0.50891 C -0.48994 -0.50706 -0.49132 -0.50428 -0.49306 -0.5022 C -0.49462 -0.50035 -0.49636 -0.49919 -0.4981 -0.49758 C -0.50261 -0.48024 -0.5073 -0.46313 -0.51164 -0.44578 C -0.51337 -0.43885 -0.51337 -0.43862 -0.51511 -0.43214 C -0.51563 -0.42983 -0.51685 -0.42544 -0.51685 -0.42521 C -0.51737 -0.42081 -0.51841 -0.41642 -0.51841 -0.4118 C -0.51841 -0.37411 -0.52778 -0.27954 -0.48629 -0.26058 C -0.47448 -0.24532 -0.45816 -0.23839 -0.44219 -0.23584 C -0.42587 -0.23029 -0.41407 -0.22821 -0.39636 -0.22682 C -0.37969 -0.21919 -0.36181 -0.20879 -0.34393 -0.20879 " pathEditMode="relative" rAng="0" ptsTypes="ffffffffffffffffffffffffffffffffffffA">
                                      <p:cBhvr>
                                        <p:cTn id="13" dur="2000" fill="hold"/>
                                        <p:tgtEl>
                                          <p:spTgt spid="4"/>
                                        </p:tgtEl>
                                        <p:attrNameLst>
                                          <p:attrName>ppt_x</p:attrName>
                                          <p:attrName>ppt_y</p:attrName>
                                        </p:attrNameLst>
                                      </p:cBhvr>
                                      <p:rCtr x="-303" y="-251"/>
                                    </p:animMotion>
                                  </p:childTnLst>
                                </p:cTn>
                              </p:par>
                              <p:par>
                                <p:cTn id="14" presetID="6" presetClass="emph" presetSubtype="0" fill="hold" nodeType="withEffect">
                                  <p:stCondLst>
                                    <p:cond delay="0"/>
                                  </p:stCondLst>
                                  <p:childTnLst>
                                    <p:animScale>
                                      <p:cBhvr>
                                        <p:cTn id="15" dur="2000" fill="hold"/>
                                        <p:tgtEl>
                                          <p:spTgt spid="4"/>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7">
                <p:cTn id="1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p:cNvSpPr>
            <a:spLocks noGrp="1" noChangeArrowheads="1"/>
          </p:cNvSpPr>
          <p:nvPr>
            <p:ph type="title"/>
          </p:nvPr>
        </p:nvSpPr>
        <p:spPr>
          <a:xfrm>
            <a:off x="428596" y="0"/>
            <a:ext cx="8229600" cy="714380"/>
          </a:xfrm>
        </p:spPr>
        <p:txBody>
          <a:bodyPr>
            <a:noAutofit/>
          </a:bodyPr>
          <a:lstStyle/>
          <a:p>
            <a:r>
              <a:rPr lang="ru-RU" sz="4800" b="1" dirty="0" smtClean="0">
                <a:solidFill>
                  <a:srgbClr val="00B050"/>
                </a:solidFill>
                <a:effectLst>
                  <a:outerShdw blurRad="38100" dist="38100" dir="2700000" algn="tl">
                    <a:srgbClr val="000000"/>
                  </a:outerShdw>
                </a:effectLst>
                <a:latin typeface="Monotype Corsiva" pitchFamily="66" charset="0"/>
              </a:rPr>
              <a:t>6. Колосс   Родосский</a:t>
            </a:r>
            <a:endParaRPr lang="ru-RU" sz="4800" dirty="0" smtClean="0"/>
          </a:p>
        </p:txBody>
      </p:sp>
      <p:sp>
        <p:nvSpPr>
          <p:cNvPr id="79875" name="Rectangle 6"/>
          <p:cNvSpPr>
            <a:spLocks noGrp="1" noChangeArrowheads="1"/>
          </p:cNvSpPr>
          <p:nvPr>
            <p:ph type="body" sz="half" idx="2"/>
          </p:nvPr>
        </p:nvSpPr>
        <p:spPr>
          <a:xfrm>
            <a:off x="214282" y="642918"/>
            <a:ext cx="3786214" cy="6215082"/>
          </a:xfrm>
        </p:spPr>
        <p:txBody>
          <a:bodyPr>
            <a:noAutofit/>
          </a:bodyPr>
          <a:lstStyle/>
          <a:p>
            <a:pPr marL="0" indent="0" algn="ctr">
              <a:lnSpc>
                <a:spcPct val="80000"/>
              </a:lnSpc>
              <a:buNone/>
            </a:pPr>
            <a:r>
              <a:rPr lang="ru-RU" sz="3200" b="1" dirty="0" smtClean="0">
                <a:ln>
                  <a:solidFill>
                    <a:srgbClr val="00B050"/>
                  </a:solidFill>
                </a:ln>
                <a:solidFill>
                  <a:srgbClr val="92D050"/>
                </a:solidFill>
              </a:rPr>
              <a:t>Колоссом</a:t>
            </a:r>
            <a:r>
              <a:rPr lang="ru-RU" dirty="0" smtClean="0"/>
              <a:t> называлась гигантская статуя, которая стояла в портовом городе на острове Родос в Эгейском море, у берегов современной Турции. </a:t>
            </a:r>
          </a:p>
          <a:p>
            <a:pPr marL="0" indent="0" algn="ctr" eaLnBrk="1" hangingPunct="1">
              <a:lnSpc>
                <a:spcPct val="80000"/>
              </a:lnSpc>
              <a:buNone/>
            </a:pPr>
            <a:r>
              <a:rPr lang="ru-RU" dirty="0" smtClean="0"/>
              <a:t>В древние времена жители Родоса хотели быть независимыми торговцами. </a:t>
            </a:r>
          </a:p>
          <a:p>
            <a:pPr marL="0" indent="0" algn="ctr" eaLnBrk="1" hangingPunct="1">
              <a:lnSpc>
                <a:spcPct val="80000"/>
              </a:lnSpc>
              <a:buNone/>
            </a:pPr>
            <a:r>
              <a:rPr lang="ru-RU" dirty="0" smtClean="0"/>
              <a:t>Они старались не вмешиваться в чужие войны, и тем не менее их самих неоднократно завоевывали</a:t>
            </a:r>
          </a:p>
        </p:txBody>
      </p:sp>
      <p:pic>
        <p:nvPicPr>
          <p:cNvPr id="79876" name="Picture 8" descr="main"/>
          <p:cNvPicPr>
            <a:picLocks noChangeAspect="1" noChangeArrowheads="1"/>
          </p:cNvPicPr>
          <p:nvPr/>
        </p:nvPicPr>
        <p:blipFill>
          <a:blip r:embed="rId2"/>
          <a:srcRect/>
          <a:stretch>
            <a:fillRect/>
          </a:stretch>
        </p:blipFill>
        <p:spPr bwMode="auto">
          <a:xfrm>
            <a:off x="4214810" y="785794"/>
            <a:ext cx="4599696" cy="58579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wipe(left)">
                                      <p:cBhvr>
                                        <p:cTn id="7" dur="3000"/>
                                        <p:tgtEl>
                                          <p:spTgt spid="79874"/>
                                        </p:tgtEl>
                                      </p:cBhvr>
                                    </p:animEffect>
                                  </p:childTnLst>
                                </p:cTn>
                              </p:par>
                            </p:childTnLst>
                          </p:cTn>
                        </p:par>
                        <p:par>
                          <p:cTn id="8" fill="hold">
                            <p:stCondLst>
                              <p:cond delay="3000"/>
                            </p:stCondLst>
                            <p:childTnLst>
                              <p:par>
                                <p:cTn id="9" presetID="4" presetClass="entr" presetSubtype="32" fill="hold" nodeType="afterEffect">
                                  <p:stCondLst>
                                    <p:cond delay="0"/>
                                  </p:stCondLst>
                                  <p:childTnLst>
                                    <p:set>
                                      <p:cBhvr>
                                        <p:cTn id="10" dur="1" fill="hold">
                                          <p:stCondLst>
                                            <p:cond delay="0"/>
                                          </p:stCondLst>
                                        </p:cTn>
                                        <p:tgtEl>
                                          <p:spTgt spid="79876"/>
                                        </p:tgtEl>
                                        <p:attrNameLst>
                                          <p:attrName>style.visibility</p:attrName>
                                        </p:attrNameLst>
                                      </p:cBhvr>
                                      <p:to>
                                        <p:strVal val="visible"/>
                                      </p:to>
                                    </p:set>
                                    <p:animEffect transition="in" filter="box(out)">
                                      <p:cBhvr>
                                        <p:cTn id="11" dur="1000"/>
                                        <p:tgtEl>
                                          <p:spTgt spid="79876"/>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79875">
                                            <p:txEl>
                                              <p:pRg st="0" end="0"/>
                                            </p:txEl>
                                          </p:spTgt>
                                        </p:tgtEl>
                                        <p:attrNameLst>
                                          <p:attrName>style.visibility</p:attrName>
                                        </p:attrNameLst>
                                      </p:cBhvr>
                                      <p:to>
                                        <p:strVal val="visible"/>
                                      </p:to>
                                    </p:set>
                                    <p:animEffect transition="in" filter="wipe(up)">
                                      <p:cBhvr>
                                        <p:cTn id="15" dur="3000"/>
                                        <p:tgtEl>
                                          <p:spTgt spid="79875">
                                            <p:txEl>
                                              <p:pRg st="0" end="0"/>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79875">
                                            <p:txEl>
                                              <p:pRg st="1" end="1"/>
                                            </p:txEl>
                                          </p:spTgt>
                                        </p:tgtEl>
                                        <p:attrNameLst>
                                          <p:attrName>style.visibility</p:attrName>
                                        </p:attrNameLst>
                                      </p:cBhvr>
                                      <p:to>
                                        <p:strVal val="visible"/>
                                      </p:to>
                                    </p:set>
                                    <p:animEffect transition="in" filter="wipe(up)">
                                      <p:cBhvr>
                                        <p:cTn id="19" dur="3000"/>
                                        <p:tgtEl>
                                          <p:spTgt spid="79875">
                                            <p:txEl>
                                              <p:pRg st="1" end="1"/>
                                            </p:txEl>
                                          </p:spTgt>
                                        </p:tgtEl>
                                      </p:cBhvr>
                                    </p:animEffect>
                                  </p:childTnLst>
                                </p:cTn>
                              </p:par>
                            </p:childTnLst>
                          </p:cTn>
                        </p:par>
                        <p:par>
                          <p:cTn id="20" fill="hold">
                            <p:stCondLst>
                              <p:cond delay="10000"/>
                            </p:stCondLst>
                            <p:childTnLst>
                              <p:par>
                                <p:cTn id="21" presetID="22" presetClass="entr" presetSubtype="1" fill="hold" grpId="0" nodeType="afterEffect">
                                  <p:stCondLst>
                                    <p:cond delay="0"/>
                                  </p:stCondLst>
                                  <p:childTnLst>
                                    <p:set>
                                      <p:cBhvr>
                                        <p:cTn id="22" dur="1" fill="hold">
                                          <p:stCondLst>
                                            <p:cond delay="0"/>
                                          </p:stCondLst>
                                        </p:cTn>
                                        <p:tgtEl>
                                          <p:spTgt spid="79875">
                                            <p:txEl>
                                              <p:pRg st="2" end="2"/>
                                            </p:txEl>
                                          </p:spTgt>
                                        </p:tgtEl>
                                        <p:attrNameLst>
                                          <p:attrName>style.visibility</p:attrName>
                                        </p:attrNameLst>
                                      </p:cBhvr>
                                      <p:to>
                                        <p:strVal val="visible"/>
                                      </p:to>
                                    </p:set>
                                    <p:animEffect transition="in" filter="wipe(up)">
                                      <p:cBhvr>
                                        <p:cTn id="23" dur="3000"/>
                                        <p:tgtEl>
                                          <p:spTgt spid="798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5"/>
          <p:cNvSpPr>
            <a:spLocks noGrp="1" noRot="1" noChangeArrowheads="1"/>
          </p:cNvSpPr>
          <p:nvPr>
            <p:ph type="body" sz="half" idx="1"/>
          </p:nvPr>
        </p:nvSpPr>
        <p:spPr>
          <a:xfrm>
            <a:off x="214282" y="0"/>
            <a:ext cx="7250135" cy="2714620"/>
          </a:xfrm>
        </p:spPr>
        <p:txBody>
          <a:bodyPr>
            <a:noAutofit/>
          </a:bodyPr>
          <a:lstStyle/>
          <a:p>
            <a:pPr marL="0" indent="0" algn="r" eaLnBrk="1" hangingPunct="1">
              <a:lnSpc>
                <a:spcPct val="90000"/>
              </a:lnSpc>
              <a:buNone/>
            </a:pPr>
            <a:r>
              <a:rPr lang="ru-RU" sz="2600" dirty="0" smtClean="0"/>
              <a:t>В 305 году до Рождества Христова малоазийский царь </a:t>
            </a:r>
            <a:r>
              <a:rPr lang="ru-RU" sz="2600" b="1" dirty="0" err="1" smtClean="0"/>
              <a:t>Деметрий</a:t>
            </a:r>
            <a:r>
              <a:rPr lang="ru-RU" sz="2600" dirty="0" smtClean="0"/>
              <a:t> осадил и с помощью гигантской осадной башни - </a:t>
            </a:r>
            <a:r>
              <a:rPr lang="ru-RU" sz="2600" dirty="0" err="1" smtClean="0"/>
              <a:t>гелеполы</a:t>
            </a:r>
            <a:r>
              <a:rPr lang="ru-RU" sz="2600" dirty="0" smtClean="0"/>
              <a:t> уже почти взял штурмом островной город Родос. Но жители воззвали к богу солнца Гелиосу, которого  считали  покровителем  своего  города,  и поклялись, что если он спасет город от поражения, они</a:t>
            </a:r>
          </a:p>
        </p:txBody>
      </p:sp>
      <p:sp>
        <p:nvSpPr>
          <p:cNvPr id="77827" name="Rectangle 6"/>
          <p:cNvSpPr>
            <a:spLocks noGrp="1" noRot="1" noChangeArrowheads="1"/>
          </p:cNvSpPr>
          <p:nvPr>
            <p:ph type="body" sz="half" idx="2"/>
          </p:nvPr>
        </p:nvSpPr>
        <p:spPr>
          <a:xfrm>
            <a:off x="6143636" y="2571744"/>
            <a:ext cx="2713029" cy="3786214"/>
          </a:xfrm>
        </p:spPr>
        <p:txBody>
          <a:bodyPr>
            <a:normAutofit lnSpcReduction="10000"/>
          </a:bodyPr>
          <a:lstStyle/>
          <a:p>
            <a:pPr marL="0" indent="0" algn="r">
              <a:lnSpc>
                <a:spcPct val="90000"/>
              </a:lnSpc>
              <a:buNone/>
            </a:pPr>
            <a:r>
              <a:rPr lang="ru-RU" sz="2600" dirty="0" smtClean="0"/>
              <a:t>воздвигнут  ему статую, которая будет выше гигантской осадной башни. Древняя  легенда утверждает,  что Гелиос  не остался  глух  к их  мольбе  и отвел  беду. </a:t>
            </a:r>
          </a:p>
          <a:p>
            <a:pPr algn="just" eaLnBrk="1" hangingPunct="1">
              <a:lnSpc>
                <a:spcPct val="90000"/>
              </a:lnSpc>
              <a:buNone/>
            </a:pPr>
            <a:endParaRPr lang="ru-RU" sz="2000" dirty="0" smtClean="0"/>
          </a:p>
        </p:txBody>
      </p:sp>
      <p:pic>
        <p:nvPicPr>
          <p:cNvPr id="77828" name="Picture 7" descr="Колосс Родосский"/>
          <p:cNvPicPr>
            <a:picLocks noChangeAspect="1" noChangeArrowheads="1"/>
          </p:cNvPicPr>
          <p:nvPr/>
        </p:nvPicPr>
        <p:blipFill>
          <a:blip r:embed="rId2"/>
          <a:srcRect/>
          <a:stretch>
            <a:fillRect/>
          </a:stretch>
        </p:blipFill>
        <p:spPr bwMode="auto">
          <a:xfrm>
            <a:off x="285720" y="2571744"/>
            <a:ext cx="5715040" cy="40693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2" descr="D:\Данные\Мой документы\Мои рисунки\Безымянный 9.bmp"/>
          <p:cNvPicPr>
            <a:picLocks noChangeAspect="1" noChangeArrowheads="1"/>
          </p:cNvPicPr>
          <p:nvPr/>
        </p:nvPicPr>
        <p:blipFill>
          <a:blip r:embed="rId3" cstate="email"/>
          <a:srcRect/>
          <a:stretch>
            <a:fillRect/>
          </a:stretch>
        </p:blipFill>
        <p:spPr bwMode="auto">
          <a:xfrm>
            <a:off x="7500958" y="214290"/>
            <a:ext cx="1401891" cy="20857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box(out)">
                                      <p:cBhvr>
                                        <p:cTn id="7" dur="1000"/>
                                        <p:tgtEl>
                                          <p:spTgt spid="77828"/>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7826">
                                            <p:txEl>
                                              <p:pRg st="0" end="0"/>
                                            </p:txEl>
                                          </p:spTgt>
                                        </p:tgtEl>
                                        <p:attrNameLst>
                                          <p:attrName>style.visibility</p:attrName>
                                        </p:attrNameLst>
                                      </p:cBhvr>
                                      <p:to>
                                        <p:strVal val="visible"/>
                                      </p:to>
                                    </p:set>
                                    <p:animEffect transition="in" filter="wipe(up)">
                                      <p:cBhvr>
                                        <p:cTn id="11" dur="3000"/>
                                        <p:tgtEl>
                                          <p:spTgt spid="77826">
                                            <p:txEl>
                                              <p:pRg st="0" end="0"/>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7827">
                                            <p:txEl>
                                              <p:pRg st="0" end="0"/>
                                            </p:txEl>
                                          </p:spTgt>
                                        </p:tgtEl>
                                        <p:attrNameLst>
                                          <p:attrName>style.visibility</p:attrName>
                                        </p:attrNameLst>
                                      </p:cBhvr>
                                      <p:to>
                                        <p:strVal val="visible"/>
                                      </p:to>
                                    </p:set>
                                    <p:animEffect transition="in" filter="wipe(up)">
                                      <p:cBhvr>
                                        <p:cTn id="18" dur="3000"/>
                                        <p:tgtEl>
                                          <p:spTgt spid="778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p:bldP spid="7782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5"/>
          <p:cNvSpPr>
            <a:spLocks noGrp="1" noRot="1" noChangeArrowheads="1"/>
          </p:cNvSpPr>
          <p:nvPr>
            <p:ph type="body" sz="half" idx="1"/>
          </p:nvPr>
        </p:nvSpPr>
        <p:spPr>
          <a:xfrm>
            <a:off x="6072198" y="2357430"/>
            <a:ext cx="2857520" cy="3571900"/>
          </a:xfrm>
        </p:spPr>
        <p:txBody>
          <a:bodyPr>
            <a:normAutofit/>
          </a:bodyPr>
          <a:lstStyle/>
          <a:p>
            <a:pPr algn="r">
              <a:lnSpc>
                <a:spcPct val="90000"/>
              </a:lnSpc>
              <a:buNone/>
            </a:pPr>
            <a:r>
              <a:rPr lang="ru-RU" sz="2600" dirty="0" smtClean="0"/>
              <a:t>статую высотой </a:t>
            </a:r>
          </a:p>
          <a:p>
            <a:pPr algn="r">
              <a:lnSpc>
                <a:spcPct val="90000"/>
              </a:lnSpc>
              <a:buNone/>
            </a:pPr>
            <a:r>
              <a:rPr lang="ru-RU" sz="2600" dirty="0" smtClean="0"/>
              <a:t>18 метров и при этом твердо оговорили цену. </a:t>
            </a:r>
          </a:p>
          <a:p>
            <a:pPr algn="r">
              <a:lnSpc>
                <a:spcPct val="90000"/>
              </a:lnSpc>
              <a:buNone/>
            </a:pPr>
            <a:r>
              <a:rPr lang="ru-RU" sz="2600" dirty="0" smtClean="0"/>
              <a:t>Но потом потребовали вдвое увеличить размеры. </a:t>
            </a:r>
          </a:p>
        </p:txBody>
      </p:sp>
      <p:sp>
        <p:nvSpPr>
          <p:cNvPr id="77827" name="Rectangle 6"/>
          <p:cNvSpPr>
            <a:spLocks noGrp="1" noRot="1" noChangeArrowheads="1"/>
          </p:cNvSpPr>
          <p:nvPr>
            <p:ph type="body" sz="half" idx="2"/>
          </p:nvPr>
        </p:nvSpPr>
        <p:spPr>
          <a:xfrm>
            <a:off x="428596" y="285728"/>
            <a:ext cx="8416954" cy="2136769"/>
          </a:xfrm>
        </p:spPr>
        <p:txBody>
          <a:bodyPr>
            <a:noAutofit/>
          </a:bodyPr>
          <a:lstStyle/>
          <a:p>
            <a:pPr marL="0" indent="0" algn="r">
              <a:lnSpc>
                <a:spcPct val="90000"/>
              </a:lnSpc>
              <a:buNone/>
            </a:pPr>
            <a:r>
              <a:rPr lang="ru-RU" sz="2600" dirty="0" err="1" smtClean="0"/>
              <a:t>Родосцы</a:t>
            </a:r>
            <a:r>
              <a:rPr lang="ru-RU" sz="2600" dirty="0" smtClean="0"/>
              <a:t> тоже были верны своей клятве и не обманули бога. Зато они обманули известного </a:t>
            </a:r>
          </a:p>
          <a:p>
            <a:pPr marL="0" indent="0" algn="r">
              <a:lnSpc>
                <a:spcPct val="90000"/>
              </a:lnSpc>
              <a:buNone/>
            </a:pPr>
            <a:r>
              <a:rPr lang="ru-RU" sz="2600" dirty="0" smtClean="0"/>
              <a:t>скульптора  </a:t>
            </a:r>
            <a:r>
              <a:rPr lang="ru-RU" sz="2600" b="1" dirty="0" err="1" smtClean="0"/>
              <a:t>Харета</a:t>
            </a:r>
            <a:r>
              <a:rPr lang="ru-RU" sz="2600" dirty="0" smtClean="0"/>
              <a:t>, который  делал  для  них </a:t>
            </a:r>
          </a:p>
          <a:p>
            <a:pPr marL="0" indent="0" algn="r">
              <a:lnSpc>
                <a:spcPct val="90000"/>
              </a:lnSpc>
              <a:buNone/>
            </a:pPr>
            <a:r>
              <a:rPr lang="ru-RU" sz="2600" dirty="0" smtClean="0"/>
              <a:t>это  гигантское  изваяние. </a:t>
            </a:r>
          </a:p>
          <a:p>
            <a:pPr marL="0" indent="0" algn="r">
              <a:lnSpc>
                <a:spcPct val="90000"/>
              </a:lnSpc>
              <a:buNone/>
            </a:pPr>
            <a:r>
              <a:rPr lang="ru-RU" sz="2600" dirty="0" smtClean="0"/>
              <a:t>Первоначально  хитроумные  </a:t>
            </a:r>
            <a:r>
              <a:rPr lang="ru-RU" sz="2600" dirty="0" err="1" smtClean="0"/>
              <a:t>родосцы</a:t>
            </a:r>
            <a:r>
              <a:rPr lang="ru-RU" sz="2600" dirty="0" smtClean="0"/>
              <a:t>  заказали  ему</a:t>
            </a:r>
          </a:p>
        </p:txBody>
      </p:sp>
      <p:pic>
        <p:nvPicPr>
          <p:cNvPr id="8" name="Picture 6"/>
          <p:cNvPicPr>
            <a:picLocks noChangeAspect="1" noChangeArrowheads="1"/>
          </p:cNvPicPr>
          <p:nvPr/>
        </p:nvPicPr>
        <p:blipFill>
          <a:blip r:embed="rId2">
            <a:lum bright="10000"/>
          </a:blip>
          <a:srcRect/>
          <a:stretch>
            <a:fillRect/>
          </a:stretch>
        </p:blipFill>
        <p:spPr bwMode="auto">
          <a:xfrm>
            <a:off x="214282" y="2428868"/>
            <a:ext cx="6143668" cy="4225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1000"/>
                                        <p:tgtEl>
                                          <p:spTgt spid="8"/>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7827">
                                            <p:txEl>
                                              <p:pRg st="0" end="0"/>
                                            </p:txEl>
                                          </p:spTgt>
                                        </p:tgtEl>
                                        <p:attrNameLst>
                                          <p:attrName>style.visibility</p:attrName>
                                        </p:attrNameLst>
                                      </p:cBhvr>
                                      <p:to>
                                        <p:strVal val="visible"/>
                                      </p:to>
                                    </p:set>
                                    <p:animEffect transition="in" filter="wipe(up)">
                                      <p:cBhvr>
                                        <p:cTn id="11" dur="2000"/>
                                        <p:tgtEl>
                                          <p:spTgt spid="77827">
                                            <p:txEl>
                                              <p:pRg st="0" end="0"/>
                                            </p:txEl>
                                          </p:spTgt>
                                        </p:tgtEl>
                                      </p:cBhvr>
                                    </p:animEffect>
                                  </p:childTnLst>
                                </p:cTn>
                              </p:par>
                            </p:childTnLst>
                          </p:cTn>
                        </p:par>
                        <p:par>
                          <p:cTn id="12" fill="hold">
                            <p:stCondLst>
                              <p:cond delay="3000"/>
                            </p:stCondLst>
                            <p:childTnLst>
                              <p:par>
                                <p:cTn id="13" presetID="22" presetClass="entr" presetSubtype="1" fill="hold" grpId="0" nodeType="afterEffect">
                                  <p:stCondLst>
                                    <p:cond delay="0"/>
                                  </p:stCondLst>
                                  <p:childTnLst>
                                    <p:set>
                                      <p:cBhvr>
                                        <p:cTn id="14" dur="1" fill="hold">
                                          <p:stCondLst>
                                            <p:cond delay="0"/>
                                          </p:stCondLst>
                                        </p:cTn>
                                        <p:tgtEl>
                                          <p:spTgt spid="77827">
                                            <p:txEl>
                                              <p:pRg st="1" end="1"/>
                                            </p:txEl>
                                          </p:spTgt>
                                        </p:tgtEl>
                                        <p:attrNameLst>
                                          <p:attrName>style.visibility</p:attrName>
                                        </p:attrNameLst>
                                      </p:cBhvr>
                                      <p:to>
                                        <p:strVal val="visible"/>
                                      </p:to>
                                    </p:set>
                                    <p:animEffect transition="in" filter="wipe(up)">
                                      <p:cBhvr>
                                        <p:cTn id="15" dur="2000"/>
                                        <p:tgtEl>
                                          <p:spTgt spid="77827">
                                            <p:txEl>
                                              <p:pRg st="1" end="1"/>
                                            </p:txEl>
                                          </p:spTgt>
                                        </p:tgtEl>
                                      </p:cBhvr>
                                    </p:animEffect>
                                  </p:childTnLst>
                                </p:cTn>
                              </p:par>
                            </p:childTnLst>
                          </p:cTn>
                        </p:par>
                        <p:par>
                          <p:cTn id="16" fill="hold">
                            <p:stCondLst>
                              <p:cond delay="5000"/>
                            </p:stCondLst>
                            <p:childTnLst>
                              <p:par>
                                <p:cTn id="17" presetID="22" presetClass="entr" presetSubtype="1" fill="hold" grpId="0" nodeType="afterEffect">
                                  <p:stCondLst>
                                    <p:cond delay="0"/>
                                  </p:stCondLst>
                                  <p:childTnLst>
                                    <p:set>
                                      <p:cBhvr>
                                        <p:cTn id="18" dur="1" fill="hold">
                                          <p:stCondLst>
                                            <p:cond delay="0"/>
                                          </p:stCondLst>
                                        </p:cTn>
                                        <p:tgtEl>
                                          <p:spTgt spid="77827">
                                            <p:txEl>
                                              <p:pRg st="2" end="2"/>
                                            </p:txEl>
                                          </p:spTgt>
                                        </p:tgtEl>
                                        <p:attrNameLst>
                                          <p:attrName>style.visibility</p:attrName>
                                        </p:attrNameLst>
                                      </p:cBhvr>
                                      <p:to>
                                        <p:strVal val="visible"/>
                                      </p:to>
                                    </p:set>
                                    <p:animEffect transition="in" filter="wipe(up)">
                                      <p:cBhvr>
                                        <p:cTn id="19" dur="2000"/>
                                        <p:tgtEl>
                                          <p:spTgt spid="77827">
                                            <p:txEl>
                                              <p:pRg st="2" end="2"/>
                                            </p:txEl>
                                          </p:spTgt>
                                        </p:tgtEl>
                                      </p:cBhvr>
                                    </p:animEffect>
                                  </p:childTnLst>
                                </p:cTn>
                              </p:par>
                            </p:childTnLst>
                          </p:cTn>
                        </p:par>
                        <p:par>
                          <p:cTn id="20" fill="hold">
                            <p:stCondLst>
                              <p:cond delay="7000"/>
                            </p:stCondLst>
                            <p:childTnLst>
                              <p:par>
                                <p:cTn id="21" presetID="22" presetClass="entr" presetSubtype="1" fill="hold" grpId="0" nodeType="afterEffect">
                                  <p:stCondLst>
                                    <p:cond delay="0"/>
                                  </p:stCondLst>
                                  <p:childTnLst>
                                    <p:set>
                                      <p:cBhvr>
                                        <p:cTn id="22" dur="1" fill="hold">
                                          <p:stCondLst>
                                            <p:cond delay="0"/>
                                          </p:stCondLst>
                                        </p:cTn>
                                        <p:tgtEl>
                                          <p:spTgt spid="77827">
                                            <p:txEl>
                                              <p:pRg st="3" end="3"/>
                                            </p:txEl>
                                          </p:spTgt>
                                        </p:tgtEl>
                                        <p:attrNameLst>
                                          <p:attrName>style.visibility</p:attrName>
                                        </p:attrNameLst>
                                      </p:cBhvr>
                                      <p:to>
                                        <p:strVal val="visible"/>
                                      </p:to>
                                    </p:set>
                                    <p:animEffect transition="in" filter="wipe(up)">
                                      <p:cBhvr>
                                        <p:cTn id="23" dur="2000"/>
                                        <p:tgtEl>
                                          <p:spTgt spid="77827">
                                            <p:txEl>
                                              <p:pRg st="3" end="3"/>
                                            </p:txEl>
                                          </p:spTgt>
                                        </p:tgtEl>
                                      </p:cBhvr>
                                    </p:animEffect>
                                  </p:childTnLst>
                                </p:cTn>
                              </p:par>
                            </p:childTnLst>
                          </p:cTn>
                        </p:par>
                        <p:par>
                          <p:cTn id="24" fill="hold">
                            <p:stCondLst>
                              <p:cond delay="9000"/>
                            </p:stCondLst>
                            <p:childTnLst>
                              <p:par>
                                <p:cTn id="25" presetID="22" presetClass="entr" presetSubtype="1" fill="hold" grpId="0" nodeType="afterEffect">
                                  <p:stCondLst>
                                    <p:cond delay="0"/>
                                  </p:stCondLst>
                                  <p:childTnLst>
                                    <p:set>
                                      <p:cBhvr>
                                        <p:cTn id="26" dur="1" fill="hold">
                                          <p:stCondLst>
                                            <p:cond delay="0"/>
                                          </p:stCondLst>
                                        </p:cTn>
                                        <p:tgtEl>
                                          <p:spTgt spid="77826">
                                            <p:txEl>
                                              <p:pRg st="0" end="0"/>
                                            </p:txEl>
                                          </p:spTgt>
                                        </p:tgtEl>
                                        <p:attrNameLst>
                                          <p:attrName>style.visibility</p:attrName>
                                        </p:attrNameLst>
                                      </p:cBhvr>
                                      <p:to>
                                        <p:strVal val="visible"/>
                                      </p:to>
                                    </p:set>
                                    <p:animEffect transition="in" filter="wipe(up)">
                                      <p:cBhvr>
                                        <p:cTn id="27" dur="2000"/>
                                        <p:tgtEl>
                                          <p:spTgt spid="77826">
                                            <p:txEl>
                                              <p:pRg st="0" end="0"/>
                                            </p:txEl>
                                          </p:spTgt>
                                        </p:tgtEl>
                                      </p:cBhvr>
                                    </p:animEffect>
                                  </p:childTnLst>
                                </p:cTn>
                              </p:par>
                            </p:childTnLst>
                          </p:cTn>
                        </p:par>
                        <p:par>
                          <p:cTn id="28" fill="hold">
                            <p:stCondLst>
                              <p:cond delay="11000"/>
                            </p:stCondLst>
                            <p:childTnLst>
                              <p:par>
                                <p:cTn id="29" presetID="22" presetClass="entr" presetSubtype="1" fill="hold" grpId="0" nodeType="afterEffect">
                                  <p:stCondLst>
                                    <p:cond delay="0"/>
                                  </p:stCondLst>
                                  <p:childTnLst>
                                    <p:set>
                                      <p:cBhvr>
                                        <p:cTn id="30" dur="1" fill="hold">
                                          <p:stCondLst>
                                            <p:cond delay="0"/>
                                          </p:stCondLst>
                                        </p:cTn>
                                        <p:tgtEl>
                                          <p:spTgt spid="77826">
                                            <p:txEl>
                                              <p:pRg st="1" end="1"/>
                                            </p:txEl>
                                          </p:spTgt>
                                        </p:tgtEl>
                                        <p:attrNameLst>
                                          <p:attrName>style.visibility</p:attrName>
                                        </p:attrNameLst>
                                      </p:cBhvr>
                                      <p:to>
                                        <p:strVal val="visible"/>
                                      </p:to>
                                    </p:set>
                                    <p:animEffect transition="in" filter="wipe(up)">
                                      <p:cBhvr>
                                        <p:cTn id="31" dur="2000"/>
                                        <p:tgtEl>
                                          <p:spTgt spid="77826">
                                            <p:txEl>
                                              <p:pRg st="1" end="1"/>
                                            </p:txEl>
                                          </p:spTgt>
                                        </p:tgtEl>
                                      </p:cBhvr>
                                    </p:animEffect>
                                  </p:childTnLst>
                                </p:cTn>
                              </p:par>
                            </p:childTnLst>
                          </p:cTn>
                        </p:par>
                        <p:par>
                          <p:cTn id="32" fill="hold">
                            <p:stCondLst>
                              <p:cond delay="13000"/>
                            </p:stCondLst>
                            <p:childTnLst>
                              <p:par>
                                <p:cTn id="33" presetID="22" presetClass="entr" presetSubtype="1" fill="hold" grpId="0" nodeType="afterEffect">
                                  <p:stCondLst>
                                    <p:cond delay="0"/>
                                  </p:stCondLst>
                                  <p:childTnLst>
                                    <p:set>
                                      <p:cBhvr>
                                        <p:cTn id="34" dur="1" fill="hold">
                                          <p:stCondLst>
                                            <p:cond delay="0"/>
                                          </p:stCondLst>
                                        </p:cTn>
                                        <p:tgtEl>
                                          <p:spTgt spid="77826">
                                            <p:txEl>
                                              <p:pRg st="2" end="2"/>
                                            </p:txEl>
                                          </p:spTgt>
                                        </p:tgtEl>
                                        <p:attrNameLst>
                                          <p:attrName>style.visibility</p:attrName>
                                        </p:attrNameLst>
                                      </p:cBhvr>
                                      <p:to>
                                        <p:strVal val="visible"/>
                                      </p:to>
                                    </p:set>
                                    <p:animEffect transition="in" filter="wipe(up)">
                                      <p:cBhvr>
                                        <p:cTn id="35" dur="2000"/>
                                        <p:tgtEl>
                                          <p:spTgt spid="778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p:bldP spid="7782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9"/>
          <p:cNvSpPr>
            <a:spLocks noGrp="1" noChangeArrowheads="1"/>
          </p:cNvSpPr>
          <p:nvPr>
            <p:ph idx="1"/>
          </p:nvPr>
        </p:nvSpPr>
        <p:spPr>
          <a:xfrm>
            <a:off x="785813" y="642938"/>
            <a:ext cx="7772400" cy="5048250"/>
          </a:xfrm>
          <a:ln>
            <a:noFill/>
          </a:ln>
        </p:spPr>
        <p:txBody>
          <a:bodyPr>
            <a:spAutoFit/>
          </a:bodyPr>
          <a:lstStyle/>
          <a:p>
            <a:pPr marL="0" indent="0" algn="ctr">
              <a:spcBef>
                <a:spcPct val="50000"/>
              </a:spcBef>
              <a:buFontTx/>
              <a:buNone/>
            </a:pPr>
            <a:r>
              <a:rPr lang="ru-RU" sz="2800" b="1" dirty="0" smtClean="0">
                <a:solidFill>
                  <a:srgbClr val="FF66CC"/>
                </a:solidFill>
                <a:effectLst>
                  <a:outerShdw blurRad="38100" dist="38100" dir="2700000" algn="tl">
                    <a:srgbClr val="000000">
                      <a:alpha val="43137"/>
                    </a:srgbClr>
                  </a:outerShdw>
                </a:effectLst>
              </a:rPr>
              <a:t>Это </a:t>
            </a:r>
            <a:r>
              <a:rPr lang="ru-RU" sz="2800" b="1" u="sng" dirty="0" smtClean="0">
                <a:solidFill>
                  <a:srgbClr val="FF66CC"/>
                </a:solidFill>
                <a:effectLst>
                  <a:outerShdw blurRad="38100" dist="38100" dir="2700000" algn="tl">
                    <a:srgbClr val="000000">
                      <a:alpha val="43137"/>
                    </a:srgbClr>
                  </a:outerShdw>
                </a:effectLst>
              </a:rPr>
              <a:t>единственное</a:t>
            </a:r>
            <a:r>
              <a:rPr lang="ru-RU" sz="2800" b="1" dirty="0" smtClean="0">
                <a:solidFill>
                  <a:srgbClr val="FF66CC"/>
                </a:solidFill>
                <a:effectLst>
                  <a:outerShdw blurRad="38100" dist="38100" dir="2700000" algn="tl">
                    <a:srgbClr val="000000">
                      <a:alpha val="43137"/>
                    </a:srgbClr>
                  </a:outerShdw>
                </a:effectLst>
              </a:rPr>
              <a:t> чудо света, сохранившееся до наших дней. </a:t>
            </a:r>
          </a:p>
          <a:p>
            <a:pPr marL="0" indent="0" algn="ctr">
              <a:spcBef>
                <a:spcPct val="50000"/>
              </a:spcBef>
              <a:buFontTx/>
              <a:buNone/>
            </a:pPr>
            <a:r>
              <a:rPr lang="ru-RU" sz="2800" b="1" dirty="0" smtClean="0">
                <a:solidFill>
                  <a:srgbClr val="FF66CC"/>
                </a:solidFill>
                <a:effectLst>
                  <a:outerShdw blurRad="38100" dist="38100" dir="2700000" algn="tl">
                    <a:srgbClr val="000000">
                      <a:alpha val="43137"/>
                    </a:srgbClr>
                  </a:outerShdw>
                </a:effectLst>
              </a:rPr>
              <a:t>Она создана из более чем 2-х миллионов каменных блоков, каждый из которых весит около 2,5 тонн. </a:t>
            </a:r>
          </a:p>
          <a:p>
            <a:pPr marL="0" indent="0" algn="ctr">
              <a:spcBef>
                <a:spcPct val="50000"/>
              </a:spcBef>
              <a:buFontTx/>
              <a:buNone/>
            </a:pPr>
            <a:r>
              <a:rPr lang="ru-RU" sz="2800" b="1" dirty="0" smtClean="0">
                <a:solidFill>
                  <a:srgbClr val="FF66CC"/>
                </a:solidFill>
                <a:effectLst>
                  <a:outerShdw blurRad="38100" dist="38100" dir="2700000" algn="tl">
                    <a:srgbClr val="000000">
                      <a:alpha val="43137"/>
                    </a:srgbClr>
                  </a:outerShdw>
                </a:effectLst>
              </a:rPr>
              <a:t>Высота Великой пирамиды 147 метров.</a:t>
            </a:r>
            <a:r>
              <a:rPr lang="ru-RU" sz="2800" dirty="0" smtClean="0">
                <a:solidFill>
                  <a:srgbClr val="FF66CC"/>
                </a:solidFill>
                <a:effectLst>
                  <a:outerShdw blurRad="38100" dist="38100" dir="2700000" algn="tl">
                    <a:srgbClr val="000000">
                      <a:alpha val="43137"/>
                    </a:srgbClr>
                  </a:outerShdw>
                </a:effectLst>
              </a:rPr>
              <a:t> </a:t>
            </a:r>
          </a:p>
          <a:p>
            <a:pPr marL="0" indent="0" algn="ctr">
              <a:spcBef>
                <a:spcPct val="50000"/>
              </a:spcBef>
              <a:buFontTx/>
              <a:buNone/>
            </a:pPr>
            <a:r>
              <a:rPr lang="ru-RU" sz="2800" b="1" dirty="0" smtClean="0">
                <a:solidFill>
                  <a:srgbClr val="FF66CC"/>
                </a:solidFill>
                <a:effectLst>
                  <a:outerShdw blurRad="38100" dist="38100" dir="2700000" algn="tl">
                    <a:srgbClr val="000000">
                      <a:alpha val="43137"/>
                    </a:srgbClr>
                  </a:outerShdw>
                </a:effectLst>
              </a:rPr>
              <a:t>Во времена своего создания Великая пирамида была самым высоким сооружением в мире. И удерживала она этот рекорд, по всей видимости, почти </a:t>
            </a:r>
            <a:r>
              <a:rPr lang="ru-RU" sz="2800" b="1" u="sng" dirty="0" smtClean="0">
                <a:solidFill>
                  <a:srgbClr val="FF66CC"/>
                </a:solidFill>
                <a:effectLst>
                  <a:outerShdw blurRad="38100" dist="38100" dir="2700000" algn="tl">
                    <a:srgbClr val="000000">
                      <a:alpha val="43137"/>
                    </a:srgbClr>
                  </a:outerShdw>
                </a:effectLst>
              </a:rPr>
              <a:t>4000 лет</a:t>
            </a:r>
            <a:r>
              <a:rPr lang="en-US" sz="2800" b="1" dirty="0" smtClean="0">
                <a:solidFill>
                  <a:srgbClr val="FF66CC"/>
                </a:solidFill>
                <a:effectLst>
                  <a:outerShdw blurRad="38100" dist="38100" dir="2700000" algn="tl">
                    <a:srgbClr val="000000">
                      <a:alpha val="43137"/>
                    </a:srgbClr>
                  </a:outerShdw>
                </a:effectLst>
              </a:rPr>
              <a:t>.</a:t>
            </a:r>
            <a:endParaRPr lang="ru-RU" sz="2800" b="1" dirty="0" smtClean="0">
              <a:solidFill>
                <a:srgbClr val="FF66CC"/>
              </a:solidFill>
              <a:effectLst>
                <a:outerShdw blurRad="38100" dist="38100" dir="2700000" algn="tl">
                  <a:srgbClr val="000000">
                    <a:alpha val="43137"/>
                  </a:srgbClr>
                </a:outerShdw>
              </a:effectLst>
            </a:endParaRPr>
          </a:p>
        </p:txBody>
      </p:sp>
      <p:pic>
        <p:nvPicPr>
          <p:cNvPr id="6" name="Picture 38" descr="piramid3"/>
          <p:cNvPicPr>
            <a:picLocks noChangeAspect="1" noChangeArrowheads="1"/>
          </p:cNvPicPr>
          <p:nvPr/>
        </p:nvPicPr>
        <p:blipFill>
          <a:blip r:embed="rId2"/>
          <a:srcRect/>
          <a:stretch>
            <a:fillRect/>
          </a:stretch>
        </p:blipFill>
        <p:spPr bwMode="auto">
          <a:xfrm>
            <a:off x="357158" y="285728"/>
            <a:ext cx="8429625" cy="63230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000" fill="hold"/>
                                        <p:tgtEl>
                                          <p:spTgt spid="6"/>
                                        </p:tgtEl>
                                        <p:attrNameLst>
                                          <p:attrName>ppt_w</p:attrName>
                                        </p:attrNameLst>
                                      </p:cBhvr>
                                      <p:tavLst>
                                        <p:tav tm="0">
                                          <p:val>
                                            <p:fltVal val="0"/>
                                          </p:val>
                                        </p:tav>
                                        <p:tav tm="100000">
                                          <p:val>
                                            <p:strVal val="#ppt_w"/>
                                          </p:val>
                                        </p:tav>
                                      </p:tavLst>
                                    </p:anim>
                                    <p:anim calcmode="lin" valueType="num">
                                      <p:cBhvr>
                                        <p:cTn id="13" dur="3000" fill="hold"/>
                                        <p:tgtEl>
                                          <p:spTgt spid="6"/>
                                        </p:tgtEl>
                                        <p:attrNameLst>
                                          <p:attrName>ppt_h</p:attrName>
                                        </p:attrNameLst>
                                      </p:cBhvr>
                                      <p:tavLst>
                                        <p:tav tm="0">
                                          <p:val>
                                            <p:fltVal val="0"/>
                                          </p:val>
                                        </p:tav>
                                        <p:tav tm="100000">
                                          <p:val>
                                            <p:strVal val="#ppt_h"/>
                                          </p:val>
                                        </p:tav>
                                      </p:tavLst>
                                    </p:anim>
                                    <p:animEffect transition="in" filter="fade">
                                      <p:cBhvr>
                                        <p:cTn id="14"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500042"/>
            <a:ext cx="3900486" cy="6143668"/>
          </a:xfrm>
        </p:spPr>
        <p:txBody>
          <a:bodyPr>
            <a:normAutofit fontScale="85000" lnSpcReduction="20000"/>
          </a:bodyPr>
          <a:lstStyle/>
          <a:p>
            <a:pPr marL="0" indent="0" algn="ctr">
              <a:buNone/>
            </a:pPr>
            <a:r>
              <a:rPr lang="ru-RU" sz="3300" dirty="0" err="1" smtClean="0"/>
              <a:t>Харет</a:t>
            </a:r>
            <a:r>
              <a:rPr lang="ru-RU" sz="3300" dirty="0" smtClean="0"/>
              <a:t> согласился. Видимо, он не был знатоком математики, потому что, согласившись, он простодушно увеличил вдвое и цену. Но в действительности его расходы на работу и материалы увеличились не в два, а в </a:t>
            </a:r>
            <a:r>
              <a:rPr lang="ru-RU" sz="3300" u="sng" dirty="0" smtClean="0"/>
              <a:t>восемь</a:t>
            </a:r>
            <a:r>
              <a:rPr lang="ru-RU" sz="3300" dirty="0" smtClean="0"/>
              <a:t> раз! </a:t>
            </a:r>
          </a:p>
          <a:p>
            <a:pPr marL="0" indent="0" algn="ctr">
              <a:buNone/>
            </a:pPr>
            <a:endParaRPr lang="ru-RU" sz="3300" dirty="0" smtClean="0"/>
          </a:p>
          <a:p>
            <a:pPr marL="0" indent="0" algn="ctr">
              <a:buNone/>
            </a:pPr>
            <a:r>
              <a:rPr lang="ru-RU" sz="3300" dirty="0" smtClean="0"/>
              <a:t>Закончив заказанную работу через 12 лет, скульптор оказался банкротом и покончил жизнь самоубийством.</a:t>
            </a:r>
          </a:p>
          <a:p>
            <a:endParaRPr lang="ru-RU" dirty="0"/>
          </a:p>
        </p:txBody>
      </p:sp>
      <p:pic>
        <p:nvPicPr>
          <p:cNvPr id="5" name="Picture 5" descr="koloss"/>
          <p:cNvPicPr>
            <a:picLocks noChangeAspect="1" noChangeArrowheads="1"/>
          </p:cNvPicPr>
          <p:nvPr/>
        </p:nvPicPr>
        <p:blipFill>
          <a:blip r:embed="rId2"/>
          <a:srcRect/>
          <a:stretch>
            <a:fillRect/>
          </a:stretch>
        </p:blipFill>
        <p:spPr bwMode="auto">
          <a:xfrm>
            <a:off x="4500563" y="229944"/>
            <a:ext cx="4410892" cy="6374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3000"/>
                                        <p:tgtEl>
                                          <p:spTgt spid="3">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одержимое 9"/>
          <p:cNvSpPr>
            <a:spLocks noGrp="1"/>
          </p:cNvSpPr>
          <p:nvPr>
            <p:ph idx="1"/>
          </p:nvPr>
        </p:nvSpPr>
        <p:spPr>
          <a:xfrm>
            <a:off x="0" y="1"/>
            <a:ext cx="8715404" cy="1000108"/>
          </a:xfrm>
        </p:spPr>
        <p:txBody>
          <a:bodyPr>
            <a:normAutofit lnSpcReduction="10000"/>
          </a:bodyPr>
          <a:lstStyle/>
          <a:p>
            <a:pPr algn="r">
              <a:buNone/>
            </a:pPr>
            <a:r>
              <a:rPr lang="ru-RU" dirty="0" smtClean="0"/>
              <a:t>Некоторые ученые считают, что это могла быть  и  статуя женщины.</a:t>
            </a:r>
            <a:endParaRPr lang="ru-RU" dirty="0"/>
          </a:p>
        </p:txBody>
      </p:sp>
      <p:pic>
        <p:nvPicPr>
          <p:cNvPr id="8196" name="Picture 4"/>
          <p:cNvPicPr>
            <a:picLocks noChangeAspect="1" noChangeArrowheads="1"/>
          </p:cNvPicPr>
          <p:nvPr/>
        </p:nvPicPr>
        <p:blipFill>
          <a:blip r:embed="rId2"/>
          <a:srcRect/>
          <a:stretch>
            <a:fillRect/>
          </a:stretch>
        </p:blipFill>
        <p:spPr bwMode="auto">
          <a:xfrm>
            <a:off x="500034" y="1000108"/>
            <a:ext cx="8072462" cy="5558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ox(out)">
                                      <p:cBhvr>
                                        <p:cTn id="7" dur="1000"/>
                                        <p:tgtEl>
                                          <p:spTgt spid="819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wipe(up)">
                                      <p:cBhvr>
                                        <p:cTn id="10"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a:xfrm>
            <a:off x="285720" y="1142984"/>
            <a:ext cx="3643338" cy="5357850"/>
          </a:xfrm>
        </p:spPr>
        <p:txBody>
          <a:bodyPr>
            <a:normAutofit fontScale="85000" lnSpcReduction="20000"/>
          </a:bodyPr>
          <a:lstStyle/>
          <a:p>
            <a:pPr marL="0" indent="0" algn="ctr">
              <a:buNone/>
            </a:pPr>
            <a:r>
              <a:rPr lang="ru-RU" sz="3300" dirty="0" smtClean="0"/>
              <a:t>На почти 40-метровое изваяние, полое внутри, ушло </a:t>
            </a:r>
            <a:r>
              <a:rPr lang="ru-RU" sz="3300" smtClean="0"/>
              <a:t>более </a:t>
            </a:r>
          </a:p>
          <a:p>
            <a:pPr marL="0" indent="0" algn="ctr">
              <a:buNone/>
            </a:pPr>
            <a:r>
              <a:rPr lang="ru-RU" sz="3300" smtClean="0"/>
              <a:t>12 </a:t>
            </a:r>
            <a:r>
              <a:rPr lang="ru-RU" sz="3300" dirty="0" smtClean="0"/>
              <a:t>тонн бронзы. </a:t>
            </a:r>
          </a:p>
          <a:p>
            <a:pPr marL="0" indent="0" algn="ctr">
              <a:buNone/>
            </a:pPr>
            <a:endParaRPr lang="ru-RU" sz="3300" dirty="0" smtClean="0"/>
          </a:p>
          <a:p>
            <a:pPr marL="0" indent="0" algn="ctr">
              <a:buNone/>
            </a:pPr>
            <a:r>
              <a:rPr lang="ru-RU" sz="3300" dirty="0" smtClean="0"/>
              <a:t>Знаменитый Колосс Родосский простоял всего </a:t>
            </a:r>
            <a:r>
              <a:rPr lang="ru-RU" sz="3300" b="1" dirty="0" smtClean="0"/>
              <a:t>66 лет</a:t>
            </a:r>
            <a:r>
              <a:rPr lang="ru-RU" sz="3300" dirty="0" smtClean="0"/>
              <a:t>, </a:t>
            </a:r>
          </a:p>
          <a:p>
            <a:pPr marL="0" indent="0" algn="ctr">
              <a:buNone/>
            </a:pPr>
            <a:r>
              <a:rPr lang="ru-RU" sz="3300" dirty="0" smtClean="0"/>
              <a:t>и в </a:t>
            </a:r>
            <a:r>
              <a:rPr lang="ru-RU" sz="3300" b="1" dirty="0" smtClean="0"/>
              <a:t>224 году до н.э. </a:t>
            </a:r>
            <a:r>
              <a:rPr lang="ru-RU" sz="3300" dirty="0" smtClean="0"/>
              <a:t>рухнул во время землетрясения, разрушив при этом несколько близлежащих домов.</a:t>
            </a:r>
          </a:p>
          <a:p>
            <a:endParaRPr lang="ru-RU" dirty="0"/>
          </a:p>
        </p:txBody>
      </p:sp>
      <p:pic>
        <p:nvPicPr>
          <p:cNvPr id="6" name="Picture 3"/>
          <p:cNvPicPr>
            <a:picLocks noChangeAspect="1" noChangeArrowheads="1"/>
          </p:cNvPicPr>
          <p:nvPr/>
        </p:nvPicPr>
        <p:blipFill>
          <a:blip r:embed="rId2">
            <a:lum bright="10000"/>
          </a:blip>
          <a:srcRect/>
          <a:stretch>
            <a:fillRect/>
          </a:stretch>
        </p:blipFill>
        <p:spPr bwMode="auto">
          <a:xfrm>
            <a:off x="4214810" y="143610"/>
            <a:ext cx="4726143" cy="64781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1000"/>
                                        <p:tgtEl>
                                          <p:spTgt spid="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up)">
                                      <p:cBhvr>
                                        <p:cTn id="11" dur="3000"/>
                                        <p:tgtEl>
                                          <p:spTgt spid="7">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wipe(up)">
                                      <p:cBhvr>
                                        <p:cTn id="15" dur="3000"/>
                                        <p:tgtEl>
                                          <p:spTgt spid="7">
                                            <p:txEl>
                                              <p:pRg st="1" end="1"/>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wipe(up)">
                                      <p:cBhvr>
                                        <p:cTn id="19" dur="3000"/>
                                        <p:tgtEl>
                                          <p:spTgt spid="7">
                                            <p:txEl>
                                              <p:pRg st="3" end="3"/>
                                            </p:txEl>
                                          </p:spTgt>
                                        </p:tgtEl>
                                      </p:cBhvr>
                                    </p:animEffect>
                                  </p:childTnLst>
                                </p:cTn>
                              </p:par>
                            </p:childTnLst>
                          </p:cTn>
                        </p:par>
                        <p:par>
                          <p:cTn id="20" fill="hold">
                            <p:stCondLst>
                              <p:cond delay="10000"/>
                            </p:stCondLst>
                            <p:childTnLst>
                              <p:par>
                                <p:cTn id="21" presetID="22" presetClass="entr" presetSubtype="1" fill="hold" grpId="0"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wipe(up)">
                                      <p:cBhvr>
                                        <p:cTn id="23" dur="3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628" y="1142984"/>
            <a:ext cx="3900486" cy="4857784"/>
          </a:xfrm>
        </p:spPr>
        <p:txBody>
          <a:bodyPr>
            <a:normAutofit fontScale="92500" lnSpcReduction="20000"/>
          </a:bodyPr>
          <a:lstStyle/>
          <a:p>
            <a:pPr marL="0" indent="0" algn="ctr">
              <a:buNone/>
            </a:pPr>
            <a:r>
              <a:rPr lang="ru-RU" sz="3000" dirty="0" smtClean="0"/>
              <a:t>Рухнувший гигант пролежал на земле почти 900 лет. </a:t>
            </a:r>
          </a:p>
          <a:p>
            <a:pPr marL="0" indent="0" algn="ctr">
              <a:buNone/>
            </a:pPr>
            <a:endParaRPr lang="ru-RU" sz="3000" dirty="0" smtClean="0"/>
          </a:p>
          <a:p>
            <a:pPr marL="0" indent="0" algn="ctr">
              <a:buNone/>
            </a:pPr>
            <a:r>
              <a:rPr lang="ru-RU" sz="3000" dirty="0" smtClean="0"/>
              <a:t>Завоевавшие остров в VII веке н.э. арабы разломали это самое недолговечное чудо света и на тысяче верблюдов переправили бронзу в </a:t>
            </a:r>
            <a:r>
              <a:rPr lang="ru-RU" sz="3000" dirty="0" err="1" smtClean="0"/>
              <a:t>Эдессу</a:t>
            </a:r>
            <a:r>
              <a:rPr lang="ru-RU" sz="3000" dirty="0" smtClean="0"/>
              <a:t>, где она пошла в переплавку.</a:t>
            </a:r>
          </a:p>
          <a:p>
            <a:pPr marL="0" indent="0"/>
            <a:endParaRPr lang="ru-RU" dirty="0"/>
          </a:p>
        </p:txBody>
      </p:sp>
      <p:pic>
        <p:nvPicPr>
          <p:cNvPr id="5" name="Picture 5"/>
          <p:cNvPicPr>
            <a:picLocks noChangeAspect="1" noChangeArrowheads="1"/>
          </p:cNvPicPr>
          <p:nvPr/>
        </p:nvPicPr>
        <p:blipFill>
          <a:blip r:embed="rId2"/>
          <a:srcRect/>
          <a:stretch>
            <a:fillRect/>
          </a:stretch>
        </p:blipFill>
        <p:spPr bwMode="auto">
          <a:xfrm>
            <a:off x="0" y="214290"/>
            <a:ext cx="4929190" cy="64286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3000"/>
                                        <p:tgtEl>
                                          <p:spTgt spid="3">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6215059"/>
            <a:ext cx="8429684" cy="642941"/>
          </a:xfrm>
        </p:spPr>
        <p:txBody>
          <a:bodyPr>
            <a:normAutofit/>
          </a:bodyPr>
          <a:lstStyle/>
          <a:p>
            <a:pPr>
              <a:buNone/>
            </a:pPr>
            <a:r>
              <a:rPr lang="ru-RU" sz="2800" dirty="0" smtClean="0"/>
              <a:t>Место, где находился знаменитый колосс Родосский.</a:t>
            </a:r>
            <a:endParaRPr lang="ru-RU" sz="2800" dirty="0"/>
          </a:p>
        </p:txBody>
      </p:sp>
      <p:pic>
        <p:nvPicPr>
          <p:cNvPr id="10242" name="Picture 2"/>
          <p:cNvPicPr>
            <a:picLocks noChangeAspect="1" noChangeArrowheads="1"/>
          </p:cNvPicPr>
          <p:nvPr/>
        </p:nvPicPr>
        <p:blipFill>
          <a:blip r:embed="rId2"/>
          <a:srcRect/>
          <a:stretch>
            <a:fillRect/>
          </a:stretch>
        </p:blipFill>
        <p:spPr bwMode="auto">
          <a:xfrm>
            <a:off x="285720" y="214290"/>
            <a:ext cx="8572560" cy="58757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ox(out)">
                                      <p:cBhvr>
                                        <p:cTn id="7" dur="1000"/>
                                        <p:tgtEl>
                                          <p:spTgt spid="1024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9" descr="sadisem">
            <a:hlinkClick r:id="rId3" action="ppaction://hlinksldjump" tooltip="Сады Семирамиды"/>
          </p:cNvPr>
          <p:cNvPicPr>
            <a:picLocks noChangeAspect="1" noChangeArrowheads="1"/>
          </p:cNvPicPr>
          <p:nvPr/>
        </p:nvPicPr>
        <p:blipFill>
          <a:blip r:embed="rId4"/>
          <a:srcRect/>
          <a:stretch>
            <a:fillRect/>
          </a:stretch>
        </p:blipFill>
        <p:spPr bwMode="auto">
          <a:xfrm>
            <a:off x="214282" y="4643446"/>
            <a:ext cx="1593522" cy="12544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40" descr="egyptian-1">
            <a:hlinkClick r:id="rId5" action="ppaction://hlinksldjump" tooltip="Египетские пирамиды"/>
          </p:cNvPr>
          <p:cNvPicPr>
            <a:picLocks noChangeAspect="1" noChangeArrowheads="1"/>
          </p:cNvPicPr>
          <p:nvPr/>
        </p:nvPicPr>
        <p:blipFill>
          <a:blip r:embed="rId6" cstate="email"/>
          <a:srcRect/>
          <a:stretch>
            <a:fillRect/>
          </a:stretch>
        </p:blipFill>
        <p:spPr bwMode="auto">
          <a:xfrm>
            <a:off x="214282" y="3000372"/>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41" descr="main">
            <a:hlinkClick r:id="rId7" action="ppaction://hlinksldjump" tooltip="Статуя Зевса в Олимпии"/>
          </p:cNvPr>
          <p:cNvPicPr>
            <a:picLocks noChangeAspect="1" noChangeArrowheads="1"/>
          </p:cNvPicPr>
          <p:nvPr/>
        </p:nvPicPr>
        <p:blipFill>
          <a:blip r:embed="rId8"/>
          <a:srcRect/>
          <a:stretch>
            <a:fillRect/>
          </a:stretch>
        </p:blipFill>
        <p:spPr bwMode="auto">
          <a:xfrm>
            <a:off x="2000232" y="5429264"/>
            <a:ext cx="1729978"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3" action="ppaction://hlinksldjump" tooltip="Храм Артемиды в Эфесе"/>
          </p:cNvPr>
          <p:cNvPicPr>
            <a:picLocks noChangeAspect="1" noChangeArrowheads="1"/>
          </p:cNvPicPr>
          <p:nvPr/>
        </p:nvPicPr>
        <p:blipFill>
          <a:blip r:embed="rId9"/>
          <a:srcRect/>
          <a:stretch>
            <a:fillRect/>
          </a:stretch>
        </p:blipFill>
        <p:spPr bwMode="auto">
          <a:xfrm>
            <a:off x="3857620" y="5429264"/>
            <a:ext cx="1791967"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10" action="ppaction://hlinksldjump" tooltip="Галикарнасский мавзолей"/>
          </p:cNvPr>
          <p:cNvPicPr>
            <a:picLocks noChangeAspect="1" noChangeArrowheads="1"/>
          </p:cNvPicPr>
          <p:nvPr/>
        </p:nvPicPr>
        <p:blipFill>
          <a:blip r:embed="rId11" cstate="email"/>
          <a:srcRect/>
          <a:stretch>
            <a:fillRect/>
          </a:stretch>
        </p:blipFill>
        <p:spPr bwMode="auto">
          <a:xfrm>
            <a:off x="5786446" y="5357826"/>
            <a:ext cx="1643074"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785813" y="0"/>
            <a:ext cx="8101012" cy="857232"/>
          </a:xfrm>
        </p:spPr>
        <p:txBody>
          <a:bodyPr>
            <a:normAutofit fontScale="90000"/>
          </a:bodyPr>
          <a:lstStyle/>
          <a:p>
            <a:pPr>
              <a:defRPr/>
            </a:pPr>
            <a:r>
              <a:rPr lang="ru-RU" sz="5400" b="1" dirty="0" smtClean="0">
                <a:ln>
                  <a:solidFill>
                    <a:srgbClr val="7030A0"/>
                  </a:solidFill>
                </a:ln>
                <a:solidFill>
                  <a:schemeClr val="accent3">
                    <a:lumMod val="60000"/>
                    <a:lumOff val="40000"/>
                  </a:schemeClr>
                </a:solidFill>
                <a:effectLst>
                  <a:outerShdw blurRad="38100" dist="38100" dir="2700000" algn="tl">
                    <a:srgbClr val="000000"/>
                  </a:outerShdw>
                </a:effectLst>
                <a:latin typeface="Monotype Corsiva" pitchFamily="66" charset="0"/>
              </a:rPr>
              <a:t>7. Александрийский  маяк</a:t>
            </a:r>
            <a:endParaRPr lang="ru-RU" sz="5400" dirty="0">
              <a:ln>
                <a:solidFill>
                  <a:srgbClr val="7030A0"/>
                </a:solidFill>
              </a:ln>
            </a:endParaRPr>
          </a:p>
        </p:txBody>
      </p:sp>
      <p:pic>
        <p:nvPicPr>
          <p:cNvPr id="4" name="Picture 35" descr="koloss">
            <a:hlinkClick r:id="rId12" action="ppaction://hlinksldjump" tooltip="Колосс Родосский"/>
          </p:cNvPr>
          <p:cNvPicPr>
            <a:picLocks noChangeAspect="1" noChangeArrowheads="1"/>
          </p:cNvPicPr>
          <p:nvPr/>
        </p:nvPicPr>
        <p:blipFill>
          <a:blip r:embed="rId13"/>
          <a:srcRect/>
          <a:stretch>
            <a:fillRect/>
          </a:stretch>
        </p:blipFill>
        <p:spPr bwMode="auto">
          <a:xfrm>
            <a:off x="7715272" y="4574281"/>
            <a:ext cx="1428728" cy="18551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14" action="ppaction://hlinksldjump" tooltip="Александрийский маяк"/>
          </p:cNvPr>
          <p:cNvPicPr>
            <a:picLocks noChangeAspect="1" noChangeArrowheads="1"/>
          </p:cNvPicPr>
          <p:nvPr/>
        </p:nvPicPr>
        <p:blipFill>
          <a:blip r:embed="rId15"/>
          <a:srcRect/>
          <a:stretch>
            <a:fillRect/>
          </a:stretch>
        </p:blipFill>
        <p:spPr bwMode="auto">
          <a:xfrm>
            <a:off x="7722441" y="2357430"/>
            <a:ext cx="1421559" cy="17859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7 Дорожка 14.wma">
            <a:hlinkClick r:id="" action="ppaction://media"/>
          </p:cNvPr>
          <p:cNvPicPr>
            <a:picLocks noRot="1" noChangeAspect="1"/>
          </p:cNvPicPr>
          <p:nvPr>
            <a:audioFile r:link="rId1"/>
          </p:nvPr>
        </p:nvPicPr>
        <p:blipFill>
          <a:blip r:embed="rId16" cstate="email"/>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0.00295 -0.03375 C -0.00017 -0.03514 -0.00729 -0.03791 -0.00937 -0.04069 C -0.01076 -0.04254 -0.01024 -0.04554 -0.01111 -0.04763 C -0.01406 -0.05549 -0.01788 -0.06381 -0.0217 -0.07121 C -0.0276 -0.09456 -0.0368 -0.11653 -0.04791 -0.13641 C -0.05191 -0.14381 -0.05642 -0.15121 -0.0585 -0.15976 C -0.05903 -0.16208 -0.0592 -0.16485 -0.06024 -0.16693 C -0.06337 -0.17364 -0.06753 -0.17919 -0.07083 -0.18543 C -0.07378 -0.19768 -0.08038 -0.20901 -0.08472 -0.22057 C -0.0868 -0.22612 -0.09114 -0.22936 -0.09357 -0.23468 C -0.09774 -0.24369 -0.10156 -0.25549 -0.10764 -0.26265 C -0.1184 -0.27514 -0.13264 -0.28693 -0.14618 -0.29294 C -0.15451 -0.3008 -0.16441 -0.30682 -0.1743 -0.30936 C -0.18403 -0.31907 -0.19427 -0.32046 -0.2059 -0.32346 C -0.22344 -0.33271 -0.24166 -0.33502 -0.26024 -0.33734 C -0.28403 -0.34358 -0.30816 -0.34751 -0.33212 -0.35144 C -0.37656 -0.35075 -0.421 -0.35144 -0.46545 -0.34913 C -0.46753 -0.34913 -0.46892 -0.34566 -0.47083 -0.3445 C -0.4842 -0.33711 -0.49896 -0.32947 -0.51284 -0.32346 C -0.52934 -0.3089 -0.54514 -0.29734 -0.56198 -0.28369 C -0.56475 -0.28138 -0.56649 -0.27699 -0.56892 -0.27421 C -0.575 -0.26728 -0.5743 -0.27213 -0.57951 -0.26265 C -0.59097 -0.24115 -0.5743 -0.26497 -0.58837 -0.24624 C -0.59097 -0.22843 -0.59722 -0.21248 -0.60052 -0.19491 C -0.59982 -0.16508 -0.6033 -0.11283 -0.5901 -0.08046 C -0.58698 -0.07306 -0.58298 -0.06658 -0.57951 -0.05942 C -0.57552 -0.05132 -0.57222 -0.04023 -0.56719 -0.03375 C -0.56215 -0.01988 -0.55625 -0.00647 -0.54965 0.00579 C -0.54791 0.00925 -0.54687 0.01318 -0.54444 0.0155 C -0.53975 0.02012 -0.5342 0.02844 -0.52864 0.03168 C -0.50694 0.04463 -0.52916 0.02659 -0.50764 0.04579 C -0.50243 0.05041 -0.49566 0.05133 -0.4901 0.05503 C -0.47656 0.07307 -0.46736 0.08856 -0.44791 0.0948 C -0.44444 0.09804 -0.4375 0.10428 -0.4375 0.10451 " pathEditMode="relative" rAng="0" ptsTypes="fffffffffffffffffffffffffffffffffA">
                                      <p:cBhvr>
                                        <p:cTn id="13" dur="2000" fill="hold"/>
                                        <p:tgtEl>
                                          <p:spTgt spid="5"/>
                                        </p:tgtEl>
                                        <p:attrNameLst>
                                          <p:attrName>ppt_x</p:attrName>
                                          <p:attrName>ppt_y</p:attrName>
                                        </p:attrNameLst>
                                      </p:cBhvr>
                                      <p:rCtr x="-303" y="-90"/>
                                    </p:animMotion>
                                  </p:childTnLst>
                                </p:cTn>
                              </p:par>
                              <p:par>
                                <p:cTn id="14" presetID="6" presetClass="emph" presetSubtype="0" fill="hold" nodeType="withEffect">
                                  <p:stCondLst>
                                    <p:cond delay="0"/>
                                  </p:stCondLst>
                                  <p:childTnLst>
                                    <p:animScale>
                                      <p:cBhvr>
                                        <p:cTn id="15" dur="2000" fill="hold"/>
                                        <p:tgtEl>
                                          <p:spTgt spid="5"/>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6">
                <p:cTn id="1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3100374" y="214290"/>
            <a:ext cx="6043626" cy="796908"/>
          </a:xfrm>
        </p:spPr>
        <p:txBody>
          <a:bodyPr/>
          <a:lstStyle/>
          <a:p>
            <a:r>
              <a:rPr lang="ru-RU" b="1" dirty="0" smtClean="0">
                <a:ln>
                  <a:solidFill>
                    <a:srgbClr val="7030A0"/>
                  </a:solidFill>
                </a:ln>
                <a:solidFill>
                  <a:schemeClr val="accent3">
                    <a:lumMod val="60000"/>
                    <a:lumOff val="40000"/>
                  </a:schemeClr>
                </a:solidFill>
                <a:effectLst>
                  <a:outerShdw blurRad="38100" dist="38100" dir="2700000" algn="tl">
                    <a:srgbClr val="000000"/>
                  </a:outerShdw>
                </a:effectLst>
                <a:latin typeface="Monotype Corsiva" pitchFamily="66" charset="0"/>
              </a:rPr>
              <a:t>7. Александрийский  маяк</a:t>
            </a:r>
            <a:endParaRPr lang="ru-RU" dirty="0"/>
          </a:p>
        </p:txBody>
      </p:sp>
      <p:sp>
        <p:nvSpPr>
          <p:cNvPr id="9" name="Содержимое 8"/>
          <p:cNvSpPr>
            <a:spLocks noGrp="1"/>
          </p:cNvSpPr>
          <p:nvPr>
            <p:ph idx="1"/>
          </p:nvPr>
        </p:nvSpPr>
        <p:spPr>
          <a:xfrm>
            <a:off x="4643438" y="1071546"/>
            <a:ext cx="4286280" cy="5786454"/>
          </a:xfrm>
        </p:spPr>
        <p:txBody>
          <a:bodyPr>
            <a:normAutofit fontScale="55000" lnSpcReduction="20000"/>
          </a:bodyPr>
          <a:lstStyle/>
          <a:p>
            <a:pPr marL="0" indent="0" algn="ctr">
              <a:buNone/>
            </a:pPr>
            <a:r>
              <a:rPr lang="ru-RU" sz="4700" dirty="0" smtClean="0"/>
              <a:t>Маяк был построен на маленьком острове  </a:t>
            </a:r>
            <a:r>
              <a:rPr lang="ru-RU" sz="4700" dirty="0" err="1" smtClean="0"/>
              <a:t>Фарос</a:t>
            </a:r>
            <a:r>
              <a:rPr lang="ru-RU" sz="4700" dirty="0" smtClean="0"/>
              <a:t>  в  Средиземном море,  около берегов Александрии.</a:t>
            </a:r>
          </a:p>
          <a:p>
            <a:pPr marL="0" indent="0" algn="ctr">
              <a:buNone/>
            </a:pPr>
            <a:r>
              <a:rPr lang="ru-RU" sz="4700" dirty="0" smtClean="0"/>
              <a:t> Этот оживленный порт основал Александр Великий во время посещения Египта. </a:t>
            </a:r>
          </a:p>
          <a:p>
            <a:pPr marL="0" indent="0" algn="ctr">
              <a:buNone/>
            </a:pPr>
            <a:r>
              <a:rPr lang="ru-RU" sz="4700" dirty="0" smtClean="0"/>
              <a:t>Сооружение  назвали  по имени  города. </a:t>
            </a:r>
          </a:p>
          <a:p>
            <a:pPr marL="0" indent="0" algn="ctr">
              <a:buNone/>
            </a:pPr>
            <a:endParaRPr lang="ru-RU" sz="4700" dirty="0" smtClean="0"/>
          </a:p>
          <a:p>
            <a:pPr marL="0" indent="0" algn="ctr">
              <a:buNone/>
            </a:pPr>
            <a:r>
              <a:rPr lang="ru-RU" sz="4700" dirty="0" smtClean="0"/>
              <a:t>На его строительство, должно быть, ушло 20 лет, а завершен он был около </a:t>
            </a:r>
          </a:p>
          <a:p>
            <a:pPr marL="0" indent="0" algn="ctr">
              <a:buNone/>
            </a:pPr>
            <a:r>
              <a:rPr lang="ru-RU" sz="4700" dirty="0" smtClean="0"/>
              <a:t>280 г. до н.э., во времена правления Птолемея II, </a:t>
            </a:r>
          </a:p>
          <a:p>
            <a:pPr marL="0" indent="0" algn="ctr">
              <a:buNone/>
            </a:pPr>
            <a:r>
              <a:rPr lang="ru-RU" sz="4700" dirty="0" smtClean="0"/>
              <a:t>царя Египта.</a:t>
            </a:r>
          </a:p>
          <a:p>
            <a:endParaRPr lang="ru-RU" dirty="0"/>
          </a:p>
        </p:txBody>
      </p:sp>
      <p:pic>
        <p:nvPicPr>
          <p:cNvPr id="7" name="Picture 5" descr="majak"/>
          <p:cNvPicPr>
            <a:picLocks noChangeAspect="1" noChangeArrowheads="1"/>
          </p:cNvPicPr>
          <p:nvPr/>
        </p:nvPicPr>
        <p:blipFill>
          <a:blip r:embed="rId2"/>
          <a:srcRect/>
          <a:stretch>
            <a:fillRect/>
          </a:stretch>
        </p:blipFill>
        <p:spPr bwMode="auto">
          <a:xfrm>
            <a:off x="285720" y="1000108"/>
            <a:ext cx="4000528" cy="56469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out)">
                                      <p:cBhvr>
                                        <p:cTn id="11" dur="1000"/>
                                        <p:tgtEl>
                                          <p:spTgt spid="7"/>
                                        </p:tgtEl>
                                      </p:cBhvr>
                                    </p:animEffect>
                                  </p:childTnLst>
                                </p:cTn>
                              </p:par>
                            </p:childTnLst>
                          </p:cTn>
                        </p:par>
                        <p:par>
                          <p:cTn id="12" fill="hold">
                            <p:stCondLst>
                              <p:cond delay="3000"/>
                            </p:stCondLst>
                            <p:childTnLst>
                              <p:par>
                                <p:cTn id="13" presetID="22" presetClass="entr" presetSubtype="1"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3000"/>
                                        <p:tgtEl>
                                          <p:spTgt spid="9">
                                            <p:txEl>
                                              <p:pRg st="0" end="0"/>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wipe(up)">
                                      <p:cBhvr>
                                        <p:cTn id="19" dur="3000"/>
                                        <p:tgtEl>
                                          <p:spTgt spid="9">
                                            <p:txEl>
                                              <p:pRg st="1" end="1"/>
                                            </p:txEl>
                                          </p:spTgt>
                                        </p:tgtEl>
                                      </p:cBhvr>
                                    </p:animEffect>
                                  </p:childTnLst>
                                </p:cTn>
                              </p:par>
                            </p:childTnLst>
                          </p:cTn>
                        </p:par>
                        <p:par>
                          <p:cTn id="20" fill="hold">
                            <p:stCondLst>
                              <p:cond delay="9000"/>
                            </p:stCondLst>
                            <p:childTnLst>
                              <p:par>
                                <p:cTn id="21" presetID="22" presetClass="entr" presetSubtype="1" fill="hold" grpId="0" nodeType="after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wipe(up)">
                                      <p:cBhvr>
                                        <p:cTn id="23" dur="3000"/>
                                        <p:tgtEl>
                                          <p:spTgt spid="9">
                                            <p:txEl>
                                              <p:pRg st="2" end="2"/>
                                            </p:txEl>
                                          </p:spTgt>
                                        </p:tgtEl>
                                      </p:cBhvr>
                                    </p:animEffect>
                                  </p:childTnLst>
                                </p:cTn>
                              </p:par>
                            </p:childTnLst>
                          </p:cTn>
                        </p:par>
                        <p:par>
                          <p:cTn id="24" fill="hold">
                            <p:stCondLst>
                              <p:cond delay="12000"/>
                            </p:stCondLst>
                            <p:childTnLst>
                              <p:par>
                                <p:cTn id="25" presetID="22" presetClass="entr" presetSubtype="1" fill="hold" grpId="0" nodeType="after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up)">
                                      <p:cBhvr>
                                        <p:cTn id="27" dur="3000"/>
                                        <p:tgtEl>
                                          <p:spTgt spid="9">
                                            <p:txEl>
                                              <p:pRg st="4" end="4"/>
                                            </p:txEl>
                                          </p:spTgt>
                                        </p:tgtEl>
                                      </p:cBhvr>
                                    </p:animEffect>
                                  </p:childTnLst>
                                </p:cTn>
                              </p:par>
                            </p:childTnLst>
                          </p:cTn>
                        </p:par>
                        <p:par>
                          <p:cTn id="28" fill="hold">
                            <p:stCondLst>
                              <p:cond delay="15000"/>
                            </p:stCondLst>
                            <p:childTnLst>
                              <p:par>
                                <p:cTn id="29" presetID="22" presetClass="entr" presetSubtype="1" fill="hold" grpId="0" nodeType="after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Effect transition="in" filter="wipe(up)">
                                      <p:cBhvr>
                                        <p:cTn id="31" dur="3000"/>
                                        <p:tgtEl>
                                          <p:spTgt spid="9">
                                            <p:txEl>
                                              <p:pRg st="5" end="5"/>
                                            </p:txEl>
                                          </p:spTgt>
                                        </p:tgtEl>
                                      </p:cBhvr>
                                    </p:animEffect>
                                  </p:childTnLst>
                                </p:cTn>
                              </p:par>
                            </p:childTnLst>
                          </p:cTn>
                        </p:par>
                        <p:par>
                          <p:cTn id="32" fill="hold">
                            <p:stCondLst>
                              <p:cond delay="18000"/>
                            </p:stCondLst>
                            <p:childTnLst>
                              <p:par>
                                <p:cTn id="33" presetID="22" presetClass="entr" presetSubtype="1" fill="hold" grpId="0" nodeType="afterEffect">
                                  <p:stCondLst>
                                    <p:cond delay="0"/>
                                  </p:stCondLst>
                                  <p:childTnLst>
                                    <p:set>
                                      <p:cBhvr>
                                        <p:cTn id="34" dur="1" fill="hold">
                                          <p:stCondLst>
                                            <p:cond delay="0"/>
                                          </p:stCondLst>
                                        </p:cTn>
                                        <p:tgtEl>
                                          <p:spTgt spid="9">
                                            <p:txEl>
                                              <p:pRg st="6" end="6"/>
                                            </p:txEl>
                                          </p:spTgt>
                                        </p:tgtEl>
                                        <p:attrNameLst>
                                          <p:attrName>style.visibility</p:attrName>
                                        </p:attrNameLst>
                                      </p:cBhvr>
                                      <p:to>
                                        <p:strVal val="visible"/>
                                      </p:to>
                                    </p:set>
                                    <p:animEffect transition="in" filter="wipe(up)">
                                      <p:cBhvr>
                                        <p:cTn id="35" dur="3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одержимое 7"/>
          <p:cNvSpPr>
            <a:spLocks noGrp="1"/>
          </p:cNvSpPr>
          <p:nvPr>
            <p:ph idx="1"/>
          </p:nvPr>
        </p:nvSpPr>
        <p:spPr>
          <a:xfrm>
            <a:off x="285720" y="428604"/>
            <a:ext cx="4114800" cy="6072230"/>
          </a:xfrm>
        </p:spPr>
        <p:txBody>
          <a:bodyPr>
            <a:normAutofit fontScale="92500" lnSpcReduction="10000"/>
          </a:bodyPr>
          <a:lstStyle/>
          <a:p>
            <a:pPr marL="0" indent="0" algn="ctr">
              <a:buNone/>
            </a:pPr>
            <a:r>
              <a:rPr lang="ru-RU" dirty="0" smtClean="0"/>
              <a:t>Маяк настолько поразил воображение древней Ойкумены, что по окончании строительства он был немедленно причислен с  семи чудесам света. </a:t>
            </a:r>
          </a:p>
          <a:p>
            <a:pPr marL="0" indent="0" algn="ctr">
              <a:buNone/>
            </a:pPr>
            <a:endParaRPr lang="ru-RU" dirty="0" smtClean="0"/>
          </a:p>
          <a:p>
            <a:pPr marL="0" indent="0" algn="ctr">
              <a:buNone/>
            </a:pPr>
            <a:r>
              <a:rPr lang="ru-RU" dirty="0" smtClean="0"/>
              <a:t>В основании его лежал квадрат стороной 30 м. Предполагается, что гигантский маяк поднимался над землей на </a:t>
            </a:r>
            <a:r>
              <a:rPr lang="ru-RU" b="1" dirty="0" smtClean="0"/>
              <a:t>130 метров</a:t>
            </a:r>
            <a:r>
              <a:rPr lang="ru-RU" dirty="0" smtClean="0"/>
              <a:t>! </a:t>
            </a:r>
          </a:p>
          <a:p>
            <a:endParaRPr lang="ru-RU" dirty="0"/>
          </a:p>
        </p:txBody>
      </p:sp>
      <p:pic>
        <p:nvPicPr>
          <p:cNvPr id="4" name="Picture 2"/>
          <p:cNvPicPr>
            <a:picLocks noChangeAspect="1" noChangeArrowheads="1"/>
          </p:cNvPicPr>
          <p:nvPr/>
        </p:nvPicPr>
        <p:blipFill>
          <a:blip r:embed="rId2">
            <a:lum bright="10000"/>
          </a:blip>
          <a:srcRect l="9409" t="7532" r="9946" b="10161"/>
          <a:stretch>
            <a:fillRect/>
          </a:stretch>
        </p:blipFill>
        <p:spPr bwMode="auto">
          <a:xfrm>
            <a:off x="4357686" y="428604"/>
            <a:ext cx="4572032" cy="61722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up)">
                                      <p:cBhvr>
                                        <p:cTn id="11" dur="3000"/>
                                        <p:tgtEl>
                                          <p:spTgt spid="8">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wipe(up)">
                                      <p:cBhvr>
                                        <p:cTn id="15" dur="3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a:xfrm>
            <a:off x="428596" y="5143488"/>
            <a:ext cx="8229600" cy="1714512"/>
          </a:xfrm>
        </p:spPr>
        <p:txBody>
          <a:bodyPr>
            <a:normAutofit fontScale="92500" lnSpcReduction="20000"/>
          </a:bodyPr>
          <a:lstStyle/>
          <a:p>
            <a:pPr marL="0" indent="0" algn="ctr">
              <a:buNone/>
            </a:pPr>
            <a:r>
              <a:rPr lang="ru-RU" dirty="0" smtClean="0"/>
              <a:t>Дрова для костра доставлялись наверх по спиральной лестнице, такой пологой и широкой, что по ней на стометровую высоту въезжали повозки, запряжённые  ослами.</a:t>
            </a:r>
            <a:endParaRPr lang="ru-RU" dirty="0"/>
          </a:p>
        </p:txBody>
      </p:sp>
      <p:pic>
        <p:nvPicPr>
          <p:cNvPr id="7171" name="Picture 3"/>
          <p:cNvPicPr>
            <a:picLocks noChangeAspect="1" noChangeArrowheads="1"/>
          </p:cNvPicPr>
          <p:nvPr/>
        </p:nvPicPr>
        <p:blipFill>
          <a:blip r:embed="rId2">
            <a:lum bright="10000"/>
          </a:blip>
          <a:srcRect/>
          <a:stretch>
            <a:fillRect/>
          </a:stretch>
        </p:blipFill>
        <p:spPr bwMode="auto">
          <a:xfrm>
            <a:off x="500034" y="214290"/>
            <a:ext cx="8072494" cy="47148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1"/>
            <a:ext cx="8643998" cy="1357321"/>
          </a:xfrm>
        </p:spPr>
        <p:txBody>
          <a:bodyPr>
            <a:normAutofit lnSpcReduction="10000"/>
          </a:bodyPr>
          <a:lstStyle/>
          <a:p>
            <a:pPr marL="0" indent="0">
              <a:buNone/>
            </a:pPr>
            <a:r>
              <a:rPr lang="ru-RU" sz="2800" dirty="0" smtClean="0"/>
              <a:t>На третьем этаже, в круглой, обнесённой колоннами башне, вечно горел громадный костёр, отражавшийся сложной системой зеркал. </a:t>
            </a:r>
          </a:p>
          <a:p>
            <a:pPr marL="0" indent="0">
              <a:buNone/>
            </a:pPr>
            <a:endParaRPr lang="ru-RU" dirty="0"/>
          </a:p>
        </p:txBody>
      </p:sp>
      <p:pic>
        <p:nvPicPr>
          <p:cNvPr id="4" name="Picture 4"/>
          <p:cNvPicPr>
            <a:picLocks noChangeAspect="1" noChangeArrowheads="1"/>
          </p:cNvPicPr>
          <p:nvPr/>
        </p:nvPicPr>
        <p:blipFill>
          <a:blip r:embed="rId2"/>
          <a:srcRect t="5845" r="7767" b="5024"/>
          <a:stretch>
            <a:fillRect/>
          </a:stretch>
        </p:blipFill>
        <p:spPr bwMode="auto">
          <a:xfrm>
            <a:off x="428596" y="1445306"/>
            <a:ext cx="8429652" cy="5198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egyptian-1"/>
          <p:cNvPicPr>
            <a:picLocks noChangeAspect="1" noChangeArrowheads="1"/>
          </p:cNvPicPr>
          <p:nvPr/>
        </p:nvPicPr>
        <p:blipFill>
          <a:blip r:embed="rId2" cstate="email"/>
          <a:srcRect/>
          <a:stretch>
            <a:fillRect/>
          </a:stretch>
        </p:blipFill>
        <p:spPr bwMode="auto">
          <a:xfrm>
            <a:off x="4357654" y="2786058"/>
            <a:ext cx="4786346" cy="3589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Содержимое 2"/>
          <p:cNvSpPr>
            <a:spLocks noGrp="1"/>
          </p:cNvSpPr>
          <p:nvPr>
            <p:ph sz="half" idx="1"/>
          </p:nvPr>
        </p:nvSpPr>
        <p:spPr>
          <a:xfrm>
            <a:off x="285720" y="928670"/>
            <a:ext cx="8429684" cy="1785950"/>
          </a:xfrm>
        </p:spPr>
        <p:txBody>
          <a:bodyPr>
            <a:noAutofit/>
          </a:bodyPr>
          <a:lstStyle/>
          <a:p>
            <a:pPr marL="0" indent="0">
              <a:buNone/>
            </a:pPr>
            <a:r>
              <a:rPr lang="ru-RU" dirty="0" smtClean="0"/>
              <a:t>Великая пирамида была построена как гробница </a:t>
            </a:r>
            <a:r>
              <a:rPr lang="ru-RU" dirty="0" err="1" smtClean="0"/>
              <a:t>Хуфу</a:t>
            </a:r>
            <a:r>
              <a:rPr lang="ru-RU" dirty="0" smtClean="0"/>
              <a:t>, известного грекам как Хеопс. Он был одним из фараонов,  или царей древнего Египта, а его гробница была завершена в  </a:t>
            </a:r>
            <a:r>
              <a:rPr lang="ru-RU" b="1" dirty="0" smtClean="0">
                <a:solidFill>
                  <a:srgbClr val="FF66CC"/>
                </a:solidFill>
                <a:effectLst>
                  <a:outerShdw blurRad="38100" dist="38100" dir="2700000" algn="tl">
                    <a:srgbClr val="000000">
                      <a:alpha val="43137"/>
                    </a:srgbClr>
                  </a:outerShdw>
                </a:effectLst>
              </a:rPr>
              <a:t>2580 году до н.э. </a:t>
            </a:r>
            <a:endParaRPr lang="ru-RU" b="1" dirty="0">
              <a:solidFill>
                <a:srgbClr val="FF66CC"/>
              </a:solidFill>
              <a:effectLst>
                <a:outerShdw blurRad="38100" dist="38100" dir="2700000" algn="tl">
                  <a:srgbClr val="000000">
                    <a:alpha val="43137"/>
                  </a:srgbClr>
                </a:outerShdw>
              </a:effectLst>
            </a:endParaRPr>
          </a:p>
        </p:txBody>
      </p:sp>
      <p:sp>
        <p:nvSpPr>
          <p:cNvPr id="5" name="Содержимое 4"/>
          <p:cNvSpPr>
            <a:spLocks noGrp="1"/>
          </p:cNvSpPr>
          <p:nvPr>
            <p:ph sz="half" idx="2"/>
          </p:nvPr>
        </p:nvSpPr>
        <p:spPr>
          <a:xfrm>
            <a:off x="285720" y="2643182"/>
            <a:ext cx="4214842" cy="4214818"/>
          </a:xfrm>
        </p:spPr>
        <p:txBody>
          <a:bodyPr>
            <a:noAutofit/>
          </a:bodyPr>
          <a:lstStyle/>
          <a:p>
            <a:pPr marL="0" indent="0">
              <a:buNone/>
            </a:pPr>
            <a:r>
              <a:rPr lang="ru-RU" dirty="0" smtClean="0"/>
              <a:t>Пирамида </a:t>
            </a:r>
            <a:r>
              <a:rPr lang="ru-RU" dirty="0" err="1" smtClean="0"/>
              <a:t>Хуфу</a:t>
            </a:r>
            <a:r>
              <a:rPr lang="ru-RU" dirty="0" smtClean="0"/>
              <a:t> (</a:t>
            </a:r>
            <a:r>
              <a:rPr lang="ru-RU" u="sng" dirty="0" smtClean="0"/>
              <a:t>самая  дальняя </a:t>
            </a:r>
            <a:r>
              <a:rPr lang="ru-RU" dirty="0" smtClean="0"/>
              <a:t>на рисунке) является самой большой. </a:t>
            </a:r>
          </a:p>
          <a:p>
            <a:pPr marL="0" indent="0">
              <a:buNone/>
            </a:pPr>
            <a:r>
              <a:rPr lang="ru-RU" dirty="0" smtClean="0"/>
              <a:t>Позднее в Гизе было построено еще две пирамиды, для сына и внука </a:t>
            </a:r>
            <a:r>
              <a:rPr lang="ru-RU" dirty="0" err="1" smtClean="0"/>
              <a:t>Хуфу</a:t>
            </a:r>
            <a:r>
              <a:rPr lang="ru-RU" dirty="0" smtClean="0"/>
              <a:t>, а также меньшие по размерам пирамиды для их цариц. </a:t>
            </a:r>
            <a:endParaRPr lang="ru-RU" dirty="0"/>
          </a:p>
        </p:txBody>
      </p:sp>
      <p:sp>
        <p:nvSpPr>
          <p:cNvPr id="6" name="AutoShape 14"/>
          <p:cNvSpPr>
            <a:spLocks noChangeArrowheads="1"/>
          </p:cNvSpPr>
          <p:nvPr/>
        </p:nvSpPr>
        <p:spPr bwMode="auto">
          <a:xfrm rot="7345398">
            <a:off x="7796164" y="3469258"/>
            <a:ext cx="1391202" cy="153990"/>
          </a:xfrm>
          <a:prstGeom prst="notchedRightArrow">
            <a:avLst>
              <a:gd name="adj1" fmla="val 50000"/>
              <a:gd name="adj2" fmla="val 210000"/>
            </a:avLst>
          </a:prstGeom>
          <a:solidFill>
            <a:schemeClr val="bg1"/>
          </a:solidFill>
          <a:ln w="9525">
            <a:solidFill>
              <a:schemeClr val="tx1"/>
            </a:solidFill>
            <a:miter lim="800000"/>
            <a:headEnd/>
            <a:tailEnd/>
          </a:ln>
        </p:spPr>
        <p:txBody>
          <a:bodyPr wrap="none" anchor="ctr"/>
          <a:lstStyle/>
          <a:p>
            <a:endParaRPr lang="ru-RU" dirty="0">
              <a:ln>
                <a:solidFill>
                  <a:schemeClr val="bg1"/>
                </a:solidFill>
              </a:ln>
              <a:solidFill>
                <a:schemeClr val="bg1"/>
              </a:solidFill>
            </a:endParaRPr>
          </a:p>
        </p:txBody>
      </p:sp>
      <p:sp>
        <p:nvSpPr>
          <p:cNvPr id="7" name="Заголовок 1"/>
          <p:cNvSpPr txBox="1">
            <a:spLocks/>
          </p:cNvSpPr>
          <p:nvPr/>
        </p:nvSpPr>
        <p:spPr>
          <a:xfrm>
            <a:off x="714375" y="285750"/>
            <a:ext cx="8101013" cy="642938"/>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noFill/>
                </a:ln>
                <a:solidFill>
                  <a:srgbClr val="FF0000"/>
                </a:solidFill>
                <a:effectLst>
                  <a:outerShdw blurRad="38100" dist="38100" dir="2700000" algn="tl">
                    <a:srgbClr val="000000"/>
                  </a:outerShdw>
                </a:effectLst>
                <a:uLnTx/>
                <a:uFillTx/>
                <a:latin typeface="Monotype Corsiva" pitchFamily="66" charset="0"/>
                <a:ea typeface="+mj-ea"/>
                <a:cs typeface="+mj-cs"/>
              </a:rPr>
              <a:t>1. Великая  пирамида  в  Гизе</a:t>
            </a:r>
            <a:endParaRPr kumimoji="0" lang="ru-RU" sz="5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out)">
                                      <p:cBhvr>
                                        <p:cTn id="11" dur="1000"/>
                                        <p:tgtEl>
                                          <p:spTgt spid="4"/>
                                        </p:tgtEl>
                                      </p:cBhvr>
                                    </p:animEffect>
                                  </p:childTnLst>
                                </p:cTn>
                              </p:par>
                            </p:childTnLst>
                          </p:cTn>
                        </p:par>
                        <p:par>
                          <p:cTn id="12" fill="hold">
                            <p:stCondLst>
                              <p:cond delay="30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3000"/>
                                        <p:tgtEl>
                                          <p:spTgt spid="3">
                                            <p:txEl>
                                              <p:pRg st="0" end="0"/>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up)">
                                      <p:cBhvr>
                                        <p:cTn id="19" dur="3000"/>
                                        <p:tgtEl>
                                          <p:spTgt spid="5">
                                            <p:txEl>
                                              <p:pRg st="0" end="0"/>
                                            </p:txEl>
                                          </p:spTgt>
                                        </p:tgtEl>
                                      </p:cBhvr>
                                    </p:animEffect>
                                  </p:childTnLst>
                                </p:cTn>
                              </p:par>
                            </p:childTnLst>
                          </p:cTn>
                        </p:par>
                        <p:par>
                          <p:cTn id="20" fill="hold">
                            <p:stCondLst>
                              <p:cond delay="9000"/>
                            </p:stCondLst>
                            <p:childTnLst>
                              <p:par>
                                <p:cTn id="21" presetID="22" presetClass="entr" presetSubtype="1" fill="hold" grpId="0" nodeType="after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up)">
                                      <p:cBhvr>
                                        <p:cTn id="23" dur="3000"/>
                                        <p:tgtEl>
                                          <p:spTgt spid="5">
                                            <p:txEl>
                                              <p:pRg st="1" end="1"/>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animBg="1"/>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6"/>
          <p:cNvSpPr>
            <a:spLocks noGrp="1" noRot="1" noChangeArrowheads="1"/>
          </p:cNvSpPr>
          <p:nvPr>
            <p:ph type="body" sz="half" idx="2"/>
          </p:nvPr>
        </p:nvSpPr>
        <p:spPr>
          <a:xfrm>
            <a:off x="214282" y="2285992"/>
            <a:ext cx="3143271" cy="4286280"/>
          </a:xfrm>
        </p:spPr>
        <p:txBody>
          <a:bodyPr>
            <a:noAutofit/>
          </a:bodyPr>
          <a:lstStyle/>
          <a:p>
            <a:pPr marL="0" indent="0" algn="just" eaLnBrk="1" hangingPunct="1">
              <a:lnSpc>
                <a:spcPct val="90000"/>
              </a:lnSpc>
              <a:buNone/>
            </a:pPr>
            <a:r>
              <a:rPr lang="ru-RU" dirty="0" smtClean="0"/>
              <a:t>Позже пришедшие в Египет арабы пробовали </a:t>
            </a:r>
            <a:r>
              <a:rPr lang="ru-RU" dirty="0" err="1" smtClean="0"/>
              <a:t>восста-новить</a:t>
            </a:r>
            <a:r>
              <a:rPr lang="ru-RU" dirty="0" smtClean="0"/>
              <a:t> его, но безуспешно. </a:t>
            </a:r>
          </a:p>
          <a:p>
            <a:pPr marL="0" indent="0" algn="just" eaLnBrk="1" hangingPunct="1">
              <a:lnSpc>
                <a:spcPct val="90000"/>
              </a:lnSpc>
              <a:buNone/>
            </a:pPr>
            <a:r>
              <a:rPr lang="ru-RU" dirty="0" smtClean="0"/>
              <a:t>А в конце XV века султан </a:t>
            </a:r>
            <a:r>
              <a:rPr lang="ru-RU" dirty="0" err="1" smtClean="0"/>
              <a:t>Кайт-бей</a:t>
            </a:r>
            <a:r>
              <a:rPr lang="ru-RU" dirty="0" smtClean="0"/>
              <a:t> воздвиг на месте маяка крепость, которая стоит и поныне.</a:t>
            </a:r>
          </a:p>
        </p:txBody>
      </p:sp>
      <p:pic>
        <p:nvPicPr>
          <p:cNvPr id="4" name="Picture 6" descr="lighthou[1]"/>
          <p:cNvPicPr>
            <a:picLocks noChangeAspect="1" noChangeArrowheads="1"/>
          </p:cNvPicPr>
          <p:nvPr/>
        </p:nvPicPr>
        <p:blipFill>
          <a:blip r:embed="rId2"/>
          <a:srcRect/>
          <a:stretch>
            <a:fillRect/>
          </a:stretch>
        </p:blipFill>
        <p:spPr>
          <a:xfrm>
            <a:off x="3428992" y="2357430"/>
            <a:ext cx="5500726" cy="42533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Содержимое 4"/>
          <p:cNvSpPr>
            <a:spLocks noGrp="1"/>
          </p:cNvSpPr>
          <p:nvPr>
            <p:ph sz="half" idx="1"/>
          </p:nvPr>
        </p:nvSpPr>
        <p:spPr>
          <a:xfrm>
            <a:off x="357158" y="0"/>
            <a:ext cx="8572560" cy="2357430"/>
          </a:xfrm>
        </p:spPr>
        <p:txBody>
          <a:bodyPr>
            <a:noAutofit/>
          </a:bodyPr>
          <a:lstStyle/>
          <a:p>
            <a:pPr marL="0" indent="0">
              <a:buNone/>
            </a:pPr>
            <a:r>
              <a:rPr lang="ru-RU" dirty="0" smtClean="0"/>
              <a:t>Свет фокусировался и отражался при помощи вогнутого зеркала из полированной бронзы, и это была первая в мире башня с сигнальным огнем. </a:t>
            </a:r>
          </a:p>
          <a:p>
            <a:pPr marL="0" indent="0">
              <a:buNone/>
            </a:pPr>
            <a:r>
              <a:rPr lang="ru-RU" dirty="0" smtClean="0"/>
              <a:t>Маяк простоял </a:t>
            </a:r>
            <a:r>
              <a:rPr lang="ru-RU" b="1" dirty="0" smtClean="0"/>
              <a:t>1 500 лет</a:t>
            </a:r>
            <a:r>
              <a:rPr lang="ru-RU" dirty="0" smtClean="0"/>
              <a:t>, но в 796 году н.э. был разрушен землетрясением. </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up)">
                                      <p:cBhvr>
                                        <p:cTn id="11" dur="3000"/>
                                        <p:tgtEl>
                                          <p:spTgt spid="5">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up)">
                                      <p:cBhvr>
                                        <p:cTn id="15" dur="3000"/>
                                        <p:tgtEl>
                                          <p:spTgt spid="5">
                                            <p:txEl>
                                              <p:pRg st="1" end="1"/>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childTnLst>
                                    <p:set>
                                      <p:cBhvr>
                                        <p:cTn id="18" dur="1" fill="hold">
                                          <p:stCondLst>
                                            <p:cond delay="0"/>
                                          </p:stCondLst>
                                        </p:cTn>
                                        <p:tgtEl>
                                          <p:spTgt spid="91139">
                                            <p:txEl>
                                              <p:pRg st="0" end="0"/>
                                            </p:txEl>
                                          </p:spTgt>
                                        </p:tgtEl>
                                        <p:attrNameLst>
                                          <p:attrName>style.visibility</p:attrName>
                                        </p:attrNameLst>
                                      </p:cBhvr>
                                      <p:to>
                                        <p:strVal val="visible"/>
                                      </p:to>
                                    </p:set>
                                    <p:animEffect transition="in" filter="wipe(up)">
                                      <p:cBhvr>
                                        <p:cTn id="19" dur="3000"/>
                                        <p:tgtEl>
                                          <p:spTgt spid="91139">
                                            <p:txEl>
                                              <p:pRg st="0" end="0"/>
                                            </p:txEl>
                                          </p:spTgt>
                                        </p:tgtEl>
                                      </p:cBhvr>
                                    </p:animEffect>
                                  </p:childTnLst>
                                </p:cTn>
                              </p:par>
                            </p:childTnLst>
                          </p:cTn>
                        </p:par>
                        <p:par>
                          <p:cTn id="20" fill="hold">
                            <p:stCondLst>
                              <p:cond delay="10000"/>
                            </p:stCondLst>
                            <p:childTnLst>
                              <p:par>
                                <p:cTn id="21" presetID="22" presetClass="entr" presetSubtype="1" fill="hold" grpId="0" nodeType="afterEffect">
                                  <p:stCondLst>
                                    <p:cond delay="0"/>
                                  </p:stCondLst>
                                  <p:childTnLst>
                                    <p:set>
                                      <p:cBhvr>
                                        <p:cTn id="22" dur="1" fill="hold">
                                          <p:stCondLst>
                                            <p:cond delay="0"/>
                                          </p:stCondLst>
                                        </p:cTn>
                                        <p:tgtEl>
                                          <p:spTgt spid="91139">
                                            <p:txEl>
                                              <p:pRg st="1" end="1"/>
                                            </p:txEl>
                                          </p:spTgt>
                                        </p:tgtEl>
                                        <p:attrNameLst>
                                          <p:attrName>style.visibility</p:attrName>
                                        </p:attrNameLst>
                                      </p:cBhvr>
                                      <p:to>
                                        <p:strVal val="visible"/>
                                      </p:to>
                                    </p:set>
                                    <p:animEffect transition="in" filter="wipe(up)">
                                      <p:cBhvr>
                                        <p:cTn id="23" dur="3000"/>
                                        <p:tgtEl>
                                          <p:spTgt spid="911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P spid="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Проект  выполнили </a:t>
            </a:r>
            <a:br>
              <a:rPr lang="ru-RU" dirty="0" smtClean="0"/>
            </a:br>
            <a:r>
              <a:rPr lang="ru-RU" dirty="0" smtClean="0"/>
              <a:t>учащиеся МОУ «СОШ №8»:</a:t>
            </a:r>
            <a:endParaRPr lang="ru-RU" dirty="0"/>
          </a:p>
        </p:txBody>
      </p:sp>
      <p:sp>
        <p:nvSpPr>
          <p:cNvPr id="3" name="Содержимое 2"/>
          <p:cNvSpPr>
            <a:spLocks noGrp="1"/>
          </p:cNvSpPr>
          <p:nvPr>
            <p:ph idx="1"/>
          </p:nvPr>
        </p:nvSpPr>
        <p:spPr>
          <a:xfrm>
            <a:off x="428596" y="1571612"/>
            <a:ext cx="3929090" cy="4857784"/>
          </a:xfrm>
        </p:spPr>
        <p:txBody>
          <a:bodyPr>
            <a:noAutofit/>
          </a:bodyPr>
          <a:lstStyle/>
          <a:p>
            <a:pPr>
              <a:buNone/>
            </a:pPr>
            <a:r>
              <a:rPr lang="ru-RU" sz="2300" dirty="0" smtClean="0"/>
              <a:t>1. Мухина Виктория - 8б класс </a:t>
            </a:r>
          </a:p>
          <a:p>
            <a:pPr>
              <a:buNone/>
            </a:pPr>
            <a:r>
              <a:rPr lang="ru-RU" sz="2300" dirty="0" smtClean="0"/>
              <a:t>2. </a:t>
            </a:r>
            <a:r>
              <a:rPr lang="ru-RU" sz="2300" dirty="0" err="1" smtClean="0"/>
              <a:t>Резенова</a:t>
            </a:r>
            <a:r>
              <a:rPr lang="ru-RU" sz="2300" dirty="0" smtClean="0"/>
              <a:t> Анастасия - 8б класс </a:t>
            </a:r>
          </a:p>
          <a:p>
            <a:pPr>
              <a:buNone/>
            </a:pPr>
            <a:r>
              <a:rPr lang="ru-RU" sz="2300" dirty="0" smtClean="0"/>
              <a:t>3. Карапетян </a:t>
            </a:r>
            <a:r>
              <a:rPr lang="ru-RU" sz="2300" dirty="0" err="1" smtClean="0"/>
              <a:t>Араксия</a:t>
            </a:r>
            <a:r>
              <a:rPr lang="ru-RU" sz="2300" dirty="0" smtClean="0"/>
              <a:t> - 8б класс </a:t>
            </a:r>
          </a:p>
          <a:p>
            <a:pPr>
              <a:buNone/>
            </a:pPr>
            <a:r>
              <a:rPr lang="ru-RU" sz="2300" dirty="0" smtClean="0"/>
              <a:t>4. </a:t>
            </a:r>
            <a:r>
              <a:rPr lang="ru-RU" sz="2300" dirty="0" err="1" smtClean="0"/>
              <a:t>Лаздан</a:t>
            </a:r>
            <a:r>
              <a:rPr lang="ru-RU" sz="2300" dirty="0" smtClean="0"/>
              <a:t> Алексей - 8б класс </a:t>
            </a:r>
          </a:p>
          <a:p>
            <a:pPr>
              <a:buNone/>
            </a:pPr>
            <a:r>
              <a:rPr lang="ru-RU" sz="2300" dirty="0" smtClean="0"/>
              <a:t>5. Карапетян </a:t>
            </a:r>
            <a:r>
              <a:rPr lang="ru-RU" sz="2300" dirty="0" err="1" smtClean="0"/>
              <a:t>Геворг</a:t>
            </a:r>
            <a:r>
              <a:rPr lang="ru-RU" sz="2300" dirty="0" smtClean="0"/>
              <a:t> - 5а класс </a:t>
            </a:r>
          </a:p>
          <a:p>
            <a:pPr>
              <a:buNone/>
            </a:pPr>
            <a:r>
              <a:rPr lang="ru-RU" sz="2300" dirty="0" smtClean="0"/>
              <a:t>6. Васильева Яна - 5а класс </a:t>
            </a:r>
          </a:p>
          <a:p>
            <a:pPr>
              <a:buNone/>
            </a:pPr>
            <a:r>
              <a:rPr lang="ru-RU" sz="2300" dirty="0" smtClean="0"/>
              <a:t>7. Максимов Александр - 5а класс </a:t>
            </a:r>
          </a:p>
          <a:p>
            <a:pPr>
              <a:buNone/>
            </a:pPr>
            <a:r>
              <a:rPr lang="ru-RU" sz="2300" dirty="0" smtClean="0"/>
              <a:t>8. </a:t>
            </a:r>
            <a:r>
              <a:rPr lang="ru-RU" sz="2300" dirty="0" err="1" smtClean="0"/>
              <a:t>Мурсалимова</a:t>
            </a:r>
            <a:r>
              <a:rPr lang="ru-RU" sz="2300" dirty="0" smtClean="0"/>
              <a:t> </a:t>
            </a:r>
            <a:r>
              <a:rPr lang="ru-RU" sz="2300" dirty="0" err="1" smtClean="0"/>
              <a:t>Алия</a:t>
            </a:r>
            <a:r>
              <a:rPr lang="ru-RU" sz="2300" dirty="0" smtClean="0"/>
              <a:t> - 5а класс </a:t>
            </a:r>
          </a:p>
        </p:txBody>
      </p:sp>
      <p:pic>
        <p:nvPicPr>
          <p:cNvPr id="6" name="Picture 2" descr="D:\Данные\Мой документы\Разное\Дом\Фото\Школа\Учебный проект 2010\Учебный проект 2010 013.jpg"/>
          <p:cNvPicPr>
            <a:picLocks noChangeAspect="1" noChangeArrowheads="1"/>
          </p:cNvPicPr>
          <p:nvPr/>
        </p:nvPicPr>
        <p:blipFill>
          <a:blip r:embed="rId2" cstate="email"/>
          <a:srcRect/>
          <a:stretch>
            <a:fillRect/>
          </a:stretch>
        </p:blipFill>
        <p:spPr bwMode="auto">
          <a:xfrm>
            <a:off x="4357686" y="2285992"/>
            <a:ext cx="4429156" cy="3321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descr="D:\Данные\Мой документы\Разное\Дом\Фото\Школа\Учебный проект 2010\Учебный проект 2010 012.jpg"/>
          <p:cNvPicPr>
            <a:picLocks noChangeAspect="1" noChangeArrowheads="1"/>
          </p:cNvPicPr>
          <p:nvPr/>
        </p:nvPicPr>
        <p:blipFill>
          <a:blip r:embed="rId3" cstate="email"/>
          <a:srcRect/>
          <a:stretch>
            <a:fillRect/>
          </a:stretch>
        </p:blipFill>
        <p:spPr bwMode="auto">
          <a:xfrm>
            <a:off x="4286248" y="2285992"/>
            <a:ext cx="4476781" cy="33575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2" descr="D:\Данные\Мой документы\Разное\Дом\Фото\Школа\Учебный проект 2010\Учебный проект 2010 010.jpg"/>
          <p:cNvPicPr>
            <a:picLocks noChangeAspect="1" noChangeArrowheads="1"/>
          </p:cNvPicPr>
          <p:nvPr/>
        </p:nvPicPr>
        <p:blipFill>
          <a:blip r:embed="rId4" cstate="email"/>
          <a:srcRect/>
          <a:stretch>
            <a:fillRect/>
          </a:stretch>
        </p:blipFill>
        <p:spPr bwMode="auto">
          <a:xfrm>
            <a:off x="4286248" y="2285992"/>
            <a:ext cx="4452968" cy="3339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3000"/>
                                        <p:tgtEl>
                                          <p:spTgt spid="3">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left)">
                                      <p:cBhvr>
                                        <p:cTn id="15" dur="3000"/>
                                        <p:tgtEl>
                                          <p:spTgt spid="3">
                                            <p:txEl>
                                              <p:pRg st="1" end="1"/>
                                            </p:txEl>
                                          </p:spTgt>
                                        </p:tgtEl>
                                      </p:cBhvr>
                                    </p:animEffect>
                                  </p:childTnLst>
                                </p:cTn>
                              </p:par>
                            </p:childTnLst>
                          </p:cTn>
                        </p:par>
                        <p:par>
                          <p:cTn id="16" fill="hold">
                            <p:stCondLst>
                              <p:cond delay="8000"/>
                            </p:stCondLst>
                            <p:childTnLst>
                              <p:par>
                                <p:cTn id="17" presetID="22" presetClass="entr" presetSubtype="8"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left)">
                                      <p:cBhvr>
                                        <p:cTn id="19" dur="3000"/>
                                        <p:tgtEl>
                                          <p:spTgt spid="3">
                                            <p:txEl>
                                              <p:pRg st="2" end="2"/>
                                            </p:txEl>
                                          </p:spTgt>
                                        </p:tgtEl>
                                      </p:cBhvr>
                                    </p:animEffect>
                                  </p:childTnLst>
                                </p:cTn>
                              </p:par>
                            </p:childTnLst>
                          </p:cTn>
                        </p:par>
                        <p:par>
                          <p:cTn id="20" fill="hold">
                            <p:stCondLst>
                              <p:cond delay="11000"/>
                            </p:stCondLst>
                            <p:childTnLst>
                              <p:par>
                                <p:cTn id="21" presetID="22" presetClass="entr" presetSubtype="8"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left)">
                                      <p:cBhvr>
                                        <p:cTn id="23" dur="3000"/>
                                        <p:tgtEl>
                                          <p:spTgt spid="3">
                                            <p:txEl>
                                              <p:pRg st="3" end="3"/>
                                            </p:txEl>
                                          </p:spTgt>
                                        </p:tgtEl>
                                      </p:cBhvr>
                                    </p:animEffect>
                                  </p:childTnLst>
                                </p:cTn>
                              </p:par>
                            </p:childTnLst>
                          </p:cTn>
                        </p:par>
                        <p:par>
                          <p:cTn id="24" fill="hold">
                            <p:stCondLst>
                              <p:cond delay="14000"/>
                            </p:stCondLst>
                            <p:childTnLst>
                              <p:par>
                                <p:cTn id="25" presetID="22" presetClass="entr" presetSubtype="8"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3000"/>
                                        <p:tgtEl>
                                          <p:spTgt spid="3">
                                            <p:txEl>
                                              <p:pRg st="4" end="4"/>
                                            </p:txEl>
                                          </p:spTgt>
                                        </p:tgtEl>
                                      </p:cBhvr>
                                    </p:animEffect>
                                  </p:childTnLst>
                                </p:cTn>
                              </p:par>
                            </p:childTnLst>
                          </p:cTn>
                        </p:par>
                        <p:par>
                          <p:cTn id="28" fill="hold">
                            <p:stCondLst>
                              <p:cond delay="17000"/>
                            </p:stCondLst>
                            <p:childTnLst>
                              <p:par>
                                <p:cTn id="29" presetID="22" presetClass="entr" presetSubtype="8"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wipe(left)">
                                      <p:cBhvr>
                                        <p:cTn id="31" dur="3000"/>
                                        <p:tgtEl>
                                          <p:spTgt spid="3">
                                            <p:txEl>
                                              <p:pRg st="5" end="5"/>
                                            </p:txEl>
                                          </p:spTgt>
                                        </p:tgtEl>
                                      </p:cBhvr>
                                    </p:animEffect>
                                  </p:childTnLst>
                                </p:cTn>
                              </p:par>
                            </p:childTnLst>
                          </p:cTn>
                        </p:par>
                        <p:par>
                          <p:cTn id="32" fill="hold">
                            <p:stCondLst>
                              <p:cond delay="20000"/>
                            </p:stCondLst>
                            <p:childTnLst>
                              <p:par>
                                <p:cTn id="33" presetID="22" presetClass="entr" presetSubtype="8"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ipe(left)">
                                      <p:cBhvr>
                                        <p:cTn id="35" dur="3000"/>
                                        <p:tgtEl>
                                          <p:spTgt spid="3">
                                            <p:txEl>
                                              <p:pRg st="6" end="6"/>
                                            </p:txEl>
                                          </p:spTgt>
                                        </p:tgtEl>
                                      </p:cBhvr>
                                    </p:animEffect>
                                  </p:childTnLst>
                                </p:cTn>
                              </p:par>
                            </p:childTnLst>
                          </p:cTn>
                        </p:par>
                        <p:par>
                          <p:cTn id="36" fill="hold">
                            <p:stCondLst>
                              <p:cond delay="23000"/>
                            </p:stCondLst>
                            <p:childTnLst>
                              <p:par>
                                <p:cTn id="37" presetID="22" presetClass="entr" presetSubtype="8"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wipe(left)">
                                      <p:cBhvr>
                                        <p:cTn id="39" dur="3000"/>
                                        <p:tgtEl>
                                          <p:spTgt spid="3">
                                            <p:txEl>
                                              <p:pRg st="7" end="7"/>
                                            </p:txEl>
                                          </p:spTgt>
                                        </p:tgtEl>
                                      </p:cBhvr>
                                    </p:animEffect>
                                  </p:childTnLst>
                                </p:cTn>
                              </p:par>
                            </p:childTnLst>
                          </p:cTn>
                        </p:par>
                        <p:par>
                          <p:cTn id="40" fill="hold">
                            <p:stCondLst>
                              <p:cond delay="280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2000"/>
                                        <p:tgtEl>
                                          <p:spTgt spid="6"/>
                                        </p:tgtEl>
                                      </p:cBhvr>
                                    </p:animEffect>
                                  </p:childTnLst>
                                </p:cTn>
                              </p:par>
                            </p:childTnLst>
                          </p:cTn>
                        </p:par>
                        <p:par>
                          <p:cTn id="44" fill="hold">
                            <p:stCondLst>
                              <p:cond delay="30000"/>
                            </p:stCondLst>
                            <p:childTnLst>
                              <p:par>
                                <p:cTn id="45" presetID="10" presetClass="exit" presetSubtype="0" fill="hold" nodeType="afterEffect">
                                  <p:stCondLst>
                                    <p:cond delay="0"/>
                                  </p:stCondLst>
                                  <p:childTnLst>
                                    <p:animEffect transition="out" filter="fade">
                                      <p:cBhvr>
                                        <p:cTn id="46" dur="2000"/>
                                        <p:tgtEl>
                                          <p:spTgt spid="6"/>
                                        </p:tgtEl>
                                      </p:cBhvr>
                                    </p:animEffect>
                                    <p:set>
                                      <p:cBhvr>
                                        <p:cTn id="47" dur="1" fill="hold">
                                          <p:stCondLst>
                                            <p:cond delay="1999"/>
                                          </p:stCondLst>
                                        </p:cTn>
                                        <p:tgtEl>
                                          <p:spTgt spid="6"/>
                                        </p:tgtEl>
                                        <p:attrNameLst>
                                          <p:attrName>style.visibility</p:attrName>
                                        </p:attrNameLst>
                                      </p:cBhvr>
                                      <p:to>
                                        <p:strVal val="hidden"/>
                                      </p:to>
                                    </p:set>
                                  </p:childTnLst>
                                </p:cTn>
                              </p:par>
                            </p:childTnLst>
                          </p:cTn>
                        </p:par>
                        <p:par>
                          <p:cTn id="48" fill="hold">
                            <p:stCondLst>
                              <p:cond delay="32000"/>
                            </p:stCondLst>
                            <p:childTnLst>
                              <p:par>
                                <p:cTn id="49" presetID="10"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2000"/>
                                        <p:tgtEl>
                                          <p:spTgt spid="7"/>
                                        </p:tgtEl>
                                      </p:cBhvr>
                                    </p:animEffect>
                                  </p:childTnLst>
                                </p:cTn>
                              </p:par>
                            </p:childTnLst>
                          </p:cTn>
                        </p:par>
                        <p:par>
                          <p:cTn id="52" fill="hold">
                            <p:stCondLst>
                              <p:cond delay="34000"/>
                            </p:stCondLst>
                            <p:childTnLst>
                              <p:par>
                                <p:cTn id="53" presetID="10" presetClass="exit" presetSubtype="0" fill="hold" nodeType="afterEffect">
                                  <p:stCondLst>
                                    <p:cond delay="0"/>
                                  </p:stCondLst>
                                  <p:childTnLst>
                                    <p:animEffect transition="out" filter="fade">
                                      <p:cBhvr>
                                        <p:cTn id="54" dur="2000"/>
                                        <p:tgtEl>
                                          <p:spTgt spid="7"/>
                                        </p:tgtEl>
                                      </p:cBhvr>
                                    </p:animEffect>
                                    <p:set>
                                      <p:cBhvr>
                                        <p:cTn id="55" dur="1" fill="hold">
                                          <p:stCondLst>
                                            <p:cond delay="1999"/>
                                          </p:stCondLst>
                                        </p:cTn>
                                        <p:tgtEl>
                                          <p:spTgt spid="7"/>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rot="-527426">
            <a:off x="1066800" y="1371600"/>
            <a:ext cx="6049963" cy="3382963"/>
          </a:xfrm>
          <a:prstGeom prst="rect">
            <a:avLst/>
          </a:prstGeom>
          <a:noFill/>
          <a:ln w="9525">
            <a:noFill/>
            <a:miter lim="800000"/>
            <a:headEnd/>
            <a:tailEnd/>
          </a:ln>
          <a:effectLst/>
        </p:spPr>
        <p:txBody>
          <a:bodyPr>
            <a:spAutoFit/>
          </a:bodyPr>
          <a:lstStyle/>
          <a:p>
            <a:pPr algn="ctr">
              <a:defRPr/>
            </a:pPr>
            <a:r>
              <a:rPr lang="ru-RU" sz="7200" b="1">
                <a:solidFill>
                  <a:srgbClr val="3333FF"/>
                </a:solidFill>
                <a:effectLst>
                  <a:outerShdw blurRad="38100" dist="38100" dir="2700000" algn="tl">
                    <a:srgbClr val="C0C0C0"/>
                  </a:outerShdw>
                </a:effectLst>
                <a:latin typeface="Monotype Corsiva" pitchFamily="66" charset="0"/>
              </a:rPr>
              <a:t>СПАСИБО   </a:t>
            </a:r>
            <a:br>
              <a:rPr lang="ru-RU" sz="7200" b="1">
                <a:solidFill>
                  <a:srgbClr val="3333FF"/>
                </a:solidFill>
                <a:effectLst>
                  <a:outerShdw blurRad="38100" dist="38100" dir="2700000" algn="tl">
                    <a:srgbClr val="C0C0C0"/>
                  </a:outerShdw>
                </a:effectLst>
                <a:latin typeface="Monotype Corsiva" pitchFamily="66" charset="0"/>
              </a:rPr>
            </a:br>
            <a:r>
              <a:rPr lang="ru-RU" sz="7200" b="1">
                <a:solidFill>
                  <a:srgbClr val="3333FF"/>
                </a:solidFill>
                <a:effectLst>
                  <a:outerShdw blurRad="38100" dist="38100" dir="2700000" algn="tl">
                    <a:srgbClr val="C0C0C0"/>
                  </a:outerShdw>
                </a:effectLst>
                <a:latin typeface="Monotype Corsiva" pitchFamily="66" charset="0"/>
              </a:rPr>
              <a:t>ЗА </a:t>
            </a:r>
            <a:br>
              <a:rPr lang="ru-RU" sz="7200" b="1">
                <a:solidFill>
                  <a:srgbClr val="3333FF"/>
                </a:solidFill>
                <a:effectLst>
                  <a:outerShdw blurRad="38100" dist="38100" dir="2700000" algn="tl">
                    <a:srgbClr val="C0C0C0"/>
                  </a:outerShdw>
                </a:effectLst>
                <a:latin typeface="Monotype Corsiva" pitchFamily="66" charset="0"/>
              </a:rPr>
            </a:br>
            <a:r>
              <a:rPr lang="ru-RU" sz="7200" b="1">
                <a:solidFill>
                  <a:srgbClr val="3333FF"/>
                </a:solidFill>
                <a:effectLst>
                  <a:outerShdw blurRad="38100" dist="38100" dir="2700000" algn="tl">
                    <a:srgbClr val="C0C0C0"/>
                  </a:outerShdw>
                </a:effectLst>
                <a:latin typeface="Monotype Corsiva" pitchFamily="66" charset="0"/>
              </a:rPr>
              <a:t>ВНИМАНИЕ!</a:t>
            </a:r>
          </a:p>
        </p:txBody>
      </p:sp>
    </p:spTree>
  </p:cSld>
  <p:clrMapOvr>
    <a:masterClrMapping/>
  </p:clrMapOvr>
  <p:transition advTm="2548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iterate type="lt">
                                    <p:tmPct val="0"/>
                                  </p:iterate>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3000" fill="hold"/>
                                        <p:tgtEl>
                                          <p:spTgt spid="9218"/>
                                        </p:tgtEl>
                                        <p:attrNameLst>
                                          <p:attrName>ppt_x</p:attrName>
                                        </p:attrNameLst>
                                      </p:cBhvr>
                                      <p:tavLst>
                                        <p:tav tm="0">
                                          <p:val>
                                            <p:strVal val="0-#ppt_w/2"/>
                                          </p:val>
                                        </p:tav>
                                        <p:tav tm="100000">
                                          <p:val>
                                            <p:strVal val="#ppt_x"/>
                                          </p:val>
                                        </p:tav>
                                      </p:tavLst>
                                    </p:anim>
                                    <p:anim calcmode="lin" valueType="num">
                                      <p:cBhvr additive="base">
                                        <p:cTn id="8" dur="3000" fill="hold"/>
                                        <p:tgtEl>
                                          <p:spTgt spid="9218"/>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34" presetClass="emph" presetSubtype="0" fill="hold" grpId="1" nodeType="afterEffect">
                                  <p:stCondLst>
                                    <p:cond delay="0"/>
                                  </p:stCondLst>
                                  <p:iterate type="lt">
                                    <p:tmPct val="10000"/>
                                  </p:iterate>
                                  <p:childTnLst>
                                    <p:animMotion origin="layout" path="M 0.0 0.0 L 0.0 -0.07213" pathEditMode="relative" ptsTypes="">
                                      <p:cBhvr>
                                        <p:cTn id="11" dur="500" accel="50000" decel="50000" autoRev="1" fill="hold">
                                          <p:stCondLst>
                                            <p:cond delay="0"/>
                                          </p:stCondLst>
                                        </p:cTn>
                                        <p:tgtEl>
                                          <p:spTgt spid="9218"/>
                                        </p:tgtEl>
                                        <p:attrNameLst>
                                          <p:attrName>ppt_x</p:attrName>
                                          <p:attrName>ppt_y</p:attrName>
                                        </p:attrNameLst>
                                      </p:cBhvr>
                                    </p:animMotion>
                                    <p:animRot by="1500000">
                                      <p:cBhvr>
                                        <p:cTn id="12" dur="250" fill="hold">
                                          <p:stCondLst>
                                            <p:cond delay="0"/>
                                          </p:stCondLst>
                                        </p:cTn>
                                        <p:tgtEl>
                                          <p:spTgt spid="9218"/>
                                        </p:tgtEl>
                                        <p:attrNameLst>
                                          <p:attrName>r</p:attrName>
                                        </p:attrNameLst>
                                      </p:cBhvr>
                                    </p:animRot>
                                    <p:animRot by="-1500000">
                                      <p:cBhvr>
                                        <p:cTn id="13" dur="250" fill="hold">
                                          <p:stCondLst>
                                            <p:cond delay="250"/>
                                          </p:stCondLst>
                                        </p:cTn>
                                        <p:tgtEl>
                                          <p:spTgt spid="9218"/>
                                        </p:tgtEl>
                                        <p:attrNameLst>
                                          <p:attrName>r</p:attrName>
                                        </p:attrNameLst>
                                      </p:cBhvr>
                                    </p:animRot>
                                    <p:animRot by="-1500000">
                                      <p:cBhvr>
                                        <p:cTn id="14" dur="250" fill="hold">
                                          <p:stCondLst>
                                            <p:cond delay="500"/>
                                          </p:stCondLst>
                                        </p:cTn>
                                        <p:tgtEl>
                                          <p:spTgt spid="9218"/>
                                        </p:tgtEl>
                                        <p:attrNameLst>
                                          <p:attrName>r</p:attrName>
                                        </p:attrNameLst>
                                      </p:cBhvr>
                                    </p:animRot>
                                    <p:animRot by="1500000">
                                      <p:cBhvr>
                                        <p:cTn id="15" dur="250" fill="hold">
                                          <p:stCondLst>
                                            <p:cond delay="750"/>
                                          </p:stCondLst>
                                        </p:cTn>
                                        <p:tgtEl>
                                          <p:spTgt spid="92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071670" y="214290"/>
            <a:ext cx="4929222" cy="571504"/>
          </a:xfrm>
        </p:spPr>
        <p:txBody>
          <a:bodyPr>
            <a:noAutofit/>
          </a:bodyPr>
          <a:lstStyle/>
          <a:p>
            <a:r>
              <a:rPr lang="ru-RU" sz="3600" b="1" dirty="0" smtClean="0">
                <a:ln>
                  <a:solidFill>
                    <a:srgbClr val="FF0000"/>
                  </a:solidFill>
                </a:ln>
                <a:solidFill>
                  <a:srgbClr val="FF66CC"/>
                </a:solidFill>
                <a:effectLst>
                  <a:outerShdw blurRad="38100" dist="38100" dir="2700000" algn="tl">
                    <a:srgbClr val="000000">
                      <a:alpha val="43137"/>
                    </a:srgbClr>
                  </a:outerShdw>
                </a:effectLst>
              </a:rPr>
              <a:t>Фараон</a:t>
            </a:r>
            <a:r>
              <a:rPr lang="ru-RU" sz="3600" b="1" dirty="0" smtClean="0">
                <a:solidFill>
                  <a:srgbClr val="FF66CC"/>
                </a:solidFill>
                <a:effectLst>
                  <a:outerShdw blurRad="38100" dist="38100" dir="2700000" algn="tl">
                    <a:srgbClr val="000000">
                      <a:alpha val="43137"/>
                    </a:srgbClr>
                  </a:outerShdw>
                </a:effectLst>
              </a:rPr>
              <a:t> </a:t>
            </a:r>
            <a:r>
              <a:rPr lang="ru-RU" sz="3600" b="1" dirty="0" err="1" smtClean="0">
                <a:ln>
                  <a:solidFill>
                    <a:srgbClr val="FF0000"/>
                  </a:solidFill>
                </a:ln>
                <a:solidFill>
                  <a:srgbClr val="FF66CC"/>
                </a:solidFill>
                <a:effectLst>
                  <a:outerShdw blurRad="38100" dist="38100" dir="2700000" algn="tl">
                    <a:srgbClr val="000000">
                      <a:alpha val="43137"/>
                    </a:srgbClr>
                  </a:outerShdw>
                </a:effectLst>
              </a:rPr>
              <a:t>Хуфу</a:t>
            </a:r>
            <a:r>
              <a:rPr lang="ru-RU" sz="3600" b="1" dirty="0" smtClean="0">
                <a:ln>
                  <a:solidFill>
                    <a:srgbClr val="FF0000"/>
                  </a:solidFill>
                </a:ln>
                <a:solidFill>
                  <a:srgbClr val="FF66CC"/>
                </a:solidFill>
                <a:effectLst>
                  <a:outerShdw blurRad="38100" dist="38100" dir="2700000" algn="tl">
                    <a:srgbClr val="000000">
                      <a:alpha val="43137"/>
                    </a:srgbClr>
                  </a:outerShdw>
                </a:effectLst>
              </a:rPr>
              <a:t> – Хеопс</a:t>
            </a:r>
            <a:endParaRPr lang="ru-RU" sz="3600" b="1" dirty="0">
              <a:ln>
                <a:solidFill>
                  <a:srgbClr val="FF0000"/>
                </a:solidFill>
              </a:ln>
              <a:solidFill>
                <a:srgbClr val="FF66CC"/>
              </a:solidFill>
              <a:effectLst>
                <a:outerShdw blurRad="38100" dist="38100" dir="2700000" algn="tl">
                  <a:srgbClr val="000000">
                    <a:alpha val="43137"/>
                  </a:srgbClr>
                </a:outerShdw>
              </a:effectLst>
            </a:endParaRPr>
          </a:p>
        </p:txBody>
      </p:sp>
      <p:sp>
        <p:nvSpPr>
          <p:cNvPr id="5" name="Содержимое 4"/>
          <p:cNvSpPr>
            <a:spLocks noGrp="1"/>
          </p:cNvSpPr>
          <p:nvPr>
            <p:ph idx="1"/>
          </p:nvPr>
        </p:nvSpPr>
        <p:spPr>
          <a:xfrm>
            <a:off x="285720" y="4000504"/>
            <a:ext cx="5243522" cy="2571768"/>
          </a:xfrm>
        </p:spPr>
        <p:txBody>
          <a:bodyPr/>
          <a:lstStyle/>
          <a:p>
            <a:pPr marL="0" indent="0" algn="ctr">
              <a:buNone/>
            </a:pPr>
            <a:r>
              <a:rPr lang="ru-RU" dirty="0" smtClean="0"/>
              <a:t>Эта единственная известная  статуэтка  из  слоновой  кости  по контрасту с гигантской  пирамидой  кажется  крошечной </a:t>
            </a:r>
            <a:endParaRPr lang="ru-RU" dirty="0"/>
          </a:p>
        </p:txBody>
      </p:sp>
      <p:pic>
        <p:nvPicPr>
          <p:cNvPr id="125954" name="Picture 2" descr="D:\Данные\Мой документы\Мои рисунки\Безымянный1.bmp"/>
          <p:cNvPicPr>
            <a:picLocks noChangeAspect="1" noChangeArrowheads="1"/>
          </p:cNvPicPr>
          <p:nvPr/>
        </p:nvPicPr>
        <p:blipFill>
          <a:blip r:embed="rId2">
            <a:clrChange>
              <a:clrFrom>
                <a:srgbClr val="FFFFFF"/>
              </a:clrFrom>
              <a:clrTo>
                <a:srgbClr val="FFFFFF">
                  <a:alpha val="0"/>
                </a:srgbClr>
              </a:clrTo>
            </a:clrChange>
          </a:blip>
          <a:srcRect r="47070"/>
          <a:stretch>
            <a:fillRect/>
          </a:stretch>
        </p:blipFill>
        <p:spPr bwMode="auto">
          <a:xfrm>
            <a:off x="6286480" y="285728"/>
            <a:ext cx="2857520" cy="6853828"/>
          </a:xfrm>
          <a:prstGeom prst="rect">
            <a:avLst/>
          </a:prstGeom>
          <a:noFill/>
        </p:spPr>
      </p:pic>
      <p:pic>
        <p:nvPicPr>
          <p:cNvPr id="6" name="Picture 5" descr="egyptian-1"/>
          <p:cNvPicPr>
            <a:picLocks noChangeAspect="1" noChangeArrowheads="1"/>
          </p:cNvPicPr>
          <p:nvPr/>
        </p:nvPicPr>
        <p:blipFill>
          <a:blip r:embed="rId3" cstate="email"/>
          <a:srcRect/>
          <a:stretch>
            <a:fillRect/>
          </a:stretch>
        </p:blipFill>
        <p:spPr bwMode="auto">
          <a:xfrm>
            <a:off x="928662" y="1142983"/>
            <a:ext cx="3714776" cy="27860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9" descr="Пирамида"/>
          <p:cNvPicPr>
            <a:picLocks noChangeAspect="1" noChangeArrowheads="1"/>
          </p:cNvPicPr>
          <p:nvPr/>
        </p:nvPicPr>
        <p:blipFill>
          <a:blip r:embed="rId4"/>
          <a:srcRect/>
          <a:stretch>
            <a:fillRect/>
          </a:stretch>
        </p:blipFill>
        <p:spPr bwMode="auto">
          <a:xfrm>
            <a:off x="5572132" y="4429132"/>
            <a:ext cx="3382963" cy="2220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125954"/>
                                        </p:tgtEl>
                                        <p:attrNameLst>
                                          <p:attrName>style.visibility</p:attrName>
                                        </p:attrNameLst>
                                      </p:cBhvr>
                                      <p:to>
                                        <p:strVal val="visible"/>
                                      </p:to>
                                    </p:set>
                                    <p:animEffect transition="in" filter="box(out)">
                                      <p:cBhvr>
                                        <p:cTn id="11" dur="1000"/>
                                        <p:tgtEl>
                                          <p:spTgt spid="125954"/>
                                        </p:tgtEl>
                                      </p:cBhvr>
                                    </p:animEffect>
                                  </p:childTnLst>
                                </p:cTn>
                              </p:par>
                            </p:childTnLst>
                          </p:cTn>
                        </p:par>
                        <p:par>
                          <p:cTn id="12" fill="hold">
                            <p:stCondLst>
                              <p:cond delay="3000"/>
                            </p:stCondLst>
                            <p:childTnLst>
                              <p:par>
                                <p:cTn id="13" presetID="22" presetClass="entr" presetSubtype="1"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up)">
                                      <p:cBhvr>
                                        <p:cTn id="15" dur="3000"/>
                                        <p:tgtEl>
                                          <p:spTgt spid="5">
                                            <p:txEl>
                                              <p:pRg st="0" end="0"/>
                                            </p:txEl>
                                          </p:spTgt>
                                        </p:tgtEl>
                                      </p:cBhvr>
                                    </p:animEffect>
                                  </p:childTnLst>
                                </p:cTn>
                              </p:par>
                              <p:par>
                                <p:cTn id="16" presetID="4" presetClass="entr" presetSubtype="3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out)">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xit" presetSubtype="16" fill="hold" nodeType="clickEffect">
                                  <p:stCondLst>
                                    <p:cond delay="0"/>
                                  </p:stCondLst>
                                  <p:childTnLst>
                                    <p:animEffect transition="out" filter="box(in)">
                                      <p:cBhvr>
                                        <p:cTn id="22" dur="1000"/>
                                        <p:tgtEl>
                                          <p:spTgt spid="125954"/>
                                        </p:tgtEl>
                                      </p:cBhvr>
                                    </p:animEffect>
                                    <p:set>
                                      <p:cBhvr>
                                        <p:cTn id="23" dur="1" fill="hold">
                                          <p:stCondLst>
                                            <p:cond delay="999"/>
                                          </p:stCondLst>
                                        </p:cTn>
                                        <p:tgtEl>
                                          <p:spTgt spid="125954"/>
                                        </p:tgtEl>
                                        <p:attrNameLst>
                                          <p:attrName>style.visibility</p:attrName>
                                        </p:attrNameLst>
                                      </p:cBhvr>
                                      <p:to>
                                        <p:strVal val="hidden"/>
                                      </p:to>
                                    </p:set>
                                  </p:childTnLst>
                                </p:cTn>
                              </p:par>
                              <p:par>
                                <p:cTn id="24" presetID="4" presetClass="entr" presetSubtype="3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ox(out)">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9" name="Picture 3" descr="D:\Данные\Мой документы\Мои рисунки\Безымянный3.bmp"/>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214282" y="0"/>
            <a:ext cx="3143272" cy="4282109"/>
          </a:xfrm>
          <a:prstGeom prst="rect">
            <a:avLst/>
          </a:prstGeom>
          <a:noFill/>
        </p:spPr>
      </p:pic>
      <p:sp>
        <p:nvSpPr>
          <p:cNvPr id="3" name="Содержимое 2"/>
          <p:cNvSpPr>
            <a:spLocks noGrp="1"/>
          </p:cNvSpPr>
          <p:nvPr>
            <p:ph sz="half" idx="1"/>
          </p:nvPr>
        </p:nvSpPr>
        <p:spPr>
          <a:xfrm>
            <a:off x="214282" y="4500546"/>
            <a:ext cx="4214842" cy="2357454"/>
          </a:xfrm>
        </p:spPr>
        <p:txBody>
          <a:bodyPr/>
          <a:lstStyle/>
          <a:p>
            <a:pPr marL="0" indent="0" algn="ctr">
              <a:buNone/>
            </a:pPr>
            <a:r>
              <a:rPr lang="ru-RU" dirty="0" smtClean="0"/>
              <a:t>Пирамида его сына находится в середине и смотрится выше, потому что стоит на более высоком месте.</a:t>
            </a:r>
            <a:endParaRPr lang="ru-RU" dirty="0"/>
          </a:p>
        </p:txBody>
      </p:sp>
      <p:pic>
        <p:nvPicPr>
          <p:cNvPr id="8" name="Picture 5" descr="egyptian-1"/>
          <p:cNvPicPr>
            <a:picLocks noChangeAspect="1" noChangeArrowheads="1"/>
          </p:cNvPicPr>
          <p:nvPr/>
        </p:nvPicPr>
        <p:blipFill>
          <a:blip r:embed="rId3" cstate="email"/>
          <a:srcRect/>
          <a:stretch>
            <a:fillRect/>
          </a:stretch>
        </p:blipFill>
        <p:spPr bwMode="auto">
          <a:xfrm>
            <a:off x="3071802" y="1857364"/>
            <a:ext cx="2738456" cy="2053843"/>
          </a:xfrm>
          <a:prstGeom prst="rect">
            <a:avLst/>
          </a:prstGeom>
          <a:noFill/>
          <a:ln w="38100" cmpd="dbl">
            <a:solidFill>
              <a:schemeClr val="tx1"/>
            </a:solidFill>
            <a:miter lim="800000"/>
            <a:headEnd/>
            <a:tailEnd/>
          </a:ln>
        </p:spPr>
      </p:pic>
      <p:sp>
        <p:nvSpPr>
          <p:cNvPr id="9" name="AutoShape 14"/>
          <p:cNvSpPr>
            <a:spLocks noChangeArrowheads="1"/>
          </p:cNvSpPr>
          <p:nvPr/>
        </p:nvSpPr>
        <p:spPr bwMode="auto">
          <a:xfrm rot="17663602">
            <a:off x="3502955" y="3727710"/>
            <a:ext cx="1700636" cy="160387"/>
          </a:xfrm>
          <a:prstGeom prst="notchedRightArrow">
            <a:avLst>
              <a:gd name="adj1" fmla="val 50000"/>
              <a:gd name="adj2" fmla="val 210000"/>
            </a:avLst>
          </a:prstGeom>
          <a:solidFill>
            <a:schemeClr val="bg1"/>
          </a:solidFill>
          <a:ln w="9525">
            <a:solidFill>
              <a:schemeClr val="tx1"/>
            </a:solidFill>
            <a:miter lim="800000"/>
            <a:headEnd/>
            <a:tailEnd/>
          </a:ln>
        </p:spPr>
        <p:txBody>
          <a:bodyPr wrap="none" anchor="ctr"/>
          <a:lstStyle/>
          <a:p>
            <a:endParaRPr lang="ru-RU"/>
          </a:p>
        </p:txBody>
      </p:sp>
      <p:sp>
        <p:nvSpPr>
          <p:cNvPr id="7" name="Rectangle 2"/>
          <p:cNvSpPr txBox="1">
            <a:spLocks noChangeArrowheads="1"/>
          </p:cNvSpPr>
          <p:nvPr/>
        </p:nvSpPr>
        <p:spPr>
          <a:xfrm>
            <a:off x="5072066" y="5643578"/>
            <a:ext cx="4071934" cy="121442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none" spc="0" normalizeH="0" baseline="0" noProof="0" dirty="0"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rPr>
              <a:t>Внук  </a:t>
            </a:r>
            <a:r>
              <a:rPr kumimoji="0" lang="ru-RU" sz="3600" b="1" i="0" u="none" strike="noStrike" kern="1200" cap="none" spc="0" normalizeH="0" baseline="0" noProof="0" dirty="0" err="1"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rPr>
              <a:t>Хуфу</a:t>
            </a:r>
            <a:r>
              <a:rPr kumimoji="0" lang="ru-RU" sz="3600" b="1" i="0" u="none" strike="noStrike" kern="1200" cap="none" spc="0" normalizeH="0" baseline="0" noProof="0" dirty="0"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rPr>
              <a:t> –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none" spc="0" normalizeH="0" baseline="0" noProof="0" dirty="0"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rPr>
              <a:t>фараон  </a:t>
            </a:r>
            <a:r>
              <a:rPr kumimoji="0" lang="ru-RU" sz="3600" b="1" i="0" u="none" strike="noStrike" kern="1200" cap="none" spc="0" normalizeH="0" baseline="0" noProof="0" dirty="0" err="1"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rPr>
              <a:t>Менкаура</a:t>
            </a:r>
            <a:endParaRPr kumimoji="0" lang="ru-RU" sz="3600" b="1" i="0" u="none" strike="noStrike" kern="1200" cap="none" spc="0" normalizeH="0" baseline="0" noProof="0" dirty="0"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endParaRPr>
          </a:p>
        </p:txBody>
      </p:sp>
      <p:pic>
        <p:nvPicPr>
          <p:cNvPr id="10" name="Picture 4" descr="сканирование0016"/>
          <p:cNvPicPr>
            <a:picLocks noChangeAspect="1" noChangeArrowheads="1"/>
          </p:cNvPicPr>
          <p:nvPr/>
        </p:nvPicPr>
        <p:blipFill>
          <a:blip r:embed="rId4" cstate="email">
            <a:clrChange>
              <a:clrFrom>
                <a:srgbClr val="F8F9F4"/>
              </a:clrFrom>
              <a:clrTo>
                <a:srgbClr val="F8F9F4">
                  <a:alpha val="0"/>
                </a:srgbClr>
              </a:clrTo>
            </a:clrChange>
          </a:blip>
          <a:srcRect/>
          <a:stretch>
            <a:fillRect/>
          </a:stretch>
        </p:blipFill>
        <p:spPr bwMode="auto">
          <a:xfrm>
            <a:off x="6286512" y="1928802"/>
            <a:ext cx="2603039" cy="3786238"/>
          </a:xfrm>
          <a:prstGeom prst="rect">
            <a:avLst/>
          </a:prstGeom>
          <a:noFill/>
          <a:ln w="9525">
            <a:noFill/>
            <a:miter lim="800000"/>
            <a:headEnd/>
            <a:tailEnd/>
          </a:ln>
        </p:spPr>
      </p:pic>
      <p:sp>
        <p:nvSpPr>
          <p:cNvPr id="11" name="Содержимое 2"/>
          <p:cNvSpPr>
            <a:spLocks noGrp="1"/>
          </p:cNvSpPr>
          <p:nvPr>
            <p:ph sz="half" idx="1"/>
          </p:nvPr>
        </p:nvSpPr>
        <p:spPr>
          <a:xfrm>
            <a:off x="5786446" y="642918"/>
            <a:ext cx="3357554" cy="1000108"/>
          </a:xfrm>
        </p:spPr>
        <p:txBody>
          <a:bodyPr/>
          <a:lstStyle/>
          <a:p>
            <a:pPr marL="0" indent="0" algn="ctr">
              <a:buNone/>
            </a:pPr>
            <a:r>
              <a:rPr lang="ru-RU" dirty="0" smtClean="0"/>
              <a:t>Его пирамида находится ближе.</a:t>
            </a:r>
            <a:endParaRPr lang="ru-RU" dirty="0"/>
          </a:p>
        </p:txBody>
      </p:sp>
      <p:sp>
        <p:nvSpPr>
          <p:cNvPr id="12" name="AutoShape 14"/>
          <p:cNvSpPr>
            <a:spLocks noChangeArrowheads="1"/>
          </p:cNvSpPr>
          <p:nvPr/>
        </p:nvSpPr>
        <p:spPr bwMode="auto">
          <a:xfrm rot="7958100">
            <a:off x="3785118" y="1742673"/>
            <a:ext cx="1700636" cy="160387"/>
          </a:xfrm>
          <a:prstGeom prst="notchedRightArrow">
            <a:avLst>
              <a:gd name="adj1" fmla="val 50000"/>
              <a:gd name="adj2" fmla="val 210000"/>
            </a:avLst>
          </a:prstGeom>
          <a:solidFill>
            <a:schemeClr val="bg1"/>
          </a:solidFill>
          <a:ln w="9525">
            <a:solidFill>
              <a:schemeClr val="tx1"/>
            </a:solidFill>
            <a:miter lim="800000"/>
            <a:headEnd/>
            <a:tailEnd/>
          </a:ln>
        </p:spPr>
        <p:txBody>
          <a:bodyPr wrap="none" anchor="ctr"/>
          <a:lstStyle/>
          <a:p>
            <a:endParaRPr lang="ru-RU"/>
          </a:p>
        </p:txBody>
      </p:sp>
      <p:sp>
        <p:nvSpPr>
          <p:cNvPr id="13" name="Заголовок 3"/>
          <p:cNvSpPr txBox="1">
            <a:spLocks/>
          </p:cNvSpPr>
          <p:nvPr/>
        </p:nvSpPr>
        <p:spPr>
          <a:xfrm>
            <a:off x="1428728" y="214290"/>
            <a:ext cx="4929222" cy="571504"/>
          </a:xfrm>
          <a:prstGeom prst="rect">
            <a:avLst/>
          </a:prstGeom>
        </p:spPr>
        <p:txBody>
          <a:bodyPr vert="horz" lIns="91440" tIns="45720" rIns="91440" bIns="45720" rtlCol="0" anchor="ctr">
            <a:noAutofit/>
          </a:bodyPr>
          <a:lstStyle/>
          <a:p>
            <a:pPr lvl="0" algn="ctr">
              <a:spcBef>
                <a:spcPct val="0"/>
              </a:spcBef>
            </a:pPr>
            <a:r>
              <a:rPr kumimoji="0" lang="ru-RU" sz="3600" b="1" i="0" u="none" strike="noStrike" kern="1200" cap="none" spc="0" normalizeH="0" baseline="0" noProof="0" dirty="0" err="1" smtClean="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rPr>
              <a:t>Хафра</a:t>
            </a:r>
            <a:r>
              <a:rPr kumimoji="0" lang="ru-RU" sz="3600" b="1" i="0" u="none" strike="noStrike" kern="1200" cap="none" spc="0" normalizeH="0" baseline="0" noProof="0" dirty="0" smtClean="0">
                <a:ln>
                  <a:noFill/>
                </a:ln>
                <a:solidFill>
                  <a:srgbClr val="FF66CC"/>
                </a:solidFill>
                <a:effectLst>
                  <a:outerShdw blurRad="38100" dist="38100" dir="2700000" algn="tl">
                    <a:srgbClr val="000000">
                      <a:alpha val="43137"/>
                    </a:srgbClr>
                  </a:outerShdw>
                </a:effectLst>
                <a:uLnTx/>
                <a:uFillTx/>
                <a:latin typeface="+mj-lt"/>
                <a:ea typeface="+mj-ea"/>
                <a:cs typeface="+mj-cs"/>
              </a:rPr>
              <a:t> </a:t>
            </a:r>
            <a:r>
              <a:rPr lang="ru-RU" sz="3600" b="1" dirty="0" smtClean="0">
                <a:ln>
                  <a:solidFill>
                    <a:srgbClr val="FF0000"/>
                  </a:solidFill>
                </a:ln>
                <a:solidFill>
                  <a:srgbClr val="FF66CC"/>
                </a:solidFill>
                <a:effectLst>
                  <a:outerShdw blurRad="38100" dist="38100" dir="2700000" algn="tl">
                    <a:srgbClr val="000000">
                      <a:alpha val="43137"/>
                    </a:srgbClr>
                  </a:outerShdw>
                </a:effectLst>
                <a:latin typeface="+mj-lt"/>
                <a:ea typeface="+mj-ea"/>
                <a:cs typeface="+mj-cs"/>
              </a:rPr>
              <a:t>– сын </a:t>
            </a:r>
            <a:r>
              <a:rPr lang="ru-RU" sz="3600" b="1" dirty="0" err="1" smtClean="0">
                <a:ln>
                  <a:solidFill>
                    <a:srgbClr val="FF0000"/>
                  </a:solidFill>
                </a:ln>
                <a:solidFill>
                  <a:srgbClr val="FF66CC"/>
                </a:solidFill>
                <a:effectLst>
                  <a:outerShdw blurRad="38100" dist="38100" dir="2700000" algn="tl">
                    <a:srgbClr val="000000">
                      <a:alpha val="43137"/>
                    </a:srgbClr>
                  </a:outerShdw>
                </a:effectLst>
                <a:latin typeface="+mj-lt"/>
                <a:ea typeface="+mj-ea"/>
                <a:cs typeface="+mj-cs"/>
              </a:rPr>
              <a:t>Хуфу</a:t>
            </a:r>
            <a:endParaRPr kumimoji="0" lang="ru-RU" sz="3600" b="1" i="0" u="none" strike="noStrike" kern="1200" cap="none" spc="0" normalizeH="0" baseline="0" noProof="0" dirty="0">
              <a:ln>
                <a:solidFill>
                  <a:srgbClr val="FF0000"/>
                </a:solidFill>
              </a:ln>
              <a:solidFill>
                <a:srgbClr val="FF66CC"/>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0"/>
                                        <p:tgtEl>
                                          <p:spTgt spid="13"/>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126979"/>
                                        </p:tgtEl>
                                        <p:attrNameLst>
                                          <p:attrName>style.visibility</p:attrName>
                                        </p:attrNameLst>
                                      </p:cBhvr>
                                      <p:to>
                                        <p:strVal val="visible"/>
                                      </p:to>
                                    </p:set>
                                    <p:animEffect transition="in" filter="box(out)">
                                      <p:cBhvr>
                                        <p:cTn id="11" dur="1000"/>
                                        <p:tgtEl>
                                          <p:spTgt spid="126979"/>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up)">
                                      <p:cBhvr>
                                        <p:cTn id="18" dur="3000"/>
                                        <p:tgtEl>
                                          <p:spTgt spid="3">
                                            <p:txEl>
                                              <p:pRg st="0" end="0"/>
                                            </p:txEl>
                                          </p:spTgt>
                                        </p:tgtEl>
                                      </p:cBhvr>
                                    </p:animEffect>
                                  </p:childTnLst>
                                </p:cTn>
                              </p:par>
                            </p:childTnLst>
                          </p:cTn>
                        </p:par>
                        <p:par>
                          <p:cTn id="19" fill="hold">
                            <p:stCondLst>
                              <p:cond delay="6000"/>
                            </p:stCondLst>
                            <p:childTnLst>
                              <p:par>
                                <p:cTn id="20" presetID="2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2000"/>
                                        <p:tgtEl>
                                          <p:spTgt spid="9"/>
                                        </p:tgtEl>
                                      </p:cBhvr>
                                    </p:animEffect>
                                  </p:childTnLst>
                                </p:cTn>
                              </p:par>
                            </p:childTnLst>
                          </p:cTn>
                        </p:par>
                        <p:par>
                          <p:cTn id="23" fill="hold">
                            <p:stCondLst>
                              <p:cond delay="8000"/>
                            </p:stCondLst>
                            <p:childTnLst>
                              <p:par>
                                <p:cTn id="24" presetID="22" presetClass="entr" presetSubtype="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2000"/>
                                        <p:tgtEl>
                                          <p:spTgt spid="7"/>
                                        </p:tgtEl>
                                      </p:cBhvr>
                                    </p:animEffect>
                                  </p:childTnLst>
                                </p:cTn>
                              </p:par>
                            </p:childTnLst>
                          </p:cTn>
                        </p:par>
                        <p:par>
                          <p:cTn id="27" fill="hold">
                            <p:stCondLst>
                              <p:cond delay="10000"/>
                            </p:stCondLst>
                            <p:childTnLst>
                              <p:par>
                                <p:cTn id="28" presetID="4" presetClass="entr" presetSubtype="32"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ox(out)">
                                      <p:cBhvr>
                                        <p:cTn id="30" dur="1000"/>
                                        <p:tgtEl>
                                          <p:spTgt spid="10"/>
                                        </p:tgtEl>
                                      </p:cBhvr>
                                    </p:animEffect>
                                  </p:childTnLst>
                                </p:cTn>
                              </p:par>
                            </p:childTnLst>
                          </p:cTn>
                        </p:par>
                        <p:par>
                          <p:cTn id="31" fill="hold">
                            <p:stCondLst>
                              <p:cond delay="11000"/>
                            </p:stCondLst>
                            <p:childTnLst>
                              <p:par>
                                <p:cTn id="32" presetID="22" presetClass="entr" presetSubtype="1" fill="hold" grpId="0" nodeType="after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up)">
                                      <p:cBhvr>
                                        <p:cTn id="34" dur="2000"/>
                                        <p:tgtEl>
                                          <p:spTgt spid="11">
                                            <p:txEl>
                                              <p:pRg st="0" end="0"/>
                                            </p:txEl>
                                          </p:spTgt>
                                        </p:tgtEl>
                                      </p:cBhvr>
                                    </p:animEffect>
                                  </p:childTnLst>
                                </p:cTn>
                              </p:par>
                            </p:childTnLst>
                          </p:cTn>
                        </p:par>
                        <p:par>
                          <p:cTn id="35" fill="hold">
                            <p:stCondLst>
                              <p:cond delay="130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7" grpId="0"/>
      <p:bldP spid="11" grpId="0" build="p"/>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00034" y="0"/>
            <a:ext cx="8229600" cy="796908"/>
          </a:xfrm>
        </p:spPr>
        <p:txBody>
          <a:bodyPr>
            <a:normAutofit/>
          </a:bodyPr>
          <a:lstStyle/>
          <a:p>
            <a:r>
              <a:rPr lang="ru-RU" sz="3600" b="1" dirty="0" smtClean="0">
                <a:ln>
                  <a:solidFill>
                    <a:srgbClr val="FF0000"/>
                  </a:solidFill>
                </a:ln>
                <a:solidFill>
                  <a:srgbClr val="FF66CC"/>
                </a:solidFill>
                <a:effectLst>
                  <a:outerShdw blurRad="38100" dist="38100" dir="2700000" algn="tl">
                    <a:srgbClr val="000000">
                      <a:alpha val="43137"/>
                    </a:srgbClr>
                  </a:outerShdw>
                </a:effectLst>
              </a:rPr>
              <a:t>Пирамиды  сегодня</a:t>
            </a:r>
          </a:p>
        </p:txBody>
      </p:sp>
      <p:sp>
        <p:nvSpPr>
          <p:cNvPr id="20483" name="Rectangle 3"/>
          <p:cNvSpPr>
            <a:spLocks noGrp="1" noChangeArrowheads="1"/>
          </p:cNvSpPr>
          <p:nvPr>
            <p:ph type="body" idx="1"/>
          </p:nvPr>
        </p:nvSpPr>
        <p:spPr>
          <a:xfrm>
            <a:off x="214282" y="5572140"/>
            <a:ext cx="8715436" cy="1285860"/>
          </a:xfrm>
        </p:spPr>
        <p:txBody>
          <a:bodyPr>
            <a:normAutofit lnSpcReduction="10000"/>
          </a:bodyPr>
          <a:lstStyle/>
          <a:p>
            <a:pPr algn="ctr" eaLnBrk="1" hangingPunct="1">
              <a:buNone/>
            </a:pPr>
            <a:r>
              <a:rPr lang="ru-RU" sz="2800" dirty="0" smtClean="0"/>
              <a:t>Облицовка из белого известняка многие века назад была сбита и использована для постройки домов в Каире.</a:t>
            </a:r>
          </a:p>
        </p:txBody>
      </p:sp>
      <p:pic>
        <p:nvPicPr>
          <p:cNvPr id="20484" name="Picture 4" descr="сканирование0017"/>
          <p:cNvPicPr>
            <a:picLocks noChangeAspect="1" noChangeArrowheads="1"/>
          </p:cNvPicPr>
          <p:nvPr/>
        </p:nvPicPr>
        <p:blipFill>
          <a:blip r:embed="rId2"/>
          <a:srcRect/>
          <a:stretch>
            <a:fillRect/>
          </a:stretch>
        </p:blipFill>
        <p:spPr bwMode="auto">
          <a:xfrm>
            <a:off x="357158" y="857232"/>
            <a:ext cx="8335284" cy="4714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left)">
                                      <p:cBhvr>
                                        <p:cTn id="7" dur="3000"/>
                                        <p:tgtEl>
                                          <p:spTgt spid="20482"/>
                                        </p:tgtEl>
                                      </p:cBhvr>
                                    </p:animEffect>
                                  </p:childTnLst>
                                </p:cTn>
                              </p:par>
                            </p:childTnLst>
                          </p:cTn>
                        </p:par>
                        <p:par>
                          <p:cTn id="8" fill="hold">
                            <p:stCondLst>
                              <p:cond delay="3000"/>
                            </p:stCondLst>
                            <p:childTnLst>
                              <p:par>
                                <p:cTn id="9" presetID="4" presetClass="entr" presetSubtype="32" fill="hold" nodeType="afterEffect">
                                  <p:stCondLst>
                                    <p:cond delay="0"/>
                                  </p:stCondLst>
                                  <p:childTnLst>
                                    <p:set>
                                      <p:cBhvr>
                                        <p:cTn id="10" dur="1" fill="hold">
                                          <p:stCondLst>
                                            <p:cond delay="0"/>
                                          </p:stCondLst>
                                        </p:cTn>
                                        <p:tgtEl>
                                          <p:spTgt spid="20484"/>
                                        </p:tgtEl>
                                        <p:attrNameLst>
                                          <p:attrName>style.visibility</p:attrName>
                                        </p:attrNameLst>
                                      </p:cBhvr>
                                      <p:to>
                                        <p:strVal val="visible"/>
                                      </p:to>
                                    </p:set>
                                    <p:animEffect transition="in" filter="box(out)">
                                      <p:cBhvr>
                                        <p:cTn id="11" dur="1000"/>
                                        <p:tgtEl>
                                          <p:spTgt spid="20484"/>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20483">
                                            <p:txEl>
                                              <p:pRg st="0" end="0"/>
                                            </p:txEl>
                                          </p:spTgt>
                                        </p:tgtEl>
                                        <p:attrNameLst>
                                          <p:attrName>style.visibility</p:attrName>
                                        </p:attrNameLst>
                                      </p:cBhvr>
                                      <p:to>
                                        <p:strVal val="visible"/>
                                      </p:to>
                                    </p:set>
                                    <p:animEffect transition="in" filter="wipe(up)">
                                      <p:cBhvr>
                                        <p:cTn id="15" dur="3000"/>
                                        <p:tgtEl>
                                          <p:spTgt spid="20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0" descr="egyptian-1">
            <a:hlinkClick r:id="rId3" action="ppaction://hlinksldjump" tooltip="Египетские пирамиды"/>
          </p:cNvPr>
          <p:cNvPicPr>
            <a:picLocks noChangeAspect="1" noChangeArrowheads="1"/>
          </p:cNvPicPr>
          <p:nvPr/>
        </p:nvPicPr>
        <p:blipFill>
          <a:blip r:embed="rId4" cstate="email"/>
          <a:srcRect/>
          <a:stretch>
            <a:fillRect/>
          </a:stretch>
        </p:blipFill>
        <p:spPr bwMode="auto">
          <a:xfrm>
            <a:off x="285720" y="2928934"/>
            <a:ext cx="1643074" cy="12332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41" descr="main">
            <a:hlinkClick r:id="rId5" action="ppaction://hlinksldjump" tooltip="Статуя Зевса в Олимпии"/>
          </p:cNvPr>
          <p:cNvPicPr>
            <a:picLocks noChangeAspect="1" noChangeArrowheads="1"/>
          </p:cNvPicPr>
          <p:nvPr/>
        </p:nvPicPr>
        <p:blipFill>
          <a:blip r:embed="rId6"/>
          <a:srcRect/>
          <a:stretch>
            <a:fillRect/>
          </a:stretch>
        </p:blipFill>
        <p:spPr bwMode="auto">
          <a:xfrm>
            <a:off x="2071670" y="5429264"/>
            <a:ext cx="1729978"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642938" y="214313"/>
            <a:ext cx="8101012" cy="571500"/>
          </a:xfrm>
        </p:spPr>
        <p:txBody>
          <a:bodyPr>
            <a:normAutofit fontScale="90000"/>
          </a:bodyPr>
          <a:lstStyle/>
          <a:p>
            <a:pPr eaLnBrk="1" hangingPunct="1">
              <a:defRPr/>
            </a:pPr>
            <a:r>
              <a:rPr lang="ru-RU" sz="5400" b="1" dirty="0" smtClean="0">
                <a:ln>
                  <a:solidFill>
                    <a:srgbClr val="0070C0"/>
                  </a:solidFill>
                </a:ln>
                <a:solidFill>
                  <a:srgbClr val="00B0F0"/>
                </a:solidFill>
                <a:effectLst>
                  <a:outerShdw blurRad="38100" dist="38100" dir="2700000" algn="tl">
                    <a:srgbClr val="000000"/>
                  </a:outerShdw>
                </a:effectLst>
                <a:latin typeface="Monotype Corsiva" pitchFamily="66" charset="0"/>
              </a:rPr>
              <a:t>2. Висячие  сады  Семирамиды</a:t>
            </a:r>
          </a:p>
        </p:txBody>
      </p:sp>
      <p:pic>
        <p:nvPicPr>
          <p:cNvPr id="4" name="Picture 35" descr="koloss">
            <a:hlinkClick r:id="rId7" action="ppaction://hlinksldjump" tooltip="Колосс Родосский"/>
          </p:cNvPr>
          <p:cNvPicPr>
            <a:picLocks noChangeAspect="1" noChangeArrowheads="1"/>
          </p:cNvPicPr>
          <p:nvPr/>
        </p:nvPicPr>
        <p:blipFill>
          <a:blip r:embed="rId8"/>
          <a:srcRect/>
          <a:stretch>
            <a:fillRect/>
          </a:stretch>
        </p:blipFill>
        <p:spPr bwMode="auto">
          <a:xfrm>
            <a:off x="7715272" y="4574281"/>
            <a:ext cx="1428728" cy="17122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36" descr="majak">
            <a:hlinkClick r:id="rId9" action="ppaction://hlinksldjump" tooltip="Александрийский маяк"/>
          </p:cNvPr>
          <p:cNvPicPr>
            <a:picLocks noChangeAspect="1" noChangeArrowheads="1"/>
          </p:cNvPicPr>
          <p:nvPr/>
        </p:nvPicPr>
        <p:blipFill>
          <a:blip r:embed="rId10"/>
          <a:srcRect/>
          <a:stretch>
            <a:fillRect/>
          </a:stretch>
        </p:blipFill>
        <p:spPr bwMode="auto">
          <a:xfrm>
            <a:off x="7722441" y="2428868"/>
            <a:ext cx="1421559" cy="15716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7" descr="mavzolei">
            <a:hlinkClick r:id="rId11" action="ppaction://hlinksldjump" tooltip="Галикарнасский мавзолей"/>
          </p:cNvPr>
          <p:cNvPicPr>
            <a:picLocks noChangeAspect="1" noChangeArrowheads="1"/>
          </p:cNvPicPr>
          <p:nvPr/>
        </p:nvPicPr>
        <p:blipFill>
          <a:blip r:embed="rId12" cstate="email"/>
          <a:srcRect/>
          <a:stretch>
            <a:fillRect/>
          </a:stretch>
        </p:blipFill>
        <p:spPr bwMode="auto">
          <a:xfrm>
            <a:off x="5929322" y="5357826"/>
            <a:ext cx="1571636" cy="12420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8" descr="hramartemidi">
            <a:hlinkClick r:id="rId13" action="ppaction://hlinksldjump" tooltip="Храм Артемиды в Эфесе"/>
          </p:cNvPr>
          <p:cNvPicPr>
            <a:picLocks noChangeAspect="1" noChangeArrowheads="1"/>
          </p:cNvPicPr>
          <p:nvPr/>
        </p:nvPicPr>
        <p:blipFill>
          <a:blip r:embed="rId14"/>
          <a:srcRect/>
          <a:stretch>
            <a:fillRect/>
          </a:stretch>
        </p:blipFill>
        <p:spPr bwMode="auto">
          <a:xfrm>
            <a:off x="3929058" y="5429264"/>
            <a:ext cx="1791967" cy="1214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39" descr="sadisem">
            <a:hlinkClick r:id="rId13" action="ppaction://hlinksldjump" tooltip="Сады Семирамиды"/>
          </p:cNvPr>
          <p:cNvPicPr>
            <a:picLocks noChangeAspect="1" noChangeArrowheads="1"/>
          </p:cNvPicPr>
          <p:nvPr/>
        </p:nvPicPr>
        <p:blipFill>
          <a:blip r:embed="rId15"/>
          <a:srcRect/>
          <a:stretch>
            <a:fillRect/>
          </a:stretch>
        </p:blipFill>
        <p:spPr bwMode="auto">
          <a:xfrm>
            <a:off x="214282" y="4500570"/>
            <a:ext cx="1593522" cy="13259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2 Дорожка 18.wma">
            <a:hlinkClick r:id="" action="ppaction://media"/>
          </p:cNvPr>
          <p:cNvPicPr>
            <a:picLocks noRot="1" noChangeAspect="1"/>
          </p:cNvPicPr>
          <p:nvPr>
            <a:audioFile r:link="rId1"/>
          </p:nvPr>
        </p:nvPicPr>
        <p:blipFill>
          <a:blip r:embed="rId16" cstate="email"/>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4.16667E-6 -3.87283E-6 C 0.01337 -0.01179 0.00851 -0.02173 0.01511 -0.03768 C 0.0224 -0.05526 0.03334 -0.06659 0.0415 -0.083 C 0.04028 -0.08555 0.03733 -0.08739 0.03768 -0.0904 C 0.0382 -0.09387 0.04167 -0.09526 0.04341 -0.09803 C 0.0448 -0.10034 0.04601 -0.10289 0.04723 -0.10543 C 0.05053 -0.11838 0.04948 -0.13364 0.05469 -0.14566 C 0.05695 -0.15098 0.06233 -0.16069 0.06233 -0.16069 C 0.06528 -0.17248 0.06684 -0.18427 0.0698 -0.19607 C 0.07257 -0.20739 0.08195 -0.21641 0.08681 -0.22612 C 0.08855 -0.24185 0.09167 -0.25341 0.09809 -0.26635 C 0.1 -0.28138 0.10348 -0.29271 0.10764 -0.30659 C 0.11389 -0.32763 0.11997 -0.34867 0.13768 -0.35676 C 0.1415 -0.36439 0.14619 -0.37133 0.14914 -0.37942 C 0.15122 -0.3852 0.15174 -0.3919 0.15469 -0.39699 C 0.15799 -0.40254 0.16216 -0.40693 0.16598 -0.41202 C 0.16789 -0.41456 0.1691 -0.41849 0.17171 -0.41965 C 0.1849 -0.42566 0.17917 -0.42312 0.18872 -0.42705 C 0.20955 -0.42635 0.23021 -0.42612 0.25105 -0.42474 C 0.26007 -0.42404 0.2724 -0.41849 0.28108 -0.41711 C 0.3 -0.40439 0.29792 -0.38219 0.31129 -0.36439 C 0.31355 -0.34936 0.31754 -0.34034 0.32257 -0.3267 C 0.32327 -0.32254 0.32292 -0.31768 0.32448 -0.31398 C 0.3257 -0.31144 0.32865 -0.31121 0.33021 -0.30913 C 0.33403 -0.30404 0.33629 -0.29734 0.33959 -0.29156 C 0.3441 -0.27375 0.33785 -0.29479 0.34723 -0.2763 C 0.34827 -0.27422 0.34792 -0.27098 0.34914 -0.2689 C 0.35382 -0.26011 0.36112 -0.24994 0.36789 -0.2437 C 0.37049 -0.23861 0.37292 -0.23375 0.37553 -0.22867 C 0.37674 -0.22612 0.37934 -0.22104 0.37934 -0.22104 C 0.38143 -0.2067 0.38612 -0.19283 0.39254 -0.18081 C 0.3948 -0.17641 0.40018 -0.17086 0.40382 -0.16832 C 0.4099 -0.16416 0.40938 -0.16878 0.40938 -0.16323 " pathEditMode="relative" ptsTypes="ffffffffffffffffffffffffffffffffA">
                                      <p:cBhvr>
                                        <p:cTn id="13" dur="2000" fill="hold"/>
                                        <p:tgtEl>
                                          <p:spTgt spid="8"/>
                                        </p:tgtEl>
                                        <p:attrNameLst>
                                          <p:attrName>ppt_x</p:attrName>
                                          <p:attrName>ppt_y</p:attrName>
                                        </p:attrNameLst>
                                      </p:cBhvr>
                                    </p:animMotion>
                                  </p:childTnLst>
                                </p:cTn>
                              </p:par>
                            </p:childTnLst>
                          </p:cTn>
                        </p:par>
                        <p:par>
                          <p:cTn id="14" fill="hold">
                            <p:stCondLst>
                              <p:cond delay="3000"/>
                            </p:stCondLst>
                            <p:childTnLst>
                              <p:par>
                                <p:cTn id="15" presetID="6" presetClass="emph" presetSubtype="0" fill="hold" nodeType="afterEffect">
                                  <p:stCondLst>
                                    <p:cond delay="0"/>
                                  </p:stCondLst>
                                  <p:childTnLst>
                                    <p:animScale>
                                      <p:cBhvr>
                                        <p:cTn id="16" dur="2000" fill="hold"/>
                                        <p:tgtEl>
                                          <p:spTgt spid="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4">
                <p:cTn id="17"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1077</TotalTime>
  <Words>1673</Words>
  <PresentationFormat>Экран (4:3)</PresentationFormat>
  <Paragraphs>158</Paragraphs>
  <Slides>52</Slides>
  <Notes>1</Notes>
  <HiddenSlides>0</HiddenSlides>
  <MMClips>7</MMClips>
  <ScaleCrop>false</ScaleCrop>
  <HeadingPairs>
    <vt:vector size="4" baseType="variant">
      <vt:variant>
        <vt:lpstr>Тема</vt:lpstr>
      </vt:variant>
      <vt:variant>
        <vt:i4>1</vt:i4>
      </vt:variant>
      <vt:variant>
        <vt:lpstr>Заголовки слайдов</vt:lpstr>
      </vt:variant>
      <vt:variant>
        <vt:i4>52</vt:i4>
      </vt:variant>
    </vt:vector>
  </HeadingPairs>
  <TitlesOfParts>
    <vt:vector size="53" baseType="lpstr">
      <vt:lpstr>Тема Office</vt:lpstr>
      <vt:lpstr>Слайд 1</vt:lpstr>
      <vt:lpstr>Семь  чудес  света –            величайшее культурное                      наследие человечества</vt:lpstr>
      <vt:lpstr>1. Великая  пирамида  в  Гизе</vt:lpstr>
      <vt:lpstr>Слайд 4</vt:lpstr>
      <vt:lpstr>Слайд 5</vt:lpstr>
      <vt:lpstr>Фараон Хуфу – Хеопс</vt:lpstr>
      <vt:lpstr>Слайд 7</vt:lpstr>
      <vt:lpstr>Пирамиды  сегодня</vt:lpstr>
      <vt:lpstr>2. Висячие  сады  Семирамиды</vt:lpstr>
      <vt:lpstr>Долгое время висячие сады Семирамиды считались выдумкой. </vt:lpstr>
      <vt:lpstr>Слайд 11</vt:lpstr>
      <vt:lpstr>Слайд 12</vt:lpstr>
      <vt:lpstr>Семирамида</vt:lpstr>
      <vt:lpstr>Слайд 14</vt:lpstr>
      <vt:lpstr>3. Статуя  Зевса  в  Олимпии</vt:lpstr>
      <vt:lpstr>Слайд 16</vt:lpstr>
      <vt:lpstr>Слайд 17</vt:lpstr>
      <vt:lpstr>Слайд 18</vt:lpstr>
      <vt:lpstr>Слайд 19</vt:lpstr>
      <vt:lpstr>Слайд 20</vt:lpstr>
      <vt:lpstr>4. Храм  Артемиды  в  Эфесе</vt:lpstr>
      <vt:lpstr>Слайд 22</vt:lpstr>
      <vt:lpstr>Слайд 23</vt:lpstr>
      <vt:lpstr>Слайд 24</vt:lpstr>
      <vt:lpstr>Слайд 25</vt:lpstr>
      <vt:lpstr>Слайд 26</vt:lpstr>
      <vt:lpstr>Слайд 27</vt:lpstr>
      <vt:lpstr>5. Галикарнасский  мавзолей</vt:lpstr>
      <vt:lpstr>Слайд 29</vt:lpstr>
      <vt:lpstr>Слайд 30</vt:lpstr>
      <vt:lpstr>Слайд 31</vt:lpstr>
      <vt:lpstr>Слайд 32</vt:lpstr>
      <vt:lpstr>Слайд 33</vt:lpstr>
      <vt:lpstr>Слайд 34</vt:lpstr>
      <vt:lpstr>Слайд 35</vt:lpstr>
      <vt:lpstr>6. Колосс   Родосский</vt:lpstr>
      <vt:lpstr>6. Колосс   Родосский</vt:lpstr>
      <vt:lpstr>Слайд 38</vt:lpstr>
      <vt:lpstr>Слайд 39</vt:lpstr>
      <vt:lpstr>Слайд 40</vt:lpstr>
      <vt:lpstr>Слайд 41</vt:lpstr>
      <vt:lpstr>Слайд 42</vt:lpstr>
      <vt:lpstr>Слайд 43</vt:lpstr>
      <vt:lpstr>Слайд 44</vt:lpstr>
      <vt:lpstr>7. Александрийский  маяк</vt:lpstr>
      <vt:lpstr>7. Александрийский  маяк</vt:lpstr>
      <vt:lpstr>Слайд 47</vt:lpstr>
      <vt:lpstr>Слайд 48</vt:lpstr>
      <vt:lpstr>Слайд 49</vt:lpstr>
      <vt:lpstr>Слайд 50</vt:lpstr>
      <vt:lpstr>Проект  выполнили  учащиеся МОУ «СОШ №8»:</vt:lpstr>
      <vt:lpstr>Слайд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comp</cp:lastModifiedBy>
  <cp:revision>114</cp:revision>
  <dcterms:modified xsi:type="dcterms:W3CDTF">2010-05-02T23:32:01Z</dcterms:modified>
</cp:coreProperties>
</file>