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8" r:id="rId9"/>
    <p:sldId id="263" r:id="rId10"/>
    <p:sldId id="264" r:id="rId11"/>
    <p:sldId id="265" r:id="rId12"/>
    <p:sldId id="266" r:id="rId13"/>
    <p:sldId id="284" r:id="rId14"/>
    <p:sldId id="267" r:id="rId15"/>
    <p:sldId id="286" r:id="rId16"/>
    <p:sldId id="268" r:id="rId17"/>
    <p:sldId id="289" r:id="rId18"/>
    <p:sldId id="269" r:id="rId19"/>
    <p:sldId id="270" r:id="rId20"/>
    <p:sldId id="271" r:id="rId21"/>
    <p:sldId id="272" r:id="rId22"/>
    <p:sldId id="274" r:id="rId23"/>
    <p:sldId id="290" r:id="rId24"/>
    <p:sldId id="275" r:id="rId25"/>
    <p:sldId id="281" r:id="rId26"/>
    <p:sldId id="282" r:id="rId27"/>
    <p:sldId id="280" r:id="rId28"/>
    <p:sldId id="283" r:id="rId29"/>
    <p:sldId id="285" r:id="rId30"/>
    <p:sldId id="276" r:id="rId31"/>
    <p:sldId id="278" r:id="rId32"/>
    <p:sldId id="27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2843-EF7E-45CD-BDCC-D5CFF72F88D8}" type="datetimeFigureOut">
              <a:rPr lang="ru-RU" smtClean="0"/>
              <a:pPr/>
              <a:t>01.12.2012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3C3F-DEFB-4D38-9B0E-60DD847235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2843-EF7E-45CD-BDCC-D5CFF72F88D8}" type="datetimeFigureOut">
              <a:rPr lang="ru-RU" smtClean="0"/>
              <a:pPr/>
              <a:t>01.12.2012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3C3F-DEFB-4D38-9B0E-60DD847235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2843-EF7E-45CD-BDCC-D5CFF72F88D8}" type="datetimeFigureOut">
              <a:rPr lang="ru-RU" smtClean="0"/>
              <a:pPr/>
              <a:t>01.12.2012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3C3F-DEFB-4D38-9B0E-60DD847235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2843-EF7E-45CD-BDCC-D5CFF72F88D8}" type="datetimeFigureOut">
              <a:rPr lang="ru-RU" smtClean="0"/>
              <a:pPr/>
              <a:t>01.12.2012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3C3F-DEFB-4D38-9B0E-60DD847235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2843-EF7E-45CD-BDCC-D5CFF72F88D8}" type="datetimeFigureOut">
              <a:rPr lang="ru-RU" smtClean="0"/>
              <a:pPr/>
              <a:t>01.12.2012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3C3F-DEFB-4D38-9B0E-60DD847235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2843-EF7E-45CD-BDCC-D5CFF72F88D8}" type="datetimeFigureOut">
              <a:rPr lang="ru-RU" smtClean="0"/>
              <a:pPr/>
              <a:t>01.12.2012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3C3F-DEFB-4D38-9B0E-60DD847235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2843-EF7E-45CD-BDCC-D5CFF72F88D8}" type="datetimeFigureOut">
              <a:rPr lang="ru-RU" smtClean="0"/>
              <a:pPr/>
              <a:t>01.12.2012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3C3F-DEFB-4D38-9B0E-60DD847235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2843-EF7E-45CD-BDCC-D5CFF72F88D8}" type="datetimeFigureOut">
              <a:rPr lang="ru-RU" smtClean="0"/>
              <a:pPr/>
              <a:t>01.12.2012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3C3F-DEFB-4D38-9B0E-60DD847235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2843-EF7E-45CD-BDCC-D5CFF72F88D8}" type="datetimeFigureOut">
              <a:rPr lang="ru-RU" smtClean="0"/>
              <a:pPr/>
              <a:t>01.12.2012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3C3F-DEFB-4D38-9B0E-60DD847235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2843-EF7E-45CD-BDCC-D5CFF72F88D8}" type="datetimeFigureOut">
              <a:rPr lang="ru-RU" smtClean="0"/>
              <a:pPr/>
              <a:t>01.12.2012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53C3F-DEFB-4D38-9B0E-60DD847235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82843-EF7E-45CD-BDCC-D5CFF72F88D8}" type="datetimeFigureOut">
              <a:rPr lang="ru-RU" smtClean="0"/>
              <a:pPr/>
              <a:t>01.12.2012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7A53C3F-DEFB-4D38-9B0E-60DD847235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B82843-EF7E-45CD-BDCC-D5CFF72F88D8}" type="datetimeFigureOut">
              <a:rPr lang="ru-RU" smtClean="0"/>
              <a:pPr/>
              <a:t>01.12.2012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A53C3F-DEFB-4D38-9B0E-60DD8472356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hirklei.narod.ru/information/kurban_bairam.html" TargetMode="External"/><Relationship Id="rId2" Type="http://schemas.openxmlformats.org/officeDocument/2006/relationships/hyperlink" Target="http://chirklei.narod.ru/information/ramazan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2908" y="2143116"/>
            <a:ext cx="9144000" cy="1500174"/>
          </a:xfrm>
        </p:spPr>
        <p:txBody>
          <a:bodyPr/>
          <a:lstStyle/>
          <a:p>
            <a:pPr algn="ctr"/>
            <a:r>
              <a:rPr lang="ru-RU" dirty="0" smtClean="0"/>
              <a:t>Татары на волге 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714488"/>
            <a:ext cx="9144000" cy="514351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sz="2000" u="sng" dirty="0" smtClean="0"/>
          </a:p>
          <a:p>
            <a:endParaRPr lang="ru-RU" sz="2000" u="sng" dirty="0" smtClean="0"/>
          </a:p>
          <a:p>
            <a:r>
              <a:rPr lang="ru-RU" sz="2000" u="sng" dirty="0" smtClean="0"/>
              <a:t>Авторы</a:t>
            </a:r>
            <a:r>
              <a:rPr lang="ru-RU" dirty="0" smtClean="0"/>
              <a:t>:</a:t>
            </a:r>
            <a:r>
              <a:rPr lang="ru-RU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Курманов Рафаэль,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Бауков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Игорь, ученики 6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Б»класса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МБОУ «СОШ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№1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г.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Петровска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Руководитель: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ербакова И.В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29058" y="285728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Сетевой проект « Разноцветный хоровод»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</a:rPr>
              <a:t>Кухня  .</a:t>
            </a:r>
            <a:endParaRPr lang="ru-RU" sz="96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214422"/>
            <a:ext cx="31242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90765" y="5072074"/>
            <a:ext cx="95235" cy="7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1214422"/>
            <a:ext cx="31242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0" y="4833923"/>
            <a:ext cx="58782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214422"/>
            <a:ext cx="2938432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Краткая история татарской кухни</a:t>
            </a:r>
            <a:endParaRPr lang="ru-RU" dirty="0" smtClean="0"/>
          </a:p>
          <a:p>
            <a:r>
              <a:rPr lang="ru-RU" dirty="0" smtClean="0"/>
              <a:t>В древности татары были кочевниками. Они перемещались по степям вместе с семьями и всеми своим пожитками. Естественно, в таких условиях пища не блистала особым разнообразием. От нее требовалось быть сытной, иметь высокую энергетическую ценность.</a:t>
            </a:r>
          </a:p>
          <a:p>
            <a:r>
              <a:rPr lang="ru-RU" dirty="0" smtClean="0"/>
              <a:t>Основой питания татар всегда было мясо. Разумеется, это было то мясо, которое «кочевало» вместе с ними. Наиболее распространены были конина и баранина. Говядину татары употребляли в пищу довольно редко, не говоря уже о свинине, к которой у мусульман особое отношение.</a:t>
            </a:r>
          </a:p>
          <a:p>
            <a:r>
              <a:rPr lang="ru-RU" dirty="0" smtClean="0"/>
              <a:t>Мясо татары ели в основном вареное или тушеное. Они готовили его во время «перерывов» в своих странствиях (на кочевых стоянках) в больших котлах – казанах. Конечно, крепкий, жирный мясной бульон тоже не выливали. Готовили они и шашлык («</a:t>
            </a:r>
            <a:r>
              <a:rPr lang="ru-RU" dirty="0" err="1" smtClean="0"/>
              <a:t>шишлик</a:t>
            </a:r>
            <a:r>
              <a:rPr lang="ru-RU" dirty="0" smtClean="0"/>
              <a:t>») – жарили мясо на вертеле (или нескольких) над углями. Заготавливали мясо и впрок. Его солили, коптили, вялили и сушили. </a:t>
            </a:r>
            <a:r>
              <a:rPr lang="ru-RU" dirty="0" err="1" smtClean="0"/>
              <a:t>Кызылык</a:t>
            </a:r>
            <a:r>
              <a:rPr lang="ru-RU" dirty="0" smtClean="0"/>
              <a:t> – вяленая колбаса из конины, до сих пор одно из любимых блюд татар.</a:t>
            </a:r>
          </a:p>
          <a:p>
            <a:r>
              <a:rPr lang="ru-RU" dirty="0" smtClean="0"/>
              <a:t>Впрочем, те же лошади или овцы – не только источник мяса, но и молока. Молочные и кисломолочные продукты играли важную роль в рационе древних татар. Они готовили и пили кумыс, </a:t>
            </a:r>
            <a:r>
              <a:rPr lang="ru-RU" dirty="0" err="1" smtClean="0"/>
              <a:t>катык</a:t>
            </a:r>
            <a:r>
              <a:rPr lang="ru-RU" dirty="0" smtClean="0"/>
              <a:t> (жирная простокваша) и другие напитки и нехитрые блюда.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77000" y="0"/>
            <a:ext cx="2667000" cy="347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0"/>
            <a:ext cx="226217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429000"/>
            <a:ext cx="3810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1"/>
            <a:ext cx="2714614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3500439"/>
            <a:ext cx="38100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7859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1546"/>
            <a:ext cx="9144000" cy="683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97346"/>
            <a:ext cx="892971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Шли годы и века. Образ жизни татар менялся. Они расселились во многих районах современной России, стали вести хозяйство, перешли к оседлости. Это послужило делу разнообразия татарской кухни. Много было взято из кухонь других народов или стало естественным результатом того, что в условиях оседлости татары взялись за земледелие: выращивали пшеницу, рожь, гречиху, овес, горох, просо. Развивалось и скотоводство. На татарском столе появились новые продукты – пресный хлеб (лепешки из пшеничной и ржаной муки), а также разнообразные каши и крупяные блюда. Кроме того, татары начали пить чай, как черный, так и зеленый. Однако можно сказать, что именно последний пользуется среди них наибольшей популярностью. Птицеводством татары тоже занимались и занимаются. Однако нельзя сказать, что в их кухне много блюд из мяса птицы.</a:t>
            </a:r>
            <a:endParaRPr lang="ru-RU" sz="24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588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</a:rPr>
              <a:t>Дом ,быт.</a:t>
            </a:r>
            <a:endParaRPr lang="ru-RU" sz="9600" dirty="0">
              <a:solidFill>
                <a:srgbClr val="FF0000"/>
              </a:solidFill>
            </a:endParaRPr>
          </a:p>
        </p:txBody>
      </p:sp>
      <p:pic>
        <p:nvPicPr>
          <p:cNvPr id="61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546735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357298"/>
            <a:ext cx="3819513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culturemap.ru/upload/img/object_21.1200996201.11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858312" cy="650085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smtClean="0"/>
              <a:t>Издавна татары строили семейную жизнь на основе Корана и Шариата. Именно религия во многом послужила формированию татарской культуры, традиции. Вера всегда была объединяющим звеном, служила, помогала быть единым духом и телом перед многими тяготами, выпадавшими на долю народа. И по сей день именно вероисповедание не дает раствориться татарам среди русскоязычного населения. Религия удерживает от размывания нравственных ценностей, что является необходимой нормой существования общества.</a:t>
            </a:r>
          </a:p>
          <a:p>
            <a:r>
              <a:rPr lang="ru-RU" dirty="0" smtClean="0"/>
              <a:t>Семья всегда высоко ценилась и ценится татарами, а вступление в брак считается естественной необходимостью. В прошлом семья являлась единственной возможной формой полнокровного функционирования любого хозяйства, также гарантией обеспеченной старости. Среди татар, как и среди других народов, </a:t>
            </a:r>
            <a:r>
              <a:rPr lang="ru-RU" dirty="0" err="1" smtClean="0"/>
              <a:t>исповедающих</a:t>
            </a:r>
            <a:r>
              <a:rPr lang="ru-RU" dirty="0" smtClean="0"/>
              <a:t> ислам, вступление в брак считалось священной обязанностью мусульманина: «Лицо, сочетавшееся браком, имеет перед Богом более заслуги, чем самый набожный мусульманин, оставшийся холостяком». «Детей приучали жить законами шариата. В воспитании детей решающей была власть отца. Девочка с ранних лет слышала о том, что надо быть покорным мужу, «ибо повиновение ему равно повиновению богу», а мальчик знал, что ему предстоит быть господином над женой». В прошлом на выбор брачного партнера у татар влияло экономическое соображение: семье нужна невестка – работница, способная к деторождению. Основной формой заключения брака был брак по сватовству. Основные требования, согласно традициям, предъявляемые к невесте, сохраняются поныне. Она должна обладать добрым характером и трудолюбием, а также с глубоким почтением относиться к родителям мужа. При выборе невесты обязательно обращали внимание на её трудовые навыки, за которыми наблюдали во время участия девушки в сезонных работах. На этом основании судили о трудолюбии потенциальной невестки. Иметь невестку и продолжать хлопотать по хозяйству считалось недостойным для свекрови. Недопустимым считалось, если невестка вставала утром позднее свекрови. Она не могла сидеть без дела, в то время как свекровь занималась хозяйством. Главной заботой свекрови было соблюдение обычаев и традиций в семье, а также присмотр за детьми.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-52041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9" y="0"/>
            <a:ext cx="4500562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3438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0504"/>
            <a:ext cx="9144000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</a:rPr>
              <a:t>План.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000" dirty="0" smtClean="0"/>
              <a:t>1.Происхождение .</a:t>
            </a:r>
            <a:br>
              <a:rPr lang="ru-RU" sz="4000" dirty="0" smtClean="0"/>
            </a:br>
            <a:r>
              <a:rPr lang="ru-RU" sz="4000" dirty="0" smtClean="0"/>
              <a:t>2.Костюм.</a:t>
            </a:r>
            <a:br>
              <a:rPr lang="ru-RU" sz="4000" dirty="0" smtClean="0"/>
            </a:br>
            <a:r>
              <a:rPr lang="ru-RU" sz="4000" dirty="0" smtClean="0"/>
              <a:t>3.Кухня </a:t>
            </a:r>
            <a:br>
              <a:rPr lang="ru-RU" sz="4000" dirty="0" smtClean="0"/>
            </a:br>
            <a:r>
              <a:rPr lang="ru-RU" sz="4000" dirty="0" smtClean="0"/>
              <a:t>4.Дом,быт </a:t>
            </a:r>
            <a:br>
              <a:rPr lang="ru-RU" sz="4000" dirty="0" smtClean="0"/>
            </a:br>
            <a:r>
              <a:rPr lang="ru-RU" sz="4000" dirty="0" smtClean="0"/>
              <a:t>5.Праздники .</a:t>
            </a:r>
            <a:br>
              <a:rPr lang="ru-RU" sz="4000" dirty="0" smtClean="0"/>
            </a:br>
            <a:r>
              <a:rPr lang="ru-RU" sz="4000" dirty="0" smtClean="0"/>
              <a:t>6.Обряды .</a:t>
            </a:r>
            <a:br>
              <a:rPr lang="ru-RU" sz="4000" dirty="0" smtClean="0"/>
            </a:br>
            <a:r>
              <a:rPr lang="ru-RU" sz="4000" dirty="0" smtClean="0"/>
              <a:t>7.Искуство. </a:t>
            </a:r>
            <a:br>
              <a:rPr lang="ru-RU" sz="4000" dirty="0" smtClean="0"/>
            </a:br>
            <a:r>
              <a:rPr lang="ru-RU" sz="4000" dirty="0" smtClean="0"/>
              <a:t> </a:t>
            </a:r>
            <a:br>
              <a:rPr lang="ru-RU" sz="4000" dirty="0" smtClean="0"/>
            </a:br>
            <a:endParaRPr lang="ru-RU" sz="40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8229600" cy="6324600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вободное</a:t>
            </a:r>
            <a:r>
              <a:rPr lang="ru-RU" dirty="0" smtClean="0"/>
              <a:t> общение молодежи у татар было несколько стеснено нормами шариата. Несмотря на это, юноши и девушки всегда находили возможность встретиться – во время уборки урожая или сенокоса, у родника, куда девушки ходили за водой. Юноши, решившиеся жениться, специально ездили в поисках невесты в соседние деревни, к родственникам или друзьям. Существовал даже особый термин для таких поездок (высмотреть девушку). В честь приезжего юноши собирались на девичьи или молодежные игры на околице или устраивали «</a:t>
            </a:r>
            <a:r>
              <a:rPr lang="ru-RU" dirty="0" err="1" smtClean="0"/>
              <a:t>аулак</a:t>
            </a:r>
            <a:r>
              <a:rPr lang="ru-RU" dirty="0" smtClean="0"/>
              <a:t>», т.е. молодежные посиделки. Такие посиделки были порою единственной легальной формой молодежных встреч. Строгие нормы Шариата запрещали вольности между влюбленными. К тому же воспитание самих девушек закрепляло в их сознании нежелательность излишне бойкого общения с молодыми людьми. Это могло сойти за легкомысленность. И речи не было о разрешении интимных отношений, ведь даже лишняя улыбка девушки могла нанести вред её репутации.</a:t>
            </a:r>
          </a:p>
          <a:p>
            <a:r>
              <a:rPr lang="ru-RU" dirty="0" smtClean="0"/>
              <a:t>«Брачный возраст» для девушек был 16–17, иногда 14–15 лет или даже 12–13 лег. Для юношей нормальным возрастом для брака считались 16–18 лет, мужу полагалось быть старше жены на 3–5 лет.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</a:rPr>
              <a:t>Праздники .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 smtClean="0"/>
              <a:t>Религиозные праздники</a:t>
            </a:r>
            <a:r>
              <a:rPr lang="ru-RU" dirty="0" smtClean="0"/>
              <a:t> называются словом </a:t>
            </a:r>
            <a:r>
              <a:rPr lang="ru-RU" dirty="0" err="1" smtClean="0"/>
              <a:t>гает</a:t>
            </a:r>
            <a:r>
              <a:rPr lang="ru-RU" dirty="0" smtClean="0"/>
              <a:t> или байрам </a:t>
            </a:r>
            <a:r>
              <a:rPr lang="ru-RU" dirty="0" smtClean="0">
                <a:hlinkClick r:id="rId2"/>
              </a:rPr>
              <a:t>(</a:t>
            </a:r>
            <a:r>
              <a:rPr lang="ru-RU" b="1" dirty="0" smtClean="0">
                <a:hlinkClick r:id="rId2"/>
              </a:rPr>
              <a:t>Ураза-байрам</a:t>
            </a:r>
            <a:r>
              <a:rPr lang="ru-RU" dirty="0" smtClean="0">
                <a:hlinkClick r:id="rId2"/>
              </a:rPr>
              <a:t> </a:t>
            </a:r>
            <a:r>
              <a:rPr lang="ru-RU" b="1" dirty="0" smtClean="0">
                <a:hlinkClick r:id="rId2"/>
              </a:rPr>
              <a:t>(Рамазан)</a:t>
            </a:r>
            <a:r>
              <a:rPr lang="ru-RU" dirty="0" smtClean="0"/>
              <a:t> — праздник поста и </a:t>
            </a:r>
            <a:r>
              <a:rPr lang="ru-RU" b="1" dirty="0" err="1" smtClean="0">
                <a:hlinkClick r:id="rId3"/>
              </a:rPr>
              <a:t>Корбан-байрам</a:t>
            </a:r>
            <a:r>
              <a:rPr lang="ru-RU" dirty="0" smtClean="0"/>
              <a:t> — праздник жертвы). </a:t>
            </a:r>
            <a:r>
              <a:rPr lang="ru-RU" dirty="0" err="1" smtClean="0"/>
              <a:t>Мусульмансике</a:t>
            </a:r>
            <a:r>
              <a:rPr lang="ru-RU" dirty="0" smtClean="0"/>
              <a:t> праздники у татар - мусульман включают в себя коллективную утреннюю молитву, в которой </a:t>
            </a:r>
            <a:r>
              <a:rPr lang="ru-RU" dirty="0" err="1" smtClean="0"/>
              <a:t>участвовуют</a:t>
            </a:r>
            <a:r>
              <a:rPr lang="ru-RU" dirty="0" smtClean="0"/>
              <a:t> все мужчины и мальчики. Потом полагается пойти на кладбище и помолиться возле могил своих близких. А женщины и помогающие им девочки в это время готовят дома угощения. В праздники (а каждый религиозный праздник раньше длился по несколько дней) с поздравлением обходили дома родственников и соседей. Особенно важным было посещение родительского дома. В дни </a:t>
            </a:r>
            <a:r>
              <a:rPr lang="ru-RU" dirty="0" err="1" smtClean="0"/>
              <a:t>Корбан-байрам</a:t>
            </a:r>
            <a:r>
              <a:rPr lang="ru-RU" dirty="0" smtClean="0"/>
              <a:t> — праздника жертвы старались угостить мясом как можно больше людей, столы оставались накрытыми два-три дня подряд и каждый входящий в дом, кто бы он ни был, имел право угощаться… 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t2.gstatic.com/images?q=tbn:ANd9GcQ6NWp3pONBuPNd-QG3e-ROmXCPDoqa-soXbJ73yhXbXSg62UX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489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6"/>
            <a:ext cx="9144000" cy="685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Народные праздники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Весна — время пробуждения природы, время обновления и ожиданий. Хорошая весна — быть хорошему урожаю, а значит и благополучной жизни. </a:t>
            </a:r>
            <a:br>
              <a:rPr lang="ru-RU" dirty="0" smtClean="0"/>
            </a:br>
            <a:r>
              <a:rPr lang="ru-RU" i="1" dirty="0" err="1" smtClean="0"/>
              <a:t>Боз</a:t>
            </a:r>
            <a:r>
              <a:rPr lang="ru-RU" i="1" dirty="0" smtClean="0"/>
              <a:t> </a:t>
            </a:r>
            <a:r>
              <a:rPr lang="ru-RU" i="1" dirty="0" err="1" smtClean="0"/>
              <a:t>карау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 старой-престарой традиции татарские села располагались на берегах рек. Поэтому первый </a:t>
            </a:r>
            <a:r>
              <a:rPr lang="ru-RU" dirty="0" err="1" smtClean="0"/>
              <a:t>бэйрэм</a:t>
            </a:r>
            <a:r>
              <a:rPr lang="ru-RU" dirty="0" smtClean="0"/>
              <a:t> — "весеннее торжество" для татар связано с ледоходом. Называется этот праздник </a:t>
            </a:r>
            <a:r>
              <a:rPr lang="ru-RU" dirty="0" err="1" smtClean="0"/>
              <a:t>боз</a:t>
            </a:r>
            <a:r>
              <a:rPr lang="ru-RU" dirty="0" smtClean="0"/>
              <a:t> </a:t>
            </a:r>
            <a:r>
              <a:rPr lang="ru-RU" dirty="0" err="1" smtClean="0"/>
              <a:t>карау</a:t>
            </a:r>
            <a:r>
              <a:rPr lang="ru-RU" dirty="0" smtClean="0"/>
              <a:t>, </a:t>
            </a:r>
            <a:r>
              <a:rPr lang="ru-RU" dirty="0" err="1" smtClean="0"/>
              <a:t>боз</a:t>
            </a:r>
            <a:r>
              <a:rPr lang="ru-RU" dirty="0" smtClean="0"/>
              <a:t> </a:t>
            </a:r>
            <a:r>
              <a:rPr lang="ru-RU" dirty="0" err="1" smtClean="0"/>
              <a:t>багу</a:t>
            </a:r>
            <a:r>
              <a:rPr lang="ru-RU" dirty="0" smtClean="0"/>
              <a:t> — "смотреть лёд", </a:t>
            </a:r>
            <a:r>
              <a:rPr lang="ru-RU" dirty="0" err="1" smtClean="0"/>
              <a:t>боз</a:t>
            </a:r>
            <a:r>
              <a:rPr lang="ru-RU" dirty="0" smtClean="0"/>
              <a:t> </a:t>
            </a:r>
            <a:r>
              <a:rPr lang="ru-RU" dirty="0" err="1" smtClean="0"/>
              <a:t>озатма</a:t>
            </a:r>
            <a:r>
              <a:rPr lang="ru-RU" dirty="0" smtClean="0"/>
              <a:t> — проводы льда, </a:t>
            </a:r>
            <a:r>
              <a:rPr lang="ru-RU" dirty="0" err="1" smtClean="0"/>
              <a:t>зин</a:t>
            </a:r>
            <a:r>
              <a:rPr lang="ru-RU" dirty="0" smtClean="0"/>
              <a:t> киту — ледоход. </a:t>
            </a:r>
            <a:br>
              <a:rPr lang="ru-RU" dirty="0" smtClean="0"/>
            </a:br>
            <a:r>
              <a:rPr lang="ru-RU" dirty="0" smtClean="0"/>
              <a:t>Смотреть ледоход на берег реки выходили все жители — от стариков до детей. Молодёжь шла наряженной, с гармонистами. На плывущих льдинах раскладывали и зажигали солому. В синих весенних сумерках далеко были видны эти плывущие факелы, а вслед им неслись песни.</a:t>
            </a:r>
            <a:br>
              <a:rPr lang="ru-RU" dirty="0" smtClean="0"/>
            </a:br>
            <a:r>
              <a:rPr lang="ru-RU" i="1" dirty="0" err="1" smtClean="0"/>
              <a:t>Янгер</a:t>
            </a:r>
            <a:r>
              <a:rPr lang="ru-RU" i="1" dirty="0" smtClean="0"/>
              <a:t> </a:t>
            </a:r>
            <a:r>
              <a:rPr lang="ru-RU" i="1" dirty="0" err="1" smtClean="0"/>
              <a:t>яу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Однажды ранней весной дети отправлялись по домам собирать крупу, масло, яйца. Своими </a:t>
            </a:r>
            <a:r>
              <a:rPr lang="ru-RU" dirty="0" err="1" smtClean="0"/>
              <a:t>закличками</a:t>
            </a:r>
            <a:r>
              <a:rPr lang="ru-RU" dirty="0" smtClean="0"/>
              <a:t> они выражали хозяевам благопожелания и… требовали угощения!</a:t>
            </a:r>
            <a:br>
              <a:rPr lang="ru-RU" dirty="0" smtClean="0"/>
            </a:br>
            <a:r>
              <a:rPr lang="ru-RU" dirty="0" smtClean="0"/>
              <a:t>Из собранных продуктов на улице или в помещении при помощи одной-двух пожилых женщин дети варили в большущем котле кашу. Каждый приносил с собой тарелку и ложку. А после такого пиршества дети играли, обливались водой.  </a:t>
            </a:r>
            <a:br>
              <a:rPr lang="ru-RU" dirty="0" smtClean="0"/>
            </a:br>
            <a:r>
              <a:rPr lang="ru-RU" i="1" dirty="0" smtClean="0"/>
              <a:t>Кызыл </a:t>
            </a:r>
            <a:r>
              <a:rPr lang="ru-RU" i="1" dirty="0" err="1" smtClean="0"/>
              <a:t>йоморка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</a:rPr>
              <a:t>Обряды и </a:t>
            </a:r>
            <a:r>
              <a:rPr lang="ru-RU" sz="8000" dirty="0" smtClean="0">
                <a:solidFill>
                  <a:srgbClr val="FF0000"/>
                </a:solidFill>
              </a:rPr>
              <a:t>обычаи</a:t>
            </a:r>
            <a:endParaRPr lang="ru-RU" sz="8000" dirty="0">
              <a:solidFill>
                <a:srgbClr val="FF0000"/>
              </a:solidFill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6"/>
            <a:ext cx="7643866" cy="5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246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Традиции татарской семьи развивались очень долго. Хотя к XVIII веку наметилась тенденция к уменьшению семей, взаимопомощь в хозяйстве никуда не делась и все тяготы и радости традиционно делятся на всех членов семьи. Также сохранился и традиционный патриархальный уклад, с небольшим присутствием женского затворничества.</a:t>
            </a:r>
          </a:p>
          <a:p>
            <a:r>
              <a:rPr lang="ru-RU" sz="2000" dirty="0" smtClean="0"/>
              <a:t>Как и у других народов, у татар главными событиями в семье были рождения детей и свадьбы. На праздник, посвященный рождению ребенка, мужчины приглашались отдельно от женщин. Историк </a:t>
            </a:r>
            <a:r>
              <a:rPr lang="ru-RU" sz="2000" dirty="0" err="1" smtClean="0"/>
              <a:t>Каюм</a:t>
            </a:r>
            <a:r>
              <a:rPr lang="ru-RU" sz="2000" dirty="0" smtClean="0"/>
              <a:t> </a:t>
            </a:r>
            <a:r>
              <a:rPr lang="ru-RU" sz="2000" dirty="0" err="1" smtClean="0"/>
              <a:t>Насыри</a:t>
            </a:r>
            <a:r>
              <a:rPr lang="ru-RU" sz="2000" dirty="0" smtClean="0"/>
              <a:t> описывает обряд на рождение ребенка: когда все приглашенные соберутся, ребенка, лежащего на подушке, подносят мулле. Тот задает родителям вопрос об имени ребенка. После мулла располагает дитя ножками в сторону Каабы и читает молитву. После он трижды произносит фразу «Пусть твое драгоценное имя будет» и называет выбранное ребенку имя. Каждому гостю после подносят масло с медом. Беря угощение, гость кладет на поднос деньги – подарок. Время идет, сегодня в качестве подарка могут и купить автомобиль, но церемония остается неизменной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Происхождение 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5429264"/>
          </a:xfrm>
        </p:spPr>
        <p:txBody>
          <a:bodyPr>
            <a:normAutofit/>
          </a:bodyPr>
          <a:lstStyle/>
          <a:p>
            <a:r>
              <a:rPr lang="ru-RU" dirty="0" smtClean="0"/>
              <a:t>Многие сотни лет на берегах Волги, Камы и Белой живет народ, известный под именем поволжских татар. Неутомимыми землевладельцами, искусными </a:t>
            </a:r>
            <a:r>
              <a:rPr lang="ru-RU" dirty="0" err="1" smtClean="0"/>
              <a:t>ремеслиниками</a:t>
            </a:r>
            <a:r>
              <a:rPr lang="ru-RU" dirty="0" smtClean="0"/>
              <a:t> славен этот народ. Из его среды вышли известные писатели и поэты </a:t>
            </a:r>
            <a:r>
              <a:rPr lang="ru-RU" dirty="0" err="1" smtClean="0"/>
              <a:t>Габдулла</a:t>
            </a:r>
            <a:r>
              <a:rPr lang="ru-RU" dirty="0" smtClean="0"/>
              <a:t> Тукай, </a:t>
            </a:r>
            <a:r>
              <a:rPr lang="ru-RU" dirty="0" err="1" smtClean="0"/>
              <a:t>Муса</a:t>
            </a:r>
            <a:r>
              <a:rPr lang="ru-RU" dirty="0" smtClean="0"/>
              <a:t> </a:t>
            </a:r>
            <a:r>
              <a:rPr lang="ru-RU" dirty="0" err="1" smtClean="0"/>
              <a:t>Джалиль</a:t>
            </a:r>
            <a:r>
              <a:rPr lang="ru-RU" dirty="0" smtClean="0"/>
              <a:t>, Г. Ибрагимов,  </a:t>
            </a:r>
          </a:p>
          <a:p>
            <a:r>
              <a:rPr lang="ru-RU" dirty="0" smtClean="0"/>
              <a:t>Но кто же они, татары? Татары Среднего Поволжья и </a:t>
            </a:r>
            <a:r>
              <a:rPr lang="ru-RU" dirty="0" err="1" smtClean="0"/>
              <a:t>Приуралья</a:t>
            </a:r>
            <a:r>
              <a:rPr lang="ru-RU" dirty="0" smtClean="0"/>
              <a:t> формировались в основном в пределах Среднего Поволжья и Нижнего </a:t>
            </a:r>
            <a:r>
              <a:rPr lang="ru-RU" dirty="0" err="1" smtClean="0"/>
              <a:t>Прикамья</a:t>
            </a:r>
            <a:r>
              <a:rPr lang="ru-RU" dirty="0" smtClean="0"/>
              <a:t>. Здесь образовалось их этническое ядро, здесь проживали их предки, здесь они консолидировались в народности и здесь они сформировались в нацию. Исторические корни этого процесса уходят в глубокое прошлое.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>
            <a:noAutofit/>
          </a:bodyPr>
          <a:lstStyle/>
          <a:p>
            <a:pPr algn="ctr"/>
            <a:r>
              <a:rPr lang="ru-RU" sz="9600" dirty="0" err="1" smtClean="0">
                <a:solidFill>
                  <a:srgbClr val="FF0000"/>
                </a:solidFill>
              </a:rPr>
              <a:t>Искуство</a:t>
            </a:r>
            <a:r>
              <a:rPr lang="ru-RU" sz="9600" dirty="0" smtClean="0">
                <a:solidFill>
                  <a:srgbClr val="FF0000"/>
                </a:solidFill>
              </a:rPr>
              <a:t>. </a:t>
            </a:r>
            <a:endParaRPr lang="ru-RU" sz="9600" dirty="0">
              <a:solidFill>
                <a:srgbClr val="FF0000"/>
              </a:solidFill>
            </a:endParaRP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46625" y="1500174"/>
            <a:ext cx="4397375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74"/>
            <a:ext cx="4748179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Татарский народ это прошлое обычно увязывает с историей </a:t>
            </a:r>
            <a:r>
              <a:rPr lang="ru-RU" dirty="0" err="1" smtClean="0"/>
              <a:t>Булгарии</a:t>
            </a:r>
            <a:r>
              <a:rPr lang="ru-RU" dirty="0" smtClean="0"/>
              <a:t> – государства, существовавшего почти 500 лет на берегах Волги и Камы. Татарские предания, бытующие среди казанских татар и татар-мишарей, и поныне достаточно ярко подчеркивают историческую преемственность своих предков с булгарами и родственными им </a:t>
            </a:r>
            <a:r>
              <a:rPr lang="ru-RU" dirty="0" err="1" smtClean="0"/>
              <a:t>буртасами</a:t>
            </a:r>
            <a:r>
              <a:rPr lang="ru-RU" dirty="0" smtClean="0"/>
              <a:t>. Они говорят что Булгар и </a:t>
            </a:r>
            <a:r>
              <a:rPr lang="ru-RU" dirty="0" err="1" smtClean="0"/>
              <a:t>Буртас</a:t>
            </a:r>
            <a:r>
              <a:rPr lang="ru-RU" dirty="0" smtClean="0"/>
              <a:t> были родными братьями и сыновьями легендарного богатыря </a:t>
            </a:r>
            <a:r>
              <a:rPr lang="ru-RU" dirty="0" err="1" smtClean="0"/>
              <a:t>Алпа</a:t>
            </a:r>
            <a:r>
              <a:rPr lang="ru-RU" dirty="0" smtClean="0"/>
              <a:t> – брата Турка (Тюрка). Эта легенда, зародившаяся до монгольского нашествия, является первой попыткой ответить на вопрос о происхождении предков татарского народа. Позднее родство татар, преимущественно казанских, с булгарами отмечали и русские источники. В частности, русские летописи XVI века. Особенно </a:t>
            </a:r>
            <a:r>
              <a:rPr lang="ru-RU" dirty="0" err="1" smtClean="0"/>
              <a:t>Никоновская</a:t>
            </a:r>
            <a:r>
              <a:rPr lang="ru-RU" dirty="0" smtClean="0"/>
              <a:t> отождествляли булгар и казанских татар. «Болгары глаголемы </a:t>
            </a:r>
            <a:r>
              <a:rPr lang="ru-RU" dirty="0" err="1" smtClean="0"/>
              <a:t>казанцы</a:t>
            </a:r>
            <a:r>
              <a:rPr lang="ru-RU" dirty="0" smtClean="0"/>
              <a:t>», «на Болгары </a:t>
            </a:r>
            <a:r>
              <a:rPr lang="ru-RU" dirty="0" err="1" smtClean="0"/>
              <a:t>рекше</a:t>
            </a:r>
            <a:r>
              <a:rPr lang="ru-RU" dirty="0" smtClean="0"/>
              <a:t> на Казань», такие выражения часто встречаются на страницах этой летописи. Традиционная преемственность Булгарской  земли с Казанской и булгар с казанскими татарами отразилась и в титуле русских царей, которые присоединение Казанского края к Русскому государству ознаменовали включением титула «Царь болгарский» (от Ивана III и Ивана IV) или «князь болгарский» (позднее русские императоры).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</a:rPr>
              <a:t>Костюм.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528638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Татарский костюм представляет собой уникальную систему народного художественного творчества, включавшую в себя изготовление тканей, сложных и богато орнаментированных головных уборов, производство различных видов обуви, высокохудожественных ювелирных украшений. Все элементы системы выступали согласованно, сочетаясь друг с другом по форме, цвету, материалу изготовления, образуя единый стилевой ансамбль. </a:t>
            </a:r>
            <a:br>
              <a:rPr lang="ru-RU" dirty="0" smtClean="0"/>
            </a:br>
            <a:r>
              <a:rPr lang="ru-RU" dirty="0" smtClean="0"/>
              <a:t>Основополагающие элементы народной одежды издавна были общими для всех групп татар. Общим признаком </a:t>
            </a:r>
            <a:r>
              <a:rPr lang="ru-RU" dirty="0" err="1" smtClean="0"/>
              <a:t>донациональных</a:t>
            </a:r>
            <a:r>
              <a:rPr lang="ru-RU" dirty="0" smtClean="0"/>
              <a:t> форм татарской одежды является монументальность. И мужчины и женщины носили длинные, широкие </a:t>
            </a:r>
            <a:r>
              <a:rPr lang="ru-RU" dirty="0" err="1" smtClean="0"/>
              <a:t>туникообразного</a:t>
            </a:r>
            <a:r>
              <a:rPr lang="ru-RU" dirty="0" smtClean="0"/>
              <a:t> покроя рубахи и длинную со сплошным остовом распашную верхнюю одежду. У женщин эту монументальность подчеркивали массивные нагрудные, </a:t>
            </a:r>
            <a:r>
              <a:rPr lang="ru-RU" dirty="0" err="1" smtClean="0"/>
              <a:t>накосные</a:t>
            </a:r>
            <a:r>
              <a:rPr lang="ru-RU" dirty="0" smtClean="0"/>
              <a:t> и наручные украшения и сложные, как правило, сочетающиеся с большими покрывалами, головные уборы. Нижним головным убором мусульманина являлась </a:t>
            </a:r>
            <a:r>
              <a:rPr lang="ru-RU" dirty="0" err="1" smtClean="0"/>
              <a:t>четырехклинная</a:t>
            </a:r>
            <a:r>
              <a:rPr lang="ru-RU" dirty="0" smtClean="0"/>
              <a:t>, полусферической формы тюбетейка. При выходе из дома в холодное время года мужчины поверх тюбетеек, а женщины поверх покрывал надевали полусферическую меховую или стеганую с меховым околышем шапку. Повсеместно бытовали мужские матерчатые кушаки и традиционная кожаная обувь ичиги и башмаки с мягкой и жесткой подошвой. Рабочей обувью на селе были лапти. Их носили с суконными или вязанными чулками белого цвета. 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571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0"/>
            <a:ext cx="37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. </a:t>
            </a:r>
          </a:p>
        </p:txBody>
      </p:sp>
      <p:pic>
        <p:nvPicPr>
          <p:cNvPr id="12290" name="Picture 2" descr="Татарская одеж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9038" y="185613"/>
            <a:ext cx="104796" cy="154112"/>
          </a:xfrm>
          <a:prstGeom prst="rect">
            <a:avLst/>
          </a:prstGeom>
          <a:noFill/>
        </p:spPr>
      </p:pic>
      <p:pic>
        <p:nvPicPr>
          <p:cNvPr id="12291" name="Picture 3" descr="Татарская одежд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4157651" y="4633911"/>
            <a:ext cx="70104" cy="80973"/>
          </a:xfrm>
          <a:prstGeom prst="rect">
            <a:avLst/>
          </a:prstGeom>
          <a:noFill/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857884" y="0"/>
            <a:ext cx="328611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0"/>
            <a:ext cx="32861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6431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http://tavrika.wz.cz/books/roslavt_odkt/html/index_co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-357214"/>
            <a:ext cx="3440058" cy="3500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10" descr="http://t0.gstatic.com/images?q=tbn:ANd9GcQwahLB97oCLUlKuzdkuMHCpXlPYKvgLVATo_IQQ68tl9p9OWW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57166"/>
            <a:ext cx="3975590" cy="5974246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8" descr="http://t1.gstatic.com/images?q=tbn:ANd9GcQJggHqJV7YUcW5mUtaqr21j7HX0Qg-CgszNEByYgSdculV1s8gX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2714620"/>
            <a:ext cx="4000528" cy="4022483"/>
          </a:xfrm>
          <a:prstGeom prst="ellipse">
            <a:avLst/>
          </a:prstGeom>
          <a:ln w="63500" cap="rnd">
            <a:solidFill>
              <a:srgbClr val="00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 середине XIX в. у татар еще преобладала традиционная одежда. Об этом говорят музейные коллекции, литературные и архивные сведения, материалы этнографических экспедиций. Продолжали бытовать </a:t>
            </a:r>
            <a:r>
              <a:rPr lang="ru-RU" dirty="0" smtClean="0"/>
              <a:t>многочисленные </a:t>
            </a:r>
            <a:r>
              <a:rPr lang="ru-RU" dirty="0" err="1" smtClean="0"/>
              <a:t>этнотерриториальные</a:t>
            </a:r>
            <a:r>
              <a:rPr lang="ru-RU" dirty="0" smtClean="0"/>
              <a:t>, </a:t>
            </a:r>
            <a:r>
              <a:rPr lang="ru-RU" dirty="0" err="1" smtClean="0"/>
              <a:t>этноконфессиональные</a:t>
            </a:r>
            <a:r>
              <a:rPr lang="ru-RU" dirty="0" smtClean="0"/>
              <a:t>, а внутри них возрастные, социальные и др. комплексы костюма. Большую роль в формировании </a:t>
            </a:r>
            <a:r>
              <a:rPr lang="ru-RU" dirty="0" err="1" smtClean="0"/>
              <a:t>этнотерриториальных</a:t>
            </a:r>
            <a:r>
              <a:rPr lang="ru-RU" dirty="0" smtClean="0"/>
              <a:t> комплексов народной одежды, наряду с особенностями этнической истории и неравномерностью социально-экономического развития групп этноса, природных условий обитания, этнического окружения и конфессиональной принадлежности, играла территориальная разбросанность татар, обусловленная сложной историей народа в целом. Так, территориальная удаленность мишарей </a:t>
            </a:r>
            <a:r>
              <a:rPr lang="ru-RU" dirty="0" err="1" smtClean="0"/>
              <a:t>Окско-Сурского</a:t>
            </a:r>
            <a:r>
              <a:rPr lang="ru-RU" dirty="0" smtClean="0"/>
              <a:t> междуречья, </a:t>
            </a:r>
            <a:r>
              <a:rPr lang="ru-RU" dirty="0" err="1" smtClean="0"/>
              <a:t>касимовских</a:t>
            </a:r>
            <a:r>
              <a:rPr lang="ru-RU" dirty="0" smtClean="0"/>
              <a:t>, астраханских, сибирских и других групп татар от татар казанских способствовала формированию у них, одновременно с </a:t>
            </a:r>
            <a:r>
              <a:rPr lang="ru-RU" dirty="0" err="1" smtClean="0"/>
              <a:t>общеэтническими</a:t>
            </a:r>
            <a:r>
              <a:rPr lang="ru-RU" dirty="0" smtClean="0"/>
              <a:t>, и местных особенностей костюма. Это преимущественно касалось одежды женщин, что объясняется их более замкнутым образом жизни и большей приверженностью к традиционным морально-этическим нормам. </a:t>
            </a: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144</TotalTime>
  <Words>1695</Words>
  <Application>Microsoft Office PowerPoint</Application>
  <PresentationFormat>Экран (4:3)</PresentationFormat>
  <Paragraphs>40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Татары на волге .</vt:lpstr>
      <vt:lpstr>План.</vt:lpstr>
      <vt:lpstr>Происхождение .</vt:lpstr>
      <vt:lpstr>Слайд 4</vt:lpstr>
      <vt:lpstr>Слайд 5</vt:lpstr>
      <vt:lpstr>Костюм.</vt:lpstr>
      <vt:lpstr>Слайд 7</vt:lpstr>
      <vt:lpstr>Слайд 8</vt:lpstr>
      <vt:lpstr>Слайд 9</vt:lpstr>
      <vt:lpstr>Кухня  .</vt:lpstr>
      <vt:lpstr>Слайд 11</vt:lpstr>
      <vt:lpstr>Слайд 12</vt:lpstr>
      <vt:lpstr>Слайд 13</vt:lpstr>
      <vt:lpstr>Слайд 14</vt:lpstr>
      <vt:lpstr>Слайд 15</vt:lpstr>
      <vt:lpstr>Дом ,быт.</vt:lpstr>
      <vt:lpstr>Слайд 17</vt:lpstr>
      <vt:lpstr>Слайд 18</vt:lpstr>
      <vt:lpstr>Слайд 19</vt:lpstr>
      <vt:lpstr>Слайд 20</vt:lpstr>
      <vt:lpstr>Слайд 21</vt:lpstr>
      <vt:lpstr>Праздники .</vt:lpstr>
      <vt:lpstr>Слайд 23</vt:lpstr>
      <vt:lpstr>Слайд 24</vt:lpstr>
      <vt:lpstr>Слайд 25</vt:lpstr>
      <vt:lpstr>Слайд 26</vt:lpstr>
      <vt:lpstr>Слайд 27</vt:lpstr>
      <vt:lpstr>Обряды и обычаи</vt:lpstr>
      <vt:lpstr>  </vt:lpstr>
      <vt:lpstr>Искуство. </vt:lpstr>
      <vt:lpstr>Слайд 31</vt:lpstr>
      <vt:lpstr>Слайд 32</vt:lpstr>
    </vt:vector>
  </TitlesOfParts>
  <Company>SamForum.ws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Татары на волге .</dc:title>
  <dc:creator>SamLab.ws</dc:creator>
  <cp:lastModifiedBy>SamLab.ws</cp:lastModifiedBy>
  <cp:revision>16</cp:revision>
  <dcterms:created xsi:type="dcterms:W3CDTF">2011-11-29T14:22:00Z</dcterms:created>
  <dcterms:modified xsi:type="dcterms:W3CDTF">2012-12-01T17:35:37Z</dcterms:modified>
</cp:coreProperties>
</file>