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32" r:id="rId2"/>
    <p:sldMasterId id="2147484068" r:id="rId3"/>
  </p:sldMasterIdLst>
  <p:notesMasterIdLst>
    <p:notesMasterId r:id="rId16"/>
  </p:notesMasterIdLst>
  <p:sldIdLst>
    <p:sldId id="256" r:id="rId4"/>
    <p:sldId id="272" r:id="rId5"/>
    <p:sldId id="260" r:id="rId6"/>
    <p:sldId id="261" r:id="rId7"/>
    <p:sldId id="262" r:id="rId8"/>
    <p:sldId id="282" r:id="rId9"/>
    <p:sldId id="275" r:id="rId10"/>
    <p:sldId id="284" r:id="rId11"/>
    <p:sldId id="279" r:id="rId12"/>
    <p:sldId id="280" r:id="rId13"/>
    <p:sldId id="283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77" autoAdjust="0"/>
    <p:restoredTop sz="94729" autoAdjust="0"/>
  </p:normalViewPr>
  <p:slideViewPr>
    <p:cSldViewPr>
      <p:cViewPr varScale="1">
        <p:scale>
          <a:sx n="75" d="100"/>
          <a:sy n="75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4859-EDB4-4919-A2D5-B0A09FD31E68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BD6B-6BC9-4B0B-AE05-652216256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BD6B-6BC9-4B0B-AE05-652216256F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ldrenpedia.org/2/9.files/image003.jpg" TargetMode="External"/><Relationship Id="rId3" Type="http://schemas.openxmlformats.org/officeDocument/2006/relationships/hyperlink" Target="http://lomonosov.pomorsu.ru/index.php?do=page&amp;page=lomonosov_1_1" TargetMode="External"/><Relationship Id="rId7" Type="http://schemas.openxmlformats.org/officeDocument/2006/relationships/hyperlink" Target="http://www.sedmitza.ru/data/379/468/1234/10555.jpg" TargetMode="External"/><Relationship Id="rId12" Type="http://schemas.openxmlformats.org/officeDocument/2006/relationships/hyperlink" Target="http://mvlomonosov.narod.ru/Pictures/selo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52.radikal.ru/i135/0911/41/e32d82ecf685.jpg" TargetMode="External"/><Relationship Id="rId11" Type="http://schemas.openxmlformats.org/officeDocument/2006/relationships/hyperlink" Target="http://www.persony.ru/wp-content/uploads/2009/04/dhoedhndhdhdh-dhdhnfdhdhnoedhudhdhn-dhdhdhdhdhdhnfdhdh-dhndhnnndhdh-1962-dh-358x500.jpg" TargetMode="External"/><Relationship Id="rId5" Type="http://schemas.openxmlformats.org/officeDocument/2006/relationships/hyperlink" Target="http://zhurnal.lib.ru/img/k/karasewa_j_g/pomor/lomonosow.jpg" TargetMode="External"/><Relationship Id="rId10" Type="http://schemas.openxmlformats.org/officeDocument/2006/relationships/hyperlink" Target="http://www.divediscover.whoi.edu/arctic/images/timeline-lomonosov.jpg" TargetMode="External"/><Relationship Id="rId4" Type="http://schemas.openxmlformats.org/officeDocument/2006/relationships/hyperlink" Target="http://rusnauka.narod.ru/lib/lomonosov_m/lomonosov.htm" TargetMode="External"/><Relationship Id="rId9" Type="http://schemas.openxmlformats.org/officeDocument/2006/relationships/hyperlink" Target="http://dic.academic.ru/pictures/es/27615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         </a:t>
            </a:r>
            <a:r>
              <a:rPr lang="ru-RU" dirty="0" smtClean="0">
                <a:solidFill>
                  <a:srgbClr val="0000FF"/>
                </a:solidFill>
              </a:rPr>
              <a:t>М.В.Ломоносов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714752"/>
            <a:ext cx="3571900" cy="214314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Работу выполнил ученик 9А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класса Гришин Денис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00049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Период 1745—1750 гг.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 разработал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и обосновал новую отрасль знания — физическую химию, кинетическую теорию теплоты и газов, сформулировал закон сохранения материи и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движения ,  начинает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опыты по изготовлению окрашенных стекол (мозаика).</a:t>
            </a:r>
            <a:endParaRPr lang="ru-RU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м м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3214686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latin typeface="Calibri" pitchFamily="34" charset="0"/>
              </a:rPr>
              <a:t>Вывод: Сын </a:t>
            </a:r>
            <a:r>
              <a:rPr lang="ru-RU" sz="2400" b="1" i="1" dirty="0" smtClean="0">
                <a:latin typeface="Calibri" pitchFamily="34" charset="0"/>
              </a:rPr>
              <a:t>простого рыбака из захудалой деревни на дальней северной окраине России, простолюдин и мужик, стал членом Российской и Шведской академий наук, дворянином, учёным, признанным в России и всей Европе.  </a:t>
            </a:r>
            <a:r>
              <a:rPr lang="ru-RU" sz="2400" b="1" i="1" dirty="0" smtClean="0">
                <a:latin typeface="Calibri" pitchFamily="34" charset="0"/>
              </a:rPr>
              <a:t>За </a:t>
            </a:r>
            <a:r>
              <a:rPr lang="ru-RU" sz="2400" b="1" i="1" dirty="0" smtClean="0">
                <a:latin typeface="Calibri" pitchFamily="34" charset="0"/>
              </a:rPr>
              <a:t>всю историю России ни один крестьянин не смог повторить судьбу М. Ломоносова. 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Ресурсы: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400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3"/>
              </a:rPr>
              <a:t>http://lomonosov.pomorsu.ru/index.php?do=page&amp;page=lomonosov_1_1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4"/>
              </a:rPr>
              <a:t>http://rusnauka.narod.ru/lib/lomonosov_m/lomonosov.htm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5"/>
              </a:rPr>
              <a:t>http://zhurnal.lib.ru/img/k/karasewa_j_g/pomor/lomonosowjpg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6"/>
              </a:rPr>
              <a:t>http://s52.radikal.ru/i135/0911/41/e32d82ecf685.jpg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7"/>
              </a:rPr>
              <a:t>http://www.sedmitza.ru/data/379/468/1234/10555.jpg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8"/>
              </a:rPr>
              <a:t>http://www.childrenpedia.org/2/9.files/image003.jpg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9"/>
              </a:rPr>
              <a:t>http://dic.academic.ru/pictures/es/276150.jpg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10"/>
              </a:rPr>
              <a:t>http://www.divediscover.whoi.edu/arctic/images/timeline-lomonosov.jpg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11"/>
              </a:rPr>
              <a:t>http://www.persony.ru/wp-content/uploads/2009/04/dhoedhndhdhdh-dhdhnfdhdhnoedhudhdhn-dhdhdhdhdhdhnfdhdh-dhndhnnndhdh-1962-dh-358x500.jpg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/>
                </a:solidFill>
                <a:hlinkClick r:id="rId12"/>
              </a:rPr>
              <a:t>http://mvlomonosov.narod.ru/Pictures/selo.jpg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Цель: Ознакомиться </a:t>
            </a:r>
            <a:r>
              <a:rPr lang="ru-RU" sz="2800" i="1" dirty="0" smtClean="0">
                <a:solidFill>
                  <a:schemeClr val="bg1"/>
                </a:solidFill>
              </a:rPr>
              <a:t>с биографией великого русского учёного 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42875"/>
            <a:ext cx="8929718" cy="2643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  </a:t>
            </a:r>
            <a:r>
              <a:rPr lang="ru-RU" sz="2000" b="1" i="1" dirty="0" smtClean="0"/>
              <a:t>Михаил Васильевич Ломоносов родился 8 ноября 1711 года в селе Денисовке, Архангельской губернии. Мать  Ломоносова , умершая очень рано, была дочерью дьякона. Его отец  занимался рыбным  промыслом и нередко  совершал  большие морские  поездки. Лучшими моментами  в детстве Ломоносова  были, по-видимому, его поездки с отцом в море, оставившие в его душе неизгладимый свет. Нередкие  опасности  плавания закаляли физические силы юноши  и обогащали  его ум разнообразными  наблюдениями</a:t>
            </a:r>
            <a:r>
              <a:rPr lang="ru-RU" sz="2000" b="1" dirty="0" smtClean="0"/>
              <a:t>.</a:t>
            </a:r>
            <a:endParaRPr lang="en-US" sz="2000" b="1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2">
            <a:lum/>
          </a:blip>
          <a:srcRect/>
          <a:stretch>
            <a:fillRect t="-24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i="1" dirty="0" smtClean="0"/>
              <a:t>Ломоносов написал о себе: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Меня оставил мой отец,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мать ещё в младенчестве... </a:t>
            </a: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i="1" dirty="0" smtClean="0"/>
              <a:t>     Странные слова! Ведь в действительности сын</a:t>
            </a:r>
            <a:br>
              <a:rPr lang="ru-RU" i="1" dirty="0" smtClean="0"/>
            </a:br>
            <a:r>
              <a:rPr lang="ru-RU" i="1" dirty="0" smtClean="0"/>
              <a:t>сам бросил отца и семью и в декабре 1730 года с обозом ушёл в Москву. В январе 1731 Ломоносов, выдав себя за дворянского сына, поступил в Московскую славяно-греко-латинскую академию, где получил хорошую подготовку по древним языкам и другим гуманитарным наукам. Латинский язык знал в совершенстве, впоследствии был признан одним из лучших латинистов Европы.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407196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   В </a:t>
            </a:r>
            <a:r>
              <a:rPr lang="ru-RU" sz="2400" i="1" dirty="0" smtClean="0">
                <a:solidFill>
                  <a:schemeClr val="bg1"/>
                </a:solidFill>
              </a:rPr>
              <a:t>1734 году Ломоносов </a:t>
            </a:r>
            <a:r>
              <a:rPr lang="ru-RU" sz="2400" i="1" dirty="0" smtClean="0">
                <a:solidFill>
                  <a:schemeClr val="bg1"/>
                </a:solidFill>
              </a:rPr>
              <a:t> на </a:t>
            </a:r>
            <a:r>
              <a:rPr lang="ru-RU" sz="2400" i="1" dirty="0" smtClean="0">
                <a:solidFill>
                  <a:schemeClr val="bg1"/>
                </a:solidFill>
              </a:rPr>
              <a:t>протяжении нескольких месяцев обучается в </a:t>
            </a:r>
            <a:r>
              <a:rPr lang="ru-RU" sz="2400" i="1" dirty="0" err="1" smtClean="0">
                <a:solidFill>
                  <a:schemeClr val="bg1"/>
                </a:solidFill>
              </a:rPr>
              <a:t>Киево-Могилянской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академии.            Он </a:t>
            </a:r>
            <a:r>
              <a:rPr lang="ru-RU" sz="2400" i="1" dirty="0" smtClean="0">
                <a:solidFill>
                  <a:schemeClr val="bg1"/>
                </a:solidFill>
              </a:rPr>
              <a:t>«прилежно перечитывал летописи и творения святых отцов</a:t>
            </a:r>
            <a:r>
              <a:rPr lang="ru-RU" sz="2400" i="1" dirty="0" smtClean="0">
                <a:solidFill>
                  <a:schemeClr val="bg1"/>
                </a:solidFill>
              </a:rPr>
              <a:t>». В 1735 году Ломоносов  был </a:t>
            </a:r>
            <a:r>
              <a:rPr lang="ru-RU" sz="2400" i="1" dirty="0" smtClean="0">
                <a:solidFill>
                  <a:schemeClr val="bg1"/>
                </a:solidFill>
              </a:rPr>
              <a:t>вызван в Академию Наук, и вместе с 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двенадцатью учениками Спасского училища, отправлен в Петербург и зачислен в студенты университета при Академии Наук 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боратории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0" contrast="30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71810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В</a:t>
            </a:r>
            <a:r>
              <a:rPr lang="ru-RU" sz="2400" dirty="0" smtClean="0"/>
              <a:t> </a:t>
            </a:r>
            <a:r>
              <a:rPr lang="ru-RU" sz="2400" i="1" dirty="0" smtClean="0"/>
              <a:t>начале января 1742 года Ломоносов получил звание адъюнкта физического класса, что давало ему право на самостоятельную научную работу и возможность участия в работе Академического собрания.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9001156" cy="500063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декабре 1743 г.,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Ломоносов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написал первую оду, посвященную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императрице Елизавете.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В мае 1743 г.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Ломоносов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был посажен под домашний арест.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Он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изучает «Математические начала натуральной философии» И. Ньютона,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пишет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«Диссертацию о действии химических растворителей на растворяемые тела» и «Краткое руководство к риторике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...».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В этот же период им были созданы два непревзойденных шедевра русской научной поэзии: «Утреннее размышление о божием величестве» и «Вечернее размышление о божием величестве при случае великого северного сияния»</a:t>
            </a:r>
            <a:endParaRPr lang="ru-RU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монм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21481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Calibri" pitchFamily="34" charset="0"/>
              </a:rPr>
              <a:t>Летом 1744 г Ломоносов вел плодотворную научную работу: он написал «Размышления о причине теплоты и холода», «О вольном движении воздуха, в рудниках примеченном», переработал диссертацию «О действии растворителей на растворяемые тела», перевёл на русский язык работу Г. </a:t>
            </a:r>
            <a:r>
              <a:rPr lang="ru-RU" sz="2000" b="1" i="1" dirty="0" err="1" smtClean="0">
                <a:solidFill>
                  <a:schemeClr val="bg1"/>
                </a:solidFill>
                <a:latin typeface="Calibri" pitchFamily="34" charset="0"/>
              </a:rPr>
              <a:t>Гейнзиуса</a:t>
            </a:r>
            <a:r>
              <a:rPr lang="ru-RU" sz="2000" b="1" i="1" dirty="0" smtClean="0">
                <a:solidFill>
                  <a:schemeClr val="bg1"/>
                </a:solidFill>
                <a:latin typeface="Calibri" pitchFamily="34" charset="0"/>
              </a:rPr>
              <a:t> «Описание в начале 1744 года явившейся кометы...», проводил физические эксперименты. Объём и уровень совершенной Ломоносовым работы позволяли претендовать на профессорское звание.</a:t>
            </a:r>
            <a:endParaRPr lang="ru-RU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400" b="1" i="1" dirty="0" smtClean="0">
                <a:solidFill>
                  <a:schemeClr val="bg1"/>
                </a:solidFill>
              </a:rPr>
              <a:t>В апреле 1745 </a:t>
            </a:r>
            <a:r>
              <a:rPr lang="ru-RU" sz="2400" b="1" i="1" dirty="0" smtClean="0">
                <a:solidFill>
                  <a:schemeClr val="bg1"/>
                </a:solidFill>
              </a:rPr>
              <a:t>г. </a:t>
            </a:r>
            <a:r>
              <a:rPr lang="ru-RU" sz="2400" b="1" i="1" dirty="0" smtClean="0">
                <a:solidFill>
                  <a:schemeClr val="bg1"/>
                </a:solidFill>
              </a:rPr>
              <a:t>М.В.Ломоносов </a:t>
            </a:r>
            <a:r>
              <a:rPr lang="ru-RU" sz="2400" b="1" i="1" dirty="0" smtClean="0">
                <a:solidFill>
                  <a:schemeClr val="bg1"/>
                </a:solidFill>
              </a:rPr>
              <a:t>подал </a:t>
            </a:r>
            <a:r>
              <a:rPr lang="ru-RU" sz="2400" b="1" i="1" dirty="0" smtClean="0">
                <a:solidFill>
                  <a:schemeClr val="bg1"/>
                </a:solidFill>
              </a:rPr>
              <a:t>рапорт о назначении его профессором химии. Конференция, рассмотрев рапорт Ломоносова 3 мая 1745 г., согласилась с тем, что он достойный кандидат на </a:t>
            </a:r>
            <a:r>
              <a:rPr lang="ru-RU" sz="2400" b="1" i="1" dirty="0" smtClean="0">
                <a:solidFill>
                  <a:schemeClr val="bg1"/>
                </a:solidFill>
              </a:rPr>
              <a:t>профессорское звание.  В июне </a:t>
            </a:r>
            <a:r>
              <a:rPr lang="ru-RU" sz="2400" b="1" i="1" dirty="0" smtClean="0">
                <a:solidFill>
                  <a:schemeClr val="bg1"/>
                </a:solidFill>
              </a:rPr>
              <a:t>Ломоносов написал </a:t>
            </a:r>
            <a:r>
              <a:rPr lang="ru-RU" sz="2400" b="1" i="1" dirty="0" smtClean="0">
                <a:solidFill>
                  <a:schemeClr val="bg1"/>
                </a:solidFill>
              </a:rPr>
              <a:t>диссертацию “О светлости металлов” 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189</TotalTime>
  <Words>536</Words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Открытая</vt:lpstr>
      <vt:lpstr>Модульная</vt:lpstr>
      <vt:lpstr>          М.В.Ломоносов</vt:lpstr>
      <vt:lpstr>Слайд 2</vt:lpstr>
      <vt:lpstr>Слайд 3</vt:lpstr>
      <vt:lpstr>Слайд 4</vt:lpstr>
      <vt:lpstr>Слайд 5</vt:lpstr>
      <vt:lpstr>В начале января 1742 года Ломоносов получил звание адъюнкта физического класса, что давало ему право на самостоятельную научную работу и возможность участия в работе Академического собрания.</vt:lpstr>
      <vt:lpstr>Слайд 7</vt:lpstr>
      <vt:lpstr>Слайд 8</vt:lpstr>
      <vt:lpstr>Слайд 9</vt:lpstr>
      <vt:lpstr>Слайд 10</vt:lpstr>
      <vt:lpstr>Слайд 11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М.В.Ломоносов</dc:title>
  <cp:lastModifiedBy>Лариса</cp:lastModifiedBy>
  <cp:revision>23</cp:revision>
  <dcterms:modified xsi:type="dcterms:W3CDTF">2010-11-26T16:03:01Z</dcterms:modified>
</cp:coreProperties>
</file>