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33"/>
  </p:notesMasterIdLst>
  <p:sldIdLst>
    <p:sldId id="256" r:id="rId2"/>
    <p:sldId id="280" r:id="rId3"/>
    <p:sldId id="287" r:id="rId4"/>
    <p:sldId id="284" r:id="rId5"/>
    <p:sldId id="260" r:id="rId6"/>
    <p:sldId id="263" r:id="rId7"/>
    <p:sldId id="265" r:id="rId8"/>
    <p:sldId id="258" r:id="rId9"/>
    <p:sldId id="261" r:id="rId10"/>
    <p:sldId id="257" r:id="rId11"/>
    <p:sldId id="259" r:id="rId12"/>
    <p:sldId id="264" r:id="rId13"/>
    <p:sldId id="267" r:id="rId14"/>
    <p:sldId id="262" r:id="rId15"/>
    <p:sldId id="268" r:id="rId16"/>
    <p:sldId id="266" r:id="rId17"/>
    <p:sldId id="271" r:id="rId18"/>
    <p:sldId id="270" r:id="rId19"/>
    <p:sldId id="291" r:id="rId20"/>
    <p:sldId id="285" r:id="rId21"/>
    <p:sldId id="286" r:id="rId22"/>
    <p:sldId id="282" r:id="rId23"/>
    <p:sldId id="272" r:id="rId24"/>
    <p:sldId id="273" r:id="rId25"/>
    <p:sldId id="274" r:id="rId26"/>
    <p:sldId id="275" r:id="rId27"/>
    <p:sldId id="283" r:id="rId28"/>
    <p:sldId id="276" r:id="rId29"/>
    <p:sldId id="289" r:id="rId30"/>
    <p:sldId id="290" r:id="rId31"/>
    <p:sldId id="279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ика" initials="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B907A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32" autoAdjust="0"/>
  </p:normalViewPr>
  <p:slideViewPr>
    <p:cSldViewPr>
      <p:cViewPr>
        <p:scale>
          <a:sx n="100" d="100"/>
          <a:sy n="100" d="100"/>
        </p:scale>
        <p:origin x="-252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CAC938-6766-44CB-90A6-8117702C1033}" type="datetimeFigureOut">
              <a:rPr lang="ru-RU"/>
              <a:pPr>
                <a:defRPr/>
              </a:pPr>
              <a:t>05.02.2013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DC4D00-72BB-4210-8A5D-06FF4AF39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8575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104FFB-B89F-4372-992A-45D690DFA8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47A3C-A8EE-405D-8561-6A6B76C730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2C0EE-020E-4ACC-AFBA-7D3A28B20A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BF859-9CD7-4654-8EE7-B02CE5407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9DA1E-AD42-4842-9A86-51FA62FE4E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195E9-0903-4C97-9375-501A290DB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5476D-6E0A-4497-93DD-3E3535E88E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51C2C-131E-4F6A-86FA-C47C71E42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E7D01-7AF9-4FF6-BD1A-FAC73D5CEC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EDDBB-BDDA-468B-83E5-F1546FDE1A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04930-5291-402F-8BB0-230F4D6F3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72E239-0732-4B93-A8A7-F758BD507D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ed=1&amp;text=%D1%82%D0%B0%D0%B1%D0%BB%D0%B8%D1%86%D0%B0%20%D0%BC%D0%B5%D0%BD%D0%B4%D0%B5%D0%BB%D0%B5%D0%B5%D0%B2%D0%B0%20%D0%B2%20%D0%BA%D0%B0%D1%80%D1%82%D0%B8%D0%BD%D0%BA%D0%B0%D1%85&amp;img_url=fuzzy.ncport.ru/~kostik/ch-table-mendeleeva.image1183.jpg&amp;rpt=simage&amp;p=94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ed=1&amp;text=%D1%82%D0%B0%D0%B1%D0%BB%D0%B8%D1%86%D0%B0%20%D0%BC%D0%B5%D0%BD%D0%B4%D0%B5%D0%BB%D0%B5%D0%B5%D0%B2%D0%B0%20%D0%B2%20%D0%BA%D0%B0%D1%80%D1%82%D0%B8%D0%BD%D0%BA%D0%B0%D1%85&amp;p=173&amp;img_url=www.sinless664.narod.ru/img/tr.jpg&amp;rpt=simage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ist-tutor.info/mod/book/view.php?id=28113&amp;chapterid=150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6858000" cy="1152128"/>
          </a:xfrm>
        </p:spPr>
        <p:txBody>
          <a:bodyPr>
            <a:noAutofit/>
          </a:bodyPr>
          <a:lstStyle/>
          <a:p>
            <a:pPr eaLnBrk="1" hangingPunct="1"/>
            <a:r>
              <a:rPr lang="ru-RU" sz="4400" b="1" cap="none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Тест для подготовки к ГИА по химии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653136"/>
            <a:ext cx="5472608" cy="108012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Calibri" pitchFamily="34" charset="0"/>
              </a:rPr>
              <a:t>Работу выполнила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Calibri" pitchFamily="34" charset="0"/>
              </a:rPr>
              <a:t>ученица 10а класса  МБОУ СОШ26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Calibri" pitchFamily="34" charset="0"/>
              </a:rPr>
              <a:t>Осокина Анастасия</a:t>
            </a:r>
            <a:endParaRPr lang="ru-RU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Cambria" pitchFamily="18" charset="0"/>
              </a:rPr>
              <a:t>1)</a:t>
            </a:r>
            <a:r>
              <a:rPr lang="en-US" sz="2000" b="1" dirty="0" smtClean="0">
                <a:latin typeface="Cambria" pitchFamily="18" charset="0"/>
              </a:rPr>
              <a:t> H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000" b="1" dirty="0" smtClean="0">
                <a:latin typeface="Cambria" pitchFamily="18" charset="0"/>
              </a:rPr>
              <a:t>S = H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000" b="1" dirty="0" smtClean="0">
                <a:latin typeface="Cambria" pitchFamily="18" charset="0"/>
              </a:rPr>
              <a:t> + S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200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Cambria" pitchFamily="18" charset="0"/>
              </a:rPr>
              <a:t>3) 2</a:t>
            </a:r>
            <a:r>
              <a:rPr lang="en-US" sz="2000" b="1" dirty="0" smtClean="0">
                <a:latin typeface="Cambria" pitchFamily="18" charset="0"/>
              </a:rPr>
              <a:t>N</a:t>
            </a:r>
            <a:r>
              <a:rPr lang="ru-RU" sz="2000" b="1" dirty="0" smtClean="0">
                <a:latin typeface="Cambria" pitchFamily="18" charset="0"/>
              </a:rPr>
              <a:t>О</a:t>
            </a:r>
            <a:r>
              <a:rPr lang="en-US" sz="2000" b="1" dirty="0" smtClean="0">
                <a:latin typeface="Cambria" pitchFamily="18" charset="0"/>
              </a:rPr>
              <a:t> + O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000" b="1" dirty="0" smtClean="0">
                <a:latin typeface="Cambria" pitchFamily="18" charset="0"/>
              </a:rPr>
              <a:t> = 2NO</a:t>
            </a:r>
            <a:r>
              <a:rPr lang="en-US" sz="1200" b="1" dirty="0" smtClean="0">
                <a:latin typeface="Cambria" pitchFamily="18" charset="0"/>
              </a:rPr>
              <a:t>2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Cambria" pitchFamily="18" charset="0"/>
              </a:rPr>
              <a:t>2) </a:t>
            </a:r>
            <a:r>
              <a:rPr lang="en-US" sz="2000" b="1" dirty="0" smtClean="0">
                <a:latin typeface="Cambria" pitchFamily="18" charset="0"/>
              </a:rPr>
              <a:t>2NaHCO</a:t>
            </a:r>
            <a:r>
              <a:rPr lang="en-US" sz="1200" b="1" dirty="0" smtClean="0">
                <a:latin typeface="Cambria" pitchFamily="18" charset="0"/>
              </a:rPr>
              <a:t>3 </a:t>
            </a:r>
            <a:r>
              <a:rPr lang="en-US" sz="2000" b="1" dirty="0" smtClean="0">
                <a:latin typeface="Cambria" pitchFamily="18" charset="0"/>
              </a:rPr>
              <a:t>= N</a:t>
            </a:r>
            <a:r>
              <a:rPr lang="ru-RU" sz="2000" b="1" dirty="0" smtClean="0">
                <a:latin typeface="Cambria" pitchFamily="18" charset="0"/>
              </a:rPr>
              <a:t>а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000" b="1" dirty="0" smtClean="0">
                <a:latin typeface="Cambria" pitchFamily="18" charset="0"/>
              </a:rPr>
              <a:t>CO</a:t>
            </a:r>
            <a:r>
              <a:rPr lang="en-US" sz="1200" b="1" dirty="0" smtClean="0">
                <a:latin typeface="Cambria" pitchFamily="18" charset="0"/>
              </a:rPr>
              <a:t>3 </a:t>
            </a:r>
            <a:r>
              <a:rPr lang="en-US" sz="2000" b="1" dirty="0" smtClean="0">
                <a:latin typeface="Cambria" pitchFamily="18" charset="0"/>
              </a:rPr>
              <a:t>+ CO</a:t>
            </a:r>
            <a:r>
              <a:rPr lang="en-US" sz="1200" b="1" dirty="0" smtClean="0">
                <a:latin typeface="Cambria" pitchFamily="18" charset="0"/>
              </a:rPr>
              <a:t>2 </a:t>
            </a:r>
            <a:r>
              <a:rPr lang="en-US" sz="2000" b="1" dirty="0" smtClean="0">
                <a:latin typeface="Cambria" pitchFamily="18" charset="0"/>
              </a:rPr>
              <a:t>+ H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000" b="1" dirty="0" smtClean="0">
                <a:latin typeface="Cambria" pitchFamily="18" charset="0"/>
              </a:rPr>
              <a:t>O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Cambria" pitchFamily="18" charset="0"/>
              </a:rPr>
              <a:t>4) </a:t>
            </a:r>
            <a:r>
              <a:rPr lang="en-US" sz="2000" b="1" dirty="0" smtClean="0">
                <a:latin typeface="Cambria" pitchFamily="18" charset="0"/>
              </a:rPr>
              <a:t>CaCO</a:t>
            </a:r>
            <a:r>
              <a:rPr lang="en-US" sz="1200" b="1" dirty="0" smtClean="0">
                <a:latin typeface="Cambria" pitchFamily="18" charset="0"/>
              </a:rPr>
              <a:t>3</a:t>
            </a:r>
            <a:r>
              <a:rPr lang="en-US" sz="2000" b="1" dirty="0" smtClean="0">
                <a:latin typeface="Cambria" pitchFamily="18" charset="0"/>
              </a:rPr>
              <a:t> = </a:t>
            </a:r>
            <a:r>
              <a:rPr lang="en-US" sz="2000" b="1" dirty="0" err="1" smtClean="0">
                <a:latin typeface="Cambria" pitchFamily="18" charset="0"/>
              </a:rPr>
              <a:t>CaO</a:t>
            </a:r>
            <a:r>
              <a:rPr lang="en-US" sz="2000" b="1" dirty="0" smtClean="0">
                <a:latin typeface="Cambria" pitchFamily="18" charset="0"/>
              </a:rPr>
              <a:t> + CO</a:t>
            </a:r>
            <a:r>
              <a:rPr lang="en-US" sz="1200" b="1" dirty="0" smtClean="0">
                <a:latin typeface="Cambria" pitchFamily="18" charset="0"/>
              </a:rPr>
              <a:t>2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А6. Экзотермическая реакция - это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8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2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411759" y="3212976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1) </a:t>
            </a:r>
            <a:r>
              <a:rPr lang="en-US" sz="2400" b="1" dirty="0" err="1" smtClean="0">
                <a:latin typeface="Cambria" pitchFamily="18" charset="0"/>
              </a:rPr>
              <a:t>NaBr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411760" y="4221088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en-US" sz="2400" b="1" dirty="0" smtClean="0">
                <a:latin typeface="Cambria" pitchFamily="18" charset="0"/>
              </a:rPr>
              <a:t>K</a:t>
            </a:r>
            <a:r>
              <a:rPr lang="en-US" sz="1400" b="1" dirty="0" smtClean="0">
                <a:latin typeface="Cambria" pitchFamily="18" charset="0"/>
              </a:rPr>
              <a:t>3</a:t>
            </a:r>
            <a:r>
              <a:rPr lang="en-US" sz="2400" b="1" dirty="0" smtClean="0">
                <a:latin typeface="Cambria" pitchFamily="18" charset="0"/>
              </a:rPr>
              <a:t>PO</a:t>
            </a:r>
            <a:r>
              <a:rPr lang="en-US" sz="1400" b="1" dirty="0" smtClean="0">
                <a:latin typeface="Cambria" pitchFamily="18" charset="0"/>
              </a:rPr>
              <a:t>4</a:t>
            </a:r>
            <a:endParaRPr lang="ru-RU" sz="1400" b="1" dirty="0" smtClean="0">
              <a:latin typeface="Cambria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400" b="1" dirty="0" smtClean="0">
                <a:latin typeface="Cambria" pitchFamily="18" charset="0"/>
              </a:rPr>
              <a:t>4) KNO₃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А7. 4 моль ионов образуется при полной диссоциации 1 моль </a:t>
            </a:r>
            <a:endParaRPr lang="ru-RU" sz="2400" b="1" cap="none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5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6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221088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2) H</a:t>
            </a:r>
            <a:r>
              <a:rPr lang="en-US" sz="1400" b="1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S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3212976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en-US" sz="2400" b="1" dirty="0" smtClean="0">
                <a:latin typeface="Cambria" pitchFamily="18" charset="0"/>
              </a:rPr>
              <a:t>Cu</a:t>
            </a:r>
            <a:r>
              <a:rPr lang="ru-RU" sz="2400" b="1" baseline="40000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⁺</a:t>
            </a:r>
            <a:r>
              <a:rPr lang="ru-RU" sz="2400" b="1" dirty="0" smtClean="0">
                <a:latin typeface="Cambria" pitchFamily="18" charset="0"/>
              </a:rPr>
              <a:t> и ОН⁻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1) </a:t>
            </a:r>
            <a:r>
              <a:rPr lang="en-US" sz="2400" b="1" dirty="0" smtClean="0">
                <a:latin typeface="Cambria" pitchFamily="18" charset="0"/>
              </a:rPr>
              <a:t>K</a:t>
            </a:r>
            <a:r>
              <a:rPr lang="ru-RU" sz="2400" b="1" dirty="0">
                <a:latin typeface="Cambria" pitchFamily="18" charset="0"/>
              </a:rPr>
              <a:t>⁺</a:t>
            </a:r>
            <a:r>
              <a:rPr lang="ru-RU" sz="2400" b="1" dirty="0" smtClean="0">
                <a:latin typeface="Cambria" pitchFamily="18" charset="0"/>
              </a:rPr>
              <a:t> и</a:t>
            </a:r>
            <a:r>
              <a:rPr lang="ru-RU" sz="2400" b="1" baseline="-25000" dirty="0" smtClean="0">
                <a:latin typeface="Cambria" pitchFamily="18" charset="0"/>
              </a:rPr>
              <a:t> </a:t>
            </a:r>
            <a:r>
              <a:rPr lang="en-US" sz="2400" b="1" dirty="0" smtClean="0">
                <a:latin typeface="Cambria" pitchFamily="18" charset="0"/>
              </a:rPr>
              <a:t>F⁻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59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 </a:t>
            </a:r>
            <a:r>
              <a:rPr lang="en-US" sz="2400" b="1" dirty="0" smtClean="0">
                <a:latin typeface="Cambria" pitchFamily="18" charset="0"/>
              </a:rPr>
              <a:t>Ca</a:t>
            </a:r>
            <a:r>
              <a:rPr lang="ru-RU" sz="2400" b="1" baseline="40000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⁺ </a:t>
            </a:r>
            <a:r>
              <a:rPr lang="ru-RU" sz="2400" b="1" dirty="0" smtClean="0">
                <a:latin typeface="Cambria" pitchFamily="18" charset="0"/>
              </a:rPr>
              <a:t>и </a:t>
            </a:r>
            <a:r>
              <a:rPr lang="en-US" sz="2400" b="1" dirty="0" err="1" smtClean="0">
                <a:latin typeface="Cambria" pitchFamily="18" charset="0"/>
              </a:rPr>
              <a:t>Cl</a:t>
            </a:r>
            <a:r>
              <a:rPr lang="en-US" sz="2400" b="1" dirty="0" smtClean="0">
                <a:latin typeface="Cambria" pitchFamily="18" charset="0"/>
              </a:rPr>
              <a:t>⁻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4) </a:t>
            </a:r>
            <a:r>
              <a:rPr lang="en-US" sz="2400" b="1" dirty="0">
                <a:solidFill>
                  <a:schemeClr val="tx1"/>
                </a:solidFill>
                <a:latin typeface="Cambria" pitchFamily="18" charset="0"/>
              </a:rPr>
              <a:t>Ag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⁺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и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NO</a:t>
            </a:r>
            <a:r>
              <a:rPr lang="en-US" sz="1400" b="1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⁻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A8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. В растворе одновременно не могут присутствовать ионы 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Cambria" pitchFamily="18" charset="0"/>
              </a:rPr>
              <a:t>3</a:t>
            </a:r>
            <a:r>
              <a:rPr lang="ru-RU" sz="2000" b="1" dirty="0" smtClean="0">
                <a:latin typeface="Cambria" pitchFamily="18" charset="0"/>
              </a:rPr>
              <a:t>) </a:t>
            </a:r>
            <a:r>
              <a:rPr lang="ru-RU" sz="2000" b="1" dirty="0">
                <a:latin typeface="Cambria" pitchFamily="18" charset="0"/>
              </a:rPr>
              <a:t>к</a:t>
            </a:r>
            <a:r>
              <a:rPr lang="ru-RU" sz="2000" b="1" dirty="0" smtClean="0">
                <a:latin typeface="Cambria" pitchFamily="18" charset="0"/>
              </a:rPr>
              <a:t>альция с водой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59" y="2193825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Cambria" pitchFamily="18" charset="0"/>
              </a:rPr>
              <a:t>1) </a:t>
            </a:r>
            <a:r>
              <a:rPr lang="ru-RU" sz="2000" b="1" dirty="0" smtClean="0">
                <a:latin typeface="Cambria" pitchFamily="18" charset="0"/>
              </a:rPr>
              <a:t>оксида кальция с водой 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Cambria" pitchFamily="18" charset="0"/>
              </a:rPr>
              <a:t>2) </a:t>
            </a:r>
            <a:r>
              <a:rPr lang="ru-RU" sz="2000" b="1" dirty="0" smtClean="0">
                <a:latin typeface="Cambria" pitchFamily="18" charset="0"/>
              </a:rPr>
              <a:t>оксида кальция с водородом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Cambria" pitchFamily="18" charset="0"/>
              </a:rPr>
              <a:t>4) </a:t>
            </a:r>
            <a:r>
              <a:rPr lang="ru-RU" sz="2000" b="1" dirty="0" smtClean="0">
                <a:latin typeface="Cambria" pitchFamily="18" charset="0"/>
              </a:rPr>
              <a:t>кальция с соляной кислотой </a:t>
            </a:r>
            <a:endParaRPr lang="ru-RU" sz="20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A9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. Схеме превращения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Ca → Ca(OH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)</a:t>
            </a:r>
            <a:r>
              <a:rPr lang="ru-RU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соответствует взаимодействие: </a:t>
            </a:r>
            <a:endParaRPr lang="ru-RU" sz="1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</a:t>
            </a:r>
            <a:r>
              <a:rPr lang="en-US" sz="2400" b="1" dirty="0" smtClean="0">
                <a:latin typeface="Cambria" pitchFamily="18" charset="0"/>
              </a:rPr>
              <a:t>) </a:t>
            </a:r>
            <a:r>
              <a:rPr lang="en-US" sz="2400" b="1" dirty="0" err="1" smtClean="0">
                <a:latin typeface="Cambria" pitchFamily="18" charset="0"/>
              </a:rPr>
              <a:t>NaOH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</a:t>
            </a:r>
            <a:r>
              <a:rPr lang="en-US" sz="2400" b="1" dirty="0" smtClean="0">
                <a:latin typeface="Cambria" pitchFamily="18" charset="0"/>
              </a:rPr>
              <a:t>) H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SO</a:t>
            </a:r>
            <a:r>
              <a:rPr lang="en-US" sz="1200" b="1" dirty="0" smtClean="0">
                <a:latin typeface="Cambria" pitchFamily="18" charset="0"/>
              </a:rPr>
              <a:t>4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2) </a:t>
            </a:r>
            <a:r>
              <a:rPr lang="en-US" sz="2400" b="1" dirty="0" err="1" smtClean="0">
                <a:latin typeface="Cambria" pitchFamily="18" charset="0"/>
              </a:rPr>
              <a:t>NaF</a:t>
            </a:r>
            <a:r>
              <a:rPr lang="en-US" sz="2400" b="1" dirty="0" smtClean="0">
                <a:latin typeface="Cambria" pitchFamily="18" charset="0"/>
              </a:rPr>
              <a:t>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4) P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O</a:t>
            </a:r>
            <a:r>
              <a:rPr lang="en-US" sz="1200" b="1" dirty="0" smtClean="0">
                <a:latin typeface="Cambria" pitchFamily="18" charset="0"/>
              </a:rPr>
              <a:t>5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А10. Оксид серы(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VI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) реагирует с 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59" y="22047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1) </a:t>
            </a:r>
            <a:r>
              <a:rPr lang="ru-RU" sz="2400" b="1" dirty="0" smtClean="0">
                <a:latin typeface="Cambria" pitchFamily="18" charset="0"/>
              </a:rPr>
              <a:t>ртуть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4)</a:t>
            </a:r>
            <a:r>
              <a:rPr lang="ru-RU" sz="2400" b="1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оксид </a:t>
            </a:r>
            <a:r>
              <a:rPr lang="ru-RU" sz="2400" b="1" dirty="0">
                <a:solidFill>
                  <a:schemeClr val="tx1"/>
                </a:solidFill>
                <a:latin typeface="Cambria" pitchFamily="18" charset="0"/>
              </a:rPr>
              <a:t>серы(</a:t>
            </a:r>
            <a:r>
              <a:rPr lang="en-US" sz="2400" b="1" dirty="0">
                <a:solidFill>
                  <a:schemeClr val="tx1"/>
                </a:solidFill>
                <a:latin typeface="Cambria" pitchFamily="18" charset="0"/>
              </a:rPr>
              <a:t>IV</a:t>
            </a:r>
            <a:r>
              <a:rPr lang="ru-RU" sz="2400" b="1" dirty="0">
                <a:solidFill>
                  <a:schemeClr val="tx1"/>
                </a:solidFill>
                <a:latin typeface="Cambria" pitchFamily="18" charset="0"/>
              </a:rPr>
              <a:t>)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2) </a:t>
            </a:r>
            <a:r>
              <a:rPr lang="ru-RU" sz="2400" b="1" dirty="0">
                <a:latin typeface="Cambria" pitchFamily="18" charset="0"/>
              </a:rPr>
              <a:t>о</a:t>
            </a:r>
            <a:r>
              <a:rPr lang="ru-RU" sz="2400" b="1" dirty="0" smtClean="0">
                <a:latin typeface="Cambria" pitchFamily="18" charset="0"/>
              </a:rPr>
              <a:t>ксид магния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3) </a:t>
            </a:r>
            <a:r>
              <a:rPr lang="ru-RU" sz="2400" b="1" dirty="0" smtClean="0">
                <a:latin typeface="Cambria" pitchFamily="18" charset="0"/>
              </a:rPr>
              <a:t>гидроксид натрия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А11. При обычных условиях реагируют гидроксид кальция и 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220486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2)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>
                <a:latin typeface="Cambria" pitchFamily="18" charset="0"/>
              </a:rPr>
              <a:t>т</a:t>
            </a:r>
            <a:r>
              <a:rPr lang="ru-RU" sz="2400" b="1" dirty="0" smtClean="0">
                <a:latin typeface="Cambria" pitchFamily="18" charset="0"/>
              </a:rPr>
              <a:t>олько газ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1) газ, соль, вода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3) </a:t>
            </a:r>
            <a:r>
              <a:rPr lang="ru-RU" sz="2400" b="1" dirty="0" smtClean="0">
                <a:latin typeface="Cambria" pitchFamily="18" charset="0"/>
              </a:rPr>
              <a:t>соль, вода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4)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>
                <a:latin typeface="Cambria" pitchFamily="18" charset="0"/>
              </a:rPr>
              <a:t>г</a:t>
            </a:r>
            <a:r>
              <a:rPr lang="ru-RU" sz="2400" b="1" dirty="0" smtClean="0">
                <a:latin typeface="Cambria" pitchFamily="18" charset="0"/>
              </a:rPr>
              <a:t>аз и вода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А12. При добавлении карбоната натрия к раствору азотной кислоты образуется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28859" y="2283221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28860" y="329129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83142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</a:t>
            </a:r>
            <a:r>
              <a:rPr lang="en-US" sz="2400" b="1" dirty="0" smtClean="0">
                <a:latin typeface="Cambria" pitchFamily="18" charset="0"/>
              </a:rPr>
              <a:t>) Cl</a:t>
            </a:r>
            <a:r>
              <a:rPr lang="en-US" sz="1400" b="1" dirty="0" smtClean="0">
                <a:latin typeface="Cambria" pitchFamily="18" charset="0"/>
              </a:rPr>
              <a:t>2</a:t>
            </a:r>
            <a:endParaRPr lang="ru-RU" sz="1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31504" y="3291293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) H</a:t>
            </a:r>
            <a:r>
              <a:rPr lang="en-US" sz="1400" b="1" dirty="0" smtClean="0">
                <a:latin typeface="Cambria" pitchFamily="18" charset="0"/>
              </a:rPr>
              <a:t>3</a:t>
            </a:r>
            <a:r>
              <a:rPr lang="en-US" sz="2400" b="1" dirty="0" smtClean="0">
                <a:latin typeface="Cambria" pitchFamily="18" charset="0"/>
              </a:rPr>
              <a:t>PO</a:t>
            </a:r>
            <a:r>
              <a:rPr lang="en-US" sz="1600" b="1" dirty="0" smtClean="0">
                <a:latin typeface="Cambria" pitchFamily="18" charset="0"/>
              </a:rPr>
              <a:t>4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05261" y="426091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26083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3) </a:t>
            </a:r>
            <a:r>
              <a:rPr lang="en-US" sz="2400" b="1" dirty="0" err="1" smtClean="0">
                <a:latin typeface="Cambria" pitchFamily="18" charset="0"/>
              </a:rPr>
              <a:t>NaOH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44502" y="5240368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38003" y="5240368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4) SiO</a:t>
            </a:r>
            <a:r>
              <a:rPr lang="en-US" sz="1400" b="1" dirty="0" smtClean="0">
                <a:latin typeface="Cambria" pitchFamily="18" charset="0"/>
              </a:rPr>
              <a:t>2</a:t>
            </a:r>
            <a:endParaRPr lang="ru-RU" sz="1400" b="1" dirty="0">
              <a:latin typeface="Cambria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28641" y="260648"/>
            <a:ext cx="8320438" cy="993292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ru-RU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А13. Ядовитое вещество - это</a:t>
            </a: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>
          <a:xfrm>
            <a:off x="3123960" y="628505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4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42910" y="4620874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8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42910" y="5500702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1)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>
                <a:latin typeface="Cambria" pitchFamily="18" charset="0"/>
              </a:rPr>
              <a:t>у</a:t>
            </a:r>
            <a:r>
              <a:rPr lang="ru-RU" sz="2400" b="1" dirty="0" smtClean="0">
                <a:latin typeface="Cambria" pitchFamily="18" charset="0"/>
              </a:rPr>
              <a:t>глекислый газ</a:t>
            </a:r>
            <a:r>
              <a:rPr lang="en-US" sz="2400" b="1" dirty="0" smtClean="0">
                <a:latin typeface="Cambria" pitchFamily="18" charset="0"/>
              </a:rPr>
              <a:t>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3) </a:t>
            </a:r>
            <a:r>
              <a:rPr lang="ru-RU" sz="2400" b="1" dirty="0" smtClean="0">
                <a:latin typeface="Cambria" pitchFamily="18" charset="0"/>
              </a:rPr>
              <a:t>кислород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2) </a:t>
            </a:r>
            <a:r>
              <a:rPr lang="ru-RU" sz="2400" b="1" dirty="0" smtClean="0">
                <a:latin typeface="Cambria" pitchFamily="18" charset="0"/>
              </a:rPr>
              <a:t>азот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Cambria" pitchFamily="18" charset="0"/>
              </a:rPr>
              <a:t>4) </a:t>
            </a:r>
            <a:r>
              <a:rPr lang="ru-RU" sz="2400" b="1" dirty="0" smtClean="0">
                <a:latin typeface="Cambria" pitchFamily="18" charset="0"/>
              </a:rPr>
              <a:t>угарный газ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А14. Тлеющая лучинка ярко вспыхивает при внесении её в 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Верно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1)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3)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2)</a:t>
            </a:r>
            <a:endParaRPr lang="ru-RU" sz="2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4)</a:t>
            </a:r>
            <a:endParaRPr lang="ru-RU" sz="2400" dirty="0"/>
          </a:p>
        </p:txBody>
      </p:sp>
      <p:sp>
        <p:nvSpPr>
          <p:cNvPr id="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5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ТР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Осокина Анастасия</a:t>
            </a:r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1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5. На какой диаграмме распределение массовых долей элементов соответствует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CaCO</a:t>
            </a:r>
            <a:r>
              <a:rPr lang="en-US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?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r="8365" b="4305"/>
          <a:stretch>
            <a:fillRect/>
          </a:stretch>
        </p:blipFill>
        <p:spPr bwMode="auto">
          <a:xfrm>
            <a:off x="4860032" y="2204864"/>
            <a:ext cx="8640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212976"/>
            <a:ext cx="806818" cy="70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4149080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5157192"/>
            <a:ext cx="6762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Ознакомиться с материалом экзаменационной работы по химии.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Проверить свою подготовленность к экзамену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ru-RU" sz="36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Расширить опыт выполнения тестовых заданий по химии.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 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Осокина Анастасия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cap="none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Цели:</a:t>
            </a:r>
            <a:endParaRPr lang="ru-RU" sz="4800" b="1" cap="none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pic>
        <p:nvPicPr>
          <p:cNvPr id="5" name="Содержимое 4" descr="ch-table-mendeleeva_image1183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119" y="908720"/>
            <a:ext cx="8443041" cy="5112568"/>
          </a:xfrm>
          <a:prstGeom prst="rect">
            <a:avLst/>
          </a:prstGeom>
        </p:spPr>
      </p:pic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8532439" y="6309319"/>
            <a:ext cx="414223" cy="410715"/>
          </a:xfrm>
          <a:prstGeom prst="actionButtonRetur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526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pic>
        <p:nvPicPr>
          <p:cNvPr id="5" name="Содержимое 5" descr="tr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643" y="0"/>
            <a:ext cx="8865488" cy="6000768"/>
          </a:xfrm>
          <a:prstGeom prst="rect">
            <a:avLst/>
          </a:prstGeom>
        </p:spPr>
      </p:pic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8604448" y="6381327"/>
            <a:ext cx="396708" cy="410015"/>
          </a:xfrm>
          <a:prstGeom prst="actionButtonRetur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7021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46856" y="1893484"/>
            <a:ext cx="8229600" cy="47525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Задания части «</a:t>
            </a:r>
            <a: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B</a:t>
            </a: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»</a:t>
            </a:r>
            <a:r>
              <a:rPr lang="ru-RU" sz="6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endParaRPr lang="ru-RU" sz="60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buNone/>
            </a:pPr>
            <a: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4</a:t>
            </a: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вопроса с несколькими правильными ответами</a:t>
            </a:r>
            <a:endParaRPr lang="ru-RU" sz="6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611560" y="1772816"/>
            <a:ext cx="7975198" cy="208823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2000" b="1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Calibri" pitchFamily="34" charset="0"/>
              </a:rPr>
              <a:t>1) </a:t>
            </a:r>
            <a:r>
              <a:rPr lang="ru-RU" sz="2000" dirty="0" smtClean="0">
                <a:latin typeface="Calibri" pitchFamily="34" charset="0"/>
              </a:rPr>
              <a:t>число протонов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Calibri" pitchFamily="34" charset="0"/>
              </a:rPr>
              <a:t>2) </a:t>
            </a:r>
            <a:r>
              <a:rPr lang="ru-RU" sz="2000" dirty="0" smtClean="0">
                <a:latin typeface="Calibri" pitchFamily="34" charset="0"/>
              </a:rPr>
              <a:t>металлические свойства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Calibri" pitchFamily="34" charset="0"/>
              </a:rPr>
              <a:t>3) </a:t>
            </a:r>
            <a:r>
              <a:rPr lang="ru-RU" sz="2000" dirty="0" smtClean="0">
                <a:latin typeface="Calibri" pitchFamily="34" charset="0"/>
              </a:rPr>
              <a:t>число электронов на внешнем энергетическом уровне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Calibri" pitchFamily="34" charset="0"/>
              </a:rPr>
              <a:t>4) </a:t>
            </a:r>
            <a:r>
              <a:rPr lang="ru-RU" sz="2000" dirty="0" smtClean="0">
                <a:latin typeface="Calibri" pitchFamily="34" charset="0"/>
              </a:rPr>
              <a:t>радиус атома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Calibri" pitchFamily="34" charset="0"/>
              </a:rPr>
              <a:t>5) </a:t>
            </a:r>
            <a:r>
              <a:rPr lang="ru-RU" sz="2000" dirty="0" err="1" smtClean="0">
                <a:latin typeface="Calibri" pitchFamily="34" charset="0"/>
              </a:rPr>
              <a:t>электроотрицательность</a:t>
            </a:r>
            <a:r>
              <a:rPr lang="ru-RU" sz="2000" dirty="0" smtClean="0">
                <a:latin typeface="Calibri" pitchFamily="34" charset="0"/>
              </a:rPr>
              <a:t> атома</a:t>
            </a: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В1. В ряду химических элементов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Al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–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 Si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–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P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 уменьшается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929454" y="53578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1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1071538" y="5357826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8" name="Rectangle 60"/>
          <p:cNvSpPr>
            <a:spLocks noChangeArrowheads="1"/>
          </p:cNvSpPr>
          <p:nvPr/>
        </p:nvSpPr>
        <p:spPr bwMode="auto">
          <a:xfrm>
            <a:off x="781024" y="4090996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Верно</a:t>
            </a:r>
          </a:p>
        </p:txBody>
      </p:sp>
      <p:sp>
        <p:nvSpPr>
          <p:cNvPr id="29" name="Rectangle 61"/>
          <p:cNvSpPr>
            <a:spLocks noChangeArrowheads="1"/>
          </p:cNvSpPr>
          <p:nvPr/>
        </p:nvSpPr>
        <p:spPr bwMode="auto">
          <a:xfrm>
            <a:off x="4786314" y="4071942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30" name="Rectangle 62"/>
          <p:cNvSpPr>
            <a:spLocks noChangeArrowheads="1"/>
          </p:cNvSpPr>
          <p:nvPr/>
        </p:nvSpPr>
        <p:spPr bwMode="auto">
          <a:xfrm>
            <a:off x="6786578" y="4071942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31" name="Rectangle 63"/>
          <p:cNvSpPr>
            <a:spLocks noChangeArrowheads="1"/>
          </p:cNvSpPr>
          <p:nvPr/>
        </p:nvSpPr>
        <p:spPr bwMode="auto">
          <a:xfrm>
            <a:off x="6786578" y="4071942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4</a:t>
            </a:r>
            <a:r>
              <a:rPr lang="ru-RU" b="1" dirty="0" smtClean="0">
                <a:latin typeface="Cambria" pitchFamily="18" charset="0"/>
              </a:rPr>
              <a:t>)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ru-RU" b="1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5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2" name="Rectangle 64"/>
          <p:cNvSpPr>
            <a:spLocks noChangeArrowheads="1"/>
          </p:cNvSpPr>
          <p:nvPr/>
        </p:nvSpPr>
        <p:spPr bwMode="auto">
          <a:xfrm>
            <a:off x="4786314" y="4071942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3) </a:t>
            </a:r>
            <a:r>
              <a:rPr lang="ru-RU" b="1" dirty="0" smtClean="0">
                <a:latin typeface="Cambria" pitchFamily="18" charset="0"/>
              </a:rPr>
              <a:t>23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3" name="Rectangle 65"/>
          <p:cNvSpPr>
            <a:spLocks noChangeArrowheads="1"/>
          </p:cNvSpPr>
          <p:nvPr/>
        </p:nvSpPr>
        <p:spPr bwMode="auto">
          <a:xfrm>
            <a:off x="785786" y="4102030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1</a:t>
            </a:r>
            <a:r>
              <a:rPr lang="ru-RU" b="1" dirty="0" smtClean="0">
                <a:latin typeface="Cambria" pitchFamily="18" charset="0"/>
              </a:rPr>
              <a:t>) 24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4" name="Rectangle 59"/>
          <p:cNvSpPr>
            <a:spLocks noChangeArrowheads="1"/>
          </p:cNvSpPr>
          <p:nvPr/>
        </p:nvSpPr>
        <p:spPr bwMode="auto">
          <a:xfrm>
            <a:off x="2857488" y="4071942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35" name="Rectangle 66"/>
          <p:cNvSpPr>
            <a:spLocks noChangeArrowheads="1"/>
          </p:cNvSpPr>
          <p:nvPr/>
        </p:nvSpPr>
        <p:spPr bwMode="auto">
          <a:xfrm>
            <a:off x="2857488" y="4071942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2</a:t>
            </a:r>
            <a:r>
              <a:rPr lang="ru-RU" b="1" dirty="0" smtClean="0">
                <a:latin typeface="Cambria" pitchFamily="18" charset="0"/>
              </a:rPr>
              <a:t>) </a:t>
            </a:r>
            <a:r>
              <a:rPr lang="en-US" b="1" dirty="0" smtClean="0">
                <a:latin typeface="Cambria" pitchFamily="18" charset="0"/>
              </a:rPr>
              <a:t>14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440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446856" y="2060848"/>
            <a:ext cx="8229600" cy="18722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1) </a:t>
            </a:r>
            <a:r>
              <a:rPr lang="ru-RU" dirty="0" smtClean="0">
                <a:latin typeface="Calibri" pitchFamily="34" charset="0"/>
              </a:rPr>
              <a:t>жидкость без запаха</a:t>
            </a:r>
            <a:endParaRPr lang="ru-RU" sz="24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2)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н</a:t>
            </a:r>
            <a:r>
              <a:rPr lang="ru-RU" sz="2400" dirty="0" smtClean="0">
                <a:latin typeface="Calibri" pitchFamily="34" charset="0"/>
              </a:rPr>
              <a:t>е растворяется в воде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3) </a:t>
            </a:r>
            <a:r>
              <a:rPr lang="ru-RU" sz="2400" dirty="0" smtClean="0">
                <a:latin typeface="Calibri" pitchFamily="34" charset="0"/>
              </a:rPr>
              <a:t>горит с образованием воды и углекислого газа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4) </a:t>
            </a:r>
            <a:r>
              <a:rPr lang="ru-RU" dirty="0" smtClean="0">
                <a:latin typeface="Calibri" pitchFamily="34" charset="0"/>
              </a:rPr>
              <a:t>а</a:t>
            </a:r>
            <a:r>
              <a:rPr lang="ru-RU" sz="2400" dirty="0" smtClean="0">
                <a:latin typeface="Calibri" pitchFamily="34" charset="0"/>
              </a:rPr>
              <a:t>томы углерода в молекуле соединены двойной связью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5) </a:t>
            </a:r>
            <a:r>
              <a:rPr lang="ru-RU" dirty="0" smtClean="0">
                <a:latin typeface="Calibri" pitchFamily="34" charset="0"/>
              </a:rPr>
              <a:t>р</a:t>
            </a:r>
            <a:r>
              <a:rPr lang="ru-RU" sz="2400" dirty="0" smtClean="0">
                <a:latin typeface="Calibri" pitchFamily="34" charset="0"/>
              </a:rPr>
              <a:t>еагирует с натрием</a:t>
            </a: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В2.  Этанол обладает следующими свойствами:</a:t>
            </a:r>
            <a:endParaRPr lang="ru-RU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755576" y="4365104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1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7020272" y="436510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rgbClr val="C00000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" name="Rectangle 59"/>
          <p:cNvSpPr>
            <a:spLocks noChangeArrowheads="1"/>
          </p:cNvSpPr>
          <p:nvPr/>
        </p:nvSpPr>
        <p:spPr bwMode="auto">
          <a:xfrm>
            <a:off x="827088" y="5373688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6500826" y="5357826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Верно</a:t>
            </a:r>
          </a:p>
        </p:txBody>
      </p:sp>
      <p:sp>
        <p:nvSpPr>
          <p:cNvPr id="19" name="Rectangle 61"/>
          <p:cNvSpPr>
            <a:spLocks noChangeArrowheads="1"/>
          </p:cNvSpPr>
          <p:nvPr/>
        </p:nvSpPr>
        <p:spPr bwMode="auto">
          <a:xfrm>
            <a:off x="2770188" y="5357826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20" name="Rectangle 62"/>
          <p:cNvSpPr>
            <a:spLocks noChangeArrowheads="1"/>
          </p:cNvSpPr>
          <p:nvPr/>
        </p:nvSpPr>
        <p:spPr bwMode="auto">
          <a:xfrm>
            <a:off x="4643438" y="5357826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21" name="Rectangle 63"/>
          <p:cNvSpPr>
            <a:spLocks noChangeArrowheads="1"/>
          </p:cNvSpPr>
          <p:nvPr/>
        </p:nvSpPr>
        <p:spPr bwMode="auto">
          <a:xfrm>
            <a:off x="4644008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3</a:t>
            </a:r>
            <a:r>
              <a:rPr lang="ru-RU" b="1" dirty="0" smtClean="0">
                <a:latin typeface="Cambria" pitchFamily="18" charset="0"/>
              </a:rPr>
              <a:t>) </a:t>
            </a:r>
            <a:r>
              <a:rPr lang="en-US" b="1" dirty="0" smtClean="0">
                <a:latin typeface="Cambria" pitchFamily="18" charset="0"/>
              </a:rPr>
              <a:t>13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2" name="Rectangle 64"/>
          <p:cNvSpPr>
            <a:spLocks noChangeArrowheads="1"/>
          </p:cNvSpPr>
          <p:nvPr/>
        </p:nvSpPr>
        <p:spPr bwMode="auto">
          <a:xfrm>
            <a:off x="2771800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2</a:t>
            </a:r>
            <a:r>
              <a:rPr lang="ru-RU" b="1" dirty="0" smtClean="0">
                <a:latin typeface="Cambria" pitchFamily="18" charset="0"/>
              </a:rPr>
              <a:t>)</a:t>
            </a:r>
            <a:r>
              <a:rPr lang="en-US" b="1" dirty="0" smtClean="0">
                <a:latin typeface="Cambria" pitchFamily="18" charset="0"/>
              </a:rPr>
              <a:t> 32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3" name="Rectangle 65"/>
          <p:cNvSpPr>
            <a:spLocks noChangeArrowheads="1"/>
          </p:cNvSpPr>
          <p:nvPr/>
        </p:nvSpPr>
        <p:spPr bwMode="auto">
          <a:xfrm>
            <a:off x="6516216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4</a:t>
            </a:r>
            <a:r>
              <a:rPr lang="ru-RU" b="1" dirty="0" smtClean="0">
                <a:latin typeface="Cambria" pitchFamily="18" charset="0"/>
              </a:rPr>
              <a:t>)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ru-RU" b="1" dirty="0" smtClean="0">
                <a:latin typeface="Cambria" pitchFamily="18" charset="0"/>
              </a:rPr>
              <a:t>3</a:t>
            </a:r>
            <a:r>
              <a:rPr lang="en-US" b="1" dirty="0" smtClean="0">
                <a:latin typeface="Cambria" pitchFamily="18" charset="0"/>
              </a:rPr>
              <a:t>5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4" name="Rectangle 66"/>
          <p:cNvSpPr>
            <a:spLocks noChangeArrowheads="1"/>
          </p:cNvSpPr>
          <p:nvPr/>
        </p:nvSpPr>
        <p:spPr bwMode="auto">
          <a:xfrm>
            <a:off x="827584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1) </a:t>
            </a:r>
            <a:r>
              <a:rPr lang="en-US" b="1" dirty="0" smtClean="0">
                <a:latin typeface="Cambria" pitchFamily="18" charset="0"/>
              </a:rPr>
              <a:t>24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В3. Установите соответствие между схемой химической реакции и степенью окисления элемента-восстановителя в этой реакции.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3744416" cy="23714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СХЕМА  ХИМИЧЕСКОЙ РЕАКЦИИ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</a:p>
          <a:p>
            <a:pPr>
              <a:buNone/>
            </a:pPr>
            <a:r>
              <a:rPr lang="ru-RU" sz="2000" b="1" dirty="0" smtClean="0"/>
              <a:t>     А</a:t>
            </a:r>
            <a:r>
              <a:rPr lang="en-US" sz="2000" b="1" dirty="0" smtClean="0">
                <a:latin typeface="Cambria" pitchFamily="18" charset="0"/>
              </a:rPr>
              <a:t>) </a:t>
            </a:r>
            <a:r>
              <a:rPr lang="en-US" sz="2000" dirty="0" smtClean="0">
                <a:latin typeface="Cambria" pitchFamily="18" charset="0"/>
              </a:rPr>
              <a:t>H₂ S</a:t>
            </a:r>
            <a:r>
              <a:rPr lang="ru-RU" sz="2000" dirty="0" smtClean="0">
                <a:latin typeface="Cambria" pitchFamily="18" charset="0"/>
              </a:rPr>
              <a:t> + </a:t>
            </a:r>
            <a:r>
              <a:rPr lang="en-US" sz="2000" dirty="0" smtClean="0">
                <a:latin typeface="Cambria" pitchFamily="18" charset="0"/>
              </a:rPr>
              <a:t>SO</a:t>
            </a:r>
            <a:r>
              <a:rPr lang="en-US" sz="2000" baseline="-25000" dirty="0" smtClean="0">
                <a:latin typeface="Cambria" pitchFamily="18" charset="0"/>
              </a:rPr>
              <a:t>2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>
                <a:latin typeface="Cambria" pitchFamily="18" charset="0"/>
              </a:rPr>
              <a:t>→</a:t>
            </a:r>
            <a:r>
              <a:rPr lang="en-US" sz="2000" baseline="-25000" dirty="0" smtClean="0">
                <a:latin typeface="Cambria" pitchFamily="18" charset="0"/>
              </a:rPr>
              <a:t> 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S + H₂O</a:t>
            </a:r>
            <a:endParaRPr lang="ru-RU" sz="2000" b="1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      Б</a:t>
            </a:r>
            <a:r>
              <a:rPr lang="en-US" sz="2000" b="1" dirty="0" smtClean="0">
                <a:latin typeface="Cambria" pitchFamily="18" charset="0"/>
              </a:rPr>
              <a:t>)</a:t>
            </a:r>
            <a:r>
              <a:rPr lang="en-US" sz="2000" dirty="0" smtClean="0">
                <a:latin typeface="Cambria" pitchFamily="18" charset="0"/>
              </a:rPr>
              <a:t> SO₂ + O</a:t>
            </a:r>
            <a:r>
              <a:rPr lang="en-US" sz="2000" baseline="-25000" dirty="0" smtClean="0">
                <a:latin typeface="Cambria" pitchFamily="18" charset="0"/>
              </a:rPr>
              <a:t>2 </a:t>
            </a:r>
            <a:r>
              <a:rPr lang="en-US" sz="2000" dirty="0" smtClean="0">
                <a:latin typeface="Cambria" pitchFamily="18" charset="0"/>
              </a:rPr>
              <a:t>→ SO</a:t>
            </a:r>
            <a:r>
              <a:rPr lang="en-US" sz="2000" baseline="-25000" dirty="0" smtClean="0">
                <a:latin typeface="Cambria" pitchFamily="18" charset="0"/>
              </a:rPr>
              <a:t>3</a:t>
            </a:r>
            <a:r>
              <a:rPr lang="en-US" sz="2000" dirty="0" smtClean="0">
                <a:latin typeface="Cambria" pitchFamily="18" charset="0"/>
              </a:rPr>
              <a:t> </a:t>
            </a: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      В</a:t>
            </a:r>
            <a:r>
              <a:rPr lang="en-US" sz="2000" b="1" dirty="0">
                <a:latin typeface="Cambria" pitchFamily="18" charset="0"/>
              </a:rPr>
              <a:t>) </a:t>
            </a:r>
            <a:r>
              <a:rPr lang="en-US" sz="2000" dirty="0" smtClean="0">
                <a:latin typeface="Cambria" pitchFamily="18" charset="0"/>
              </a:rPr>
              <a:t>S + H₂ → H₂ S</a:t>
            </a:r>
            <a:r>
              <a:rPr lang="ru-RU" sz="2000" dirty="0" smtClean="0">
                <a:latin typeface="Cambria" pitchFamily="18" charset="0"/>
              </a:rPr>
              <a:t> 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sz="quarter" idx="14"/>
          </p:nvPr>
        </p:nvSpPr>
        <p:spPr>
          <a:xfrm>
            <a:off x="4788024" y="2060848"/>
            <a:ext cx="3742136" cy="28020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СТЕПЕНИ ОКИСЛЕНИЯ ЭЛЕМЕНТА- ВОССТАНОВИТЕЛЯ</a:t>
            </a:r>
          </a:p>
          <a:p>
            <a:pPr marL="457200" indent="-457200">
              <a:buNone/>
            </a:pPr>
            <a:r>
              <a:rPr lang="ru-RU" sz="2000" b="1" dirty="0" smtClean="0">
                <a:latin typeface="Cambria" pitchFamily="18" charset="0"/>
              </a:rPr>
              <a:t>1) </a:t>
            </a:r>
            <a:r>
              <a:rPr lang="ru-RU" sz="2000" dirty="0" smtClean="0">
                <a:latin typeface="Cambria" pitchFamily="18" charset="0"/>
              </a:rPr>
              <a:t>Э</a:t>
            </a:r>
            <a:r>
              <a:rPr lang="en-US" sz="2000" baseline="30000" dirty="0" smtClean="0">
                <a:latin typeface="Cambria" pitchFamily="18" charset="0"/>
              </a:rPr>
              <a:t>-2 </a:t>
            </a:r>
            <a:r>
              <a:rPr lang="en-US" sz="2000" dirty="0" smtClean="0">
                <a:latin typeface="Cambria" pitchFamily="18" charset="0"/>
              </a:rPr>
              <a:t>→ </a:t>
            </a:r>
            <a:r>
              <a:rPr lang="ru-RU" sz="2000" dirty="0" smtClean="0">
                <a:latin typeface="Cambria" pitchFamily="18" charset="0"/>
              </a:rPr>
              <a:t>Э</a:t>
            </a:r>
            <a:r>
              <a:rPr lang="en-US" sz="2000" baseline="30000" dirty="0" smtClean="0">
                <a:latin typeface="Cambria" pitchFamily="18" charset="0"/>
              </a:rPr>
              <a:t>0</a:t>
            </a:r>
            <a:endParaRPr lang="ru-RU" sz="2000" baseline="30000" dirty="0" smtClean="0">
              <a:latin typeface="Cambria" pitchFamily="18" charset="0"/>
            </a:endParaRPr>
          </a:p>
          <a:p>
            <a:pPr marL="457200" indent="-457200">
              <a:buNone/>
            </a:pPr>
            <a:r>
              <a:rPr lang="ru-RU" sz="2000" b="1" dirty="0" smtClean="0">
                <a:latin typeface="Cambria" pitchFamily="18" charset="0"/>
              </a:rPr>
              <a:t>2)</a:t>
            </a:r>
            <a:r>
              <a:rPr lang="ru-RU" sz="2000" dirty="0" smtClean="0">
                <a:latin typeface="Cambria" pitchFamily="18" charset="0"/>
              </a:rPr>
              <a:t> Э</a:t>
            </a:r>
            <a:r>
              <a:rPr lang="en-US" sz="2000" baseline="30000" dirty="0" smtClean="0">
                <a:latin typeface="Cambria" pitchFamily="18" charset="0"/>
              </a:rPr>
              <a:t>0  </a:t>
            </a:r>
            <a:r>
              <a:rPr lang="en-US" sz="2000" dirty="0" smtClean="0">
                <a:latin typeface="Cambria" pitchFamily="18" charset="0"/>
              </a:rPr>
              <a:t>→ </a:t>
            </a:r>
            <a:r>
              <a:rPr lang="ru-RU" sz="2000" dirty="0" smtClean="0">
                <a:latin typeface="Cambria" pitchFamily="18" charset="0"/>
              </a:rPr>
              <a:t>Э</a:t>
            </a:r>
            <a:r>
              <a:rPr lang="en-US" sz="2000" baseline="30000" dirty="0" smtClean="0">
                <a:latin typeface="Cambria" pitchFamily="18" charset="0"/>
              </a:rPr>
              <a:t>-2</a:t>
            </a:r>
            <a:endParaRPr lang="ru-RU" sz="2000" baseline="30000" dirty="0" smtClean="0">
              <a:latin typeface="Cambria" pitchFamily="18" charset="0"/>
            </a:endParaRPr>
          </a:p>
          <a:p>
            <a:pPr marL="457200" indent="-457200">
              <a:buNone/>
            </a:pPr>
            <a:r>
              <a:rPr lang="en-US" sz="2000" b="1" dirty="0" smtClean="0">
                <a:latin typeface="Cambria" pitchFamily="18" charset="0"/>
              </a:rPr>
              <a:t>3)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ru-RU" sz="2000" dirty="0" smtClean="0">
                <a:latin typeface="Cambria" pitchFamily="18" charset="0"/>
              </a:rPr>
              <a:t>Э</a:t>
            </a:r>
            <a:r>
              <a:rPr lang="en-US" sz="2000" baseline="30000" dirty="0" smtClean="0">
                <a:latin typeface="Cambria" pitchFamily="18" charset="0"/>
              </a:rPr>
              <a:t>0</a:t>
            </a:r>
            <a:r>
              <a:rPr lang="en-US" sz="2000" dirty="0" smtClean="0">
                <a:latin typeface="Cambria" pitchFamily="18" charset="0"/>
              </a:rPr>
              <a:t>→ </a:t>
            </a:r>
            <a:r>
              <a:rPr lang="ru-RU" sz="2000" dirty="0" smtClean="0">
                <a:latin typeface="Cambria" pitchFamily="18" charset="0"/>
              </a:rPr>
              <a:t>Э</a:t>
            </a:r>
            <a:r>
              <a:rPr lang="en-US" sz="2000" baseline="30000" dirty="0" smtClean="0">
                <a:latin typeface="Cambria" pitchFamily="18" charset="0"/>
              </a:rPr>
              <a:t>+2</a:t>
            </a:r>
            <a:endParaRPr lang="ru-RU" sz="2000" baseline="30000" dirty="0" smtClean="0">
              <a:latin typeface="Cambria" pitchFamily="18" charset="0"/>
            </a:endParaRPr>
          </a:p>
          <a:p>
            <a:pPr marL="457200" indent="-457200">
              <a:buNone/>
            </a:pPr>
            <a:r>
              <a:rPr lang="ru-RU" sz="2000" b="1" dirty="0" smtClean="0">
                <a:latin typeface="Cambria" pitchFamily="18" charset="0"/>
              </a:rPr>
              <a:t>4)</a:t>
            </a:r>
            <a:r>
              <a:rPr lang="ru-RU" sz="2000" dirty="0" smtClean="0">
                <a:latin typeface="Cambria" pitchFamily="18" charset="0"/>
              </a:rPr>
              <a:t> Э</a:t>
            </a:r>
            <a:r>
              <a:rPr lang="ru-RU" sz="2000" baseline="30000" dirty="0" smtClean="0">
                <a:latin typeface="Cambria" pitchFamily="18" charset="0"/>
              </a:rPr>
              <a:t>+</a:t>
            </a:r>
            <a:r>
              <a:rPr lang="en-US" sz="2000" baseline="30000" dirty="0" smtClean="0">
                <a:latin typeface="Cambria" pitchFamily="18" charset="0"/>
              </a:rPr>
              <a:t>2  </a:t>
            </a:r>
            <a:r>
              <a:rPr lang="ru-RU" sz="2000" dirty="0" smtClean="0">
                <a:latin typeface="Cambria" pitchFamily="18" charset="0"/>
              </a:rPr>
              <a:t>→ Э</a:t>
            </a:r>
            <a:r>
              <a:rPr lang="ru-RU" sz="2000" baseline="30000" dirty="0" smtClean="0">
                <a:latin typeface="Cambria" pitchFamily="18" charset="0"/>
              </a:rPr>
              <a:t>+</a:t>
            </a:r>
            <a:r>
              <a:rPr lang="en-US" sz="2000" baseline="30000" dirty="0" smtClean="0">
                <a:latin typeface="Cambria" pitchFamily="18" charset="0"/>
              </a:rPr>
              <a:t>4</a:t>
            </a:r>
            <a:endParaRPr lang="ru-RU" sz="2000" baseline="30000" dirty="0" smtClean="0">
              <a:latin typeface="Cambria" pitchFamily="18" charset="0"/>
            </a:endParaRPr>
          </a:p>
          <a:p>
            <a:pPr marL="457200" indent="-457200">
              <a:buNone/>
            </a:pPr>
            <a:r>
              <a:rPr lang="ru-RU" sz="2000" b="1" dirty="0" smtClean="0">
                <a:latin typeface="Cambria" pitchFamily="18" charset="0"/>
              </a:rPr>
              <a:t>5)</a:t>
            </a:r>
            <a:r>
              <a:rPr lang="ru-RU" sz="2000" dirty="0" smtClean="0">
                <a:latin typeface="Cambria" pitchFamily="18" charset="0"/>
              </a:rPr>
              <a:t> Э</a:t>
            </a:r>
            <a:r>
              <a:rPr lang="en-US" sz="2000" baseline="30000" dirty="0" smtClean="0">
                <a:latin typeface="Cambria" pitchFamily="18" charset="0"/>
              </a:rPr>
              <a:t>+4 </a:t>
            </a:r>
            <a:r>
              <a:rPr lang="ru-RU" sz="2000" dirty="0" smtClean="0">
                <a:latin typeface="Cambria" pitchFamily="18" charset="0"/>
              </a:rPr>
              <a:t>→ Э</a:t>
            </a:r>
            <a:r>
              <a:rPr lang="en-US" sz="2000" baseline="30000" dirty="0" smtClean="0">
                <a:latin typeface="Cambria" pitchFamily="18" charset="0"/>
              </a:rPr>
              <a:t>+6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827088" y="5373688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2700338" y="5373688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Верно</a:t>
            </a:r>
          </a:p>
        </p:txBody>
      </p:sp>
      <p:sp>
        <p:nvSpPr>
          <p:cNvPr id="14" name="Rectangle 61"/>
          <p:cNvSpPr>
            <a:spLocks noChangeArrowheads="1"/>
          </p:cNvSpPr>
          <p:nvPr/>
        </p:nvSpPr>
        <p:spPr bwMode="auto">
          <a:xfrm>
            <a:off x="4643438" y="5373688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6" name="Rectangle 62"/>
          <p:cNvSpPr>
            <a:spLocks noChangeArrowheads="1"/>
          </p:cNvSpPr>
          <p:nvPr/>
        </p:nvSpPr>
        <p:spPr bwMode="auto">
          <a:xfrm>
            <a:off x="6516688" y="5373688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8" name="Rectangle 63"/>
          <p:cNvSpPr>
            <a:spLocks noChangeArrowheads="1"/>
          </p:cNvSpPr>
          <p:nvPr/>
        </p:nvSpPr>
        <p:spPr bwMode="auto">
          <a:xfrm>
            <a:off x="6516216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4) </a:t>
            </a:r>
            <a:r>
              <a:rPr lang="ru-RU" b="1" dirty="0" smtClean="0">
                <a:latin typeface="Cambria" pitchFamily="18" charset="0"/>
              </a:rPr>
              <a:t>531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0" name="Rectangle 64"/>
          <p:cNvSpPr>
            <a:spLocks noChangeArrowheads="1"/>
          </p:cNvSpPr>
          <p:nvPr/>
        </p:nvSpPr>
        <p:spPr bwMode="auto">
          <a:xfrm>
            <a:off x="4644008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3) </a:t>
            </a:r>
            <a:r>
              <a:rPr lang="ru-RU" b="1" dirty="0" smtClean="0">
                <a:latin typeface="Cambria" pitchFamily="18" charset="0"/>
              </a:rPr>
              <a:t>523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2" name="Rectangle 65"/>
          <p:cNvSpPr>
            <a:spLocks noChangeArrowheads="1"/>
          </p:cNvSpPr>
          <p:nvPr/>
        </p:nvSpPr>
        <p:spPr bwMode="auto">
          <a:xfrm>
            <a:off x="2699792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 smtClean="0">
                <a:latin typeface="Cambria" pitchFamily="18" charset="0"/>
              </a:rPr>
              <a:t>2)</a:t>
            </a:r>
            <a:r>
              <a:rPr lang="en-US" b="1" dirty="0" smtClean="0">
                <a:latin typeface="Cambria" pitchFamily="18" charset="0"/>
              </a:rPr>
              <a:t>152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3" name="Rectangle 66"/>
          <p:cNvSpPr>
            <a:spLocks noChangeArrowheads="1"/>
          </p:cNvSpPr>
          <p:nvPr/>
        </p:nvSpPr>
        <p:spPr bwMode="auto">
          <a:xfrm>
            <a:off x="827584" y="5373216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 smtClean="0">
                <a:latin typeface="Cambria" pitchFamily="18" charset="0"/>
              </a:rPr>
              <a:t>1)1</a:t>
            </a:r>
            <a:r>
              <a:rPr lang="en-US" b="1" dirty="0" smtClean="0">
                <a:latin typeface="Cambria" pitchFamily="18" charset="0"/>
              </a:rPr>
              <a:t>11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60672" cy="10394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В4. Установите соответствие между веществом и реагентами, с которыми оно может вступать в реакцию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quarter" idx="13"/>
          </p:nvPr>
        </p:nvSpPr>
        <p:spPr>
          <a:xfrm>
            <a:off x="971600" y="2132856"/>
            <a:ext cx="3240360" cy="21171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Cambria" pitchFamily="18" charset="0"/>
              </a:rPr>
              <a:t>ВЕЩЕСТВО</a:t>
            </a: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А)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P</a:t>
            </a: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Б)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CaO</a:t>
            </a: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Cambria" pitchFamily="18" charset="0"/>
              </a:rPr>
              <a:t>B</a:t>
            </a:r>
            <a:r>
              <a:rPr lang="ru-RU" sz="2000" b="1" dirty="0" smtClean="0">
                <a:latin typeface="Cambria" pitchFamily="18" charset="0"/>
              </a:rPr>
              <a:t>)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ZnCl</a:t>
            </a:r>
            <a:r>
              <a:rPr lang="en-US" sz="2000" baseline="-25000" dirty="0" smtClean="0">
                <a:latin typeface="Cambria" pitchFamily="18" charset="0"/>
              </a:rPr>
              <a:t>2</a:t>
            </a:r>
            <a:endParaRPr lang="ru-RU" sz="2000" baseline="-25000" dirty="0">
              <a:latin typeface="Cambria" pitchFamily="18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sz="quarter" idx="14"/>
          </p:nvPr>
        </p:nvSpPr>
        <p:spPr>
          <a:xfrm>
            <a:off x="4429124" y="2132856"/>
            <a:ext cx="3383236" cy="19567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РЕАГЕНТЫ</a:t>
            </a: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1) </a:t>
            </a:r>
            <a:r>
              <a:rPr lang="en-US" sz="2000" dirty="0" smtClean="0">
                <a:latin typeface="Cambria" pitchFamily="18" charset="0"/>
              </a:rPr>
              <a:t>O</a:t>
            </a:r>
            <a:r>
              <a:rPr lang="ru-RU" sz="2000" baseline="-25000" dirty="0" smtClean="0">
                <a:latin typeface="Cambria" pitchFamily="18" charset="0"/>
              </a:rPr>
              <a:t>2,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H₂</a:t>
            </a:r>
            <a:endParaRPr lang="ru-RU" sz="2000" baseline="-250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2)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H</a:t>
            </a:r>
            <a:r>
              <a:rPr lang="en-US" sz="2000" baseline="-25000" dirty="0" smtClean="0">
                <a:latin typeface="Cambria" pitchFamily="18" charset="0"/>
              </a:rPr>
              <a:t>2</a:t>
            </a:r>
            <a:r>
              <a:rPr lang="en-US" sz="2000" dirty="0" smtClean="0">
                <a:latin typeface="Cambria" pitchFamily="18" charset="0"/>
              </a:rPr>
              <a:t>O</a:t>
            </a:r>
            <a:r>
              <a:rPr lang="ru-RU" sz="2000" dirty="0" smtClean="0">
                <a:latin typeface="Cambria" pitchFamily="18" charset="0"/>
              </a:rPr>
              <a:t>,</a:t>
            </a:r>
            <a:r>
              <a:rPr lang="en-US" sz="2000" dirty="0" smtClean="0">
                <a:latin typeface="Cambria" pitchFamily="18" charset="0"/>
              </a:rPr>
              <a:t> P₂O₅</a:t>
            </a:r>
            <a:endParaRPr lang="ru-RU" sz="2000" baseline="-250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3)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</a:rPr>
              <a:t>AgNO</a:t>
            </a:r>
            <a:r>
              <a:rPr lang="en-US" sz="2000" dirty="0" smtClean="0">
                <a:latin typeface="Cambria" pitchFamily="18" charset="0"/>
              </a:rPr>
              <a:t>₃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en-US" sz="2000" dirty="0" smtClean="0">
                <a:latin typeface="Cambria" pitchFamily="18" charset="0"/>
              </a:rPr>
              <a:t>KOH(</a:t>
            </a:r>
            <a:r>
              <a:rPr lang="ru-RU" sz="2000" dirty="0" err="1" smtClean="0">
                <a:latin typeface="Cambria" pitchFamily="18" charset="0"/>
              </a:rPr>
              <a:t>р-р</a:t>
            </a:r>
            <a:r>
              <a:rPr lang="ru-RU" sz="2000" dirty="0" smtClean="0">
                <a:latin typeface="Cambria" pitchFamily="18" charset="0"/>
              </a:rPr>
              <a:t>)</a:t>
            </a:r>
          </a:p>
          <a:p>
            <a:pPr>
              <a:buNone/>
            </a:pPr>
            <a:r>
              <a:rPr lang="ru-RU" sz="2000" b="1" dirty="0" smtClean="0">
                <a:latin typeface="Cambria" pitchFamily="18" charset="0"/>
              </a:rPr>
              <a:t>4)</a:t>
            </a:r>
            <a:r>
              <a:rPr lang="en-US" sz="2000" b="1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Na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en-US" sz="2000" dirty="0" smtClean="0">
                <a:latin typeface="Cambria" pitchFamily="18" charset="0"/>
              </a:rPr>
              <a:t>O₂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2" name="Rectangle 59"/>
          <p:cNvSpPr>
            <a:spLocks noChangeArrowheads="1"/>
          </p:cNvSpPr>
          <p:nvPr/>
        </p:nvSpPr>
        <p:spPr bwMode="auto">
          <a:xfrm>
            <a:off x="827088" y="5072074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15" name="Rectangle 60"/>
          <p:cNvSpPr>
            <a:spLocks noChangeArrowheads="1"/>
          </p:cNvSpPr>
          <p:nvPr/>
        </p:nvSpPr>
        <p:spPr bwMode="auto">
          <a:xfrm>
            <a:off x="4643438" y="5072074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Верно</a:t>
            </a:r>
          </a:p>
        </p:txBody>
      </p:sp>
      <p:sp>
        <p:nvSpPr>
          <p:cNvPr id="18" name="Rectangle 61"/>
          <p:cNvSpPr>
            <a:spLocks noChangeArrowheads="1"/>
          </p:cNvSpPr>
          <p:nvPr/>
        </p:nvSpPr>
        <p:spPr bwMode="auto">
          <a:xfrm>
            <a:off x="2714612" y="5072074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6516688" y="5072074"/>
            <a:ext cx="1657350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>
                <a:latin typeface="Cambria" pitchFamily="18" charset="0"/>
              </a:rPr>
              <a:t>Неверно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6516688" y="5072074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4) </a:t>
            </a:r>
            <a:r>
              <a:rPr lang="ru-RU" b="1" dirty="0" smtClean="0">
                <a:latin typeface="Cambria" pitchFamily="18" charset="0"/>
              </a:rPr>
              <a:t>531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1" name="Rectangle 64"/>
          <p:cNvSpPr>
            <a:spLocks noChangeArrowheads="1"/>
          </p:cNvSpPr>
          <p:nvPr/>
        </p:nvSpPr>
        <p:spPr bwMode="auto">
          <a:xfrm>
            <a:off x="2699792" y="5085184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2</a:t>
            </a:r>
            <a:r>
              <a:rPr lang="ru-RU" b="1" dirty="0" smtClean="0">
                <a:latin typeface="Cambria" pitchFamily="18" charset="0"/>
              </a:rPr>
              <a:t>) 523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2" name="Rectangle 65"/>
          <p:cNvSpPr>
            <a:spLocks noChangeArrowheads="1"/>
          </p:cNvSpPr>
          <p:nvPr/>
        </p:nvSpPr>
        <p:spPr bwMode="auto">
          <a:xfrm>
            <a:off x="4644008" y="5085184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dirty="0" smtClean="0">
                <a:latin typeface="Cambria" pitchFamily="18" charset="0"/>
              </a:rPr>
              <a:t>3</a:t>
            </a:r>
            <a:r>
              <a:rPr lang="ru-RU" b="1" dirty="0" smtClean="0">
                <a:latin typeface="Cambria" pitchFamily="18" charset="0"/>
              </a:rPr>
              <a:t>) 423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3" name="Rectangle 66"/>
          <p:cNvSpPr>
            <a:spLocks noChangeArrowheads="1"/>
          </p:cNvSpPr>
          <p:nvPr/>
        </p:nvSpPr>
        <p:spPr bwMode="auto">
          <a:xfrm>
            <a:off x="827584" y="5085184"/>
            <a:ext cx="1657350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Cambria" pitchFamily="18" charset="0"/>
              </a:rPr>
              <a:t>1) </a:t>
            </a:r>
            <a:r>
              <a:rPr lang="ru-RU" b="1" dirty="0" smtClean="0">
                <a:latin typeface="Cambria" pitchFamily="18" charset="0"/>
              </a:rPr>
              <a:t>431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46856" y="2060848"/>
            <a:ext cx="8229600" cy="39604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buNone/>
            </a:pP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Для задания части «</a:t>
            </a:r>
            <a: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C</a:t>
            </a: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»,  дайте развёрнутый ответ</a:t>
            </a:r>
            <a:endParaRPr lang="ru-RU" sz="6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75856" y="3140968"/>
            <a:ext cx="2500330" cy="571504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849341" y="3952624"/>
            <a:ext cx="7421339" cy="2209976"/>
            <a:chOff x="910021" y="3824341"/>
            <a:chExt cx="7015827" cy="30865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Cambria" pitchFamily="18" charset="0"/>
              </a:endParaRPr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950074" y="3924910"/>
              <a:ext cx="6975774" cy="281591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ru-RU" sz="2400" b="1" dirty="0" smtClean="0">
                  <a:latin typeface="Cambria" pitchFamily="18" charset="0"/>
                </a:rPr>
                <a:t>1) </a:t>
              </a:r>
              <a:r>
                <a:rPr lang="en-US" sz="2400" dirty="0" smtClean="0">
                  <a:latin typeface="Cambria" pitchFamily="18" charset="0"/>
                </a:rPr>
                <a:t>Si</a:t>
              </a:r>
              <a:r>
                <a:rPr lang="ru-RU" sz="2400" dirty="0" smtClean="0">
                  <a:latin typeface="Cambria" pitchFamily="18" charset="0"/>
                </a:rPr>
                <a:t> +</a:t>
              </a:r>
              <a:r>
                <a:rPr lang="en-US" sz="2400" dirty="0" smtClean="0">
                  <a:latin typeface="Cambria" pitchFamily="18" charset="0"/>
                </a:rPr>
                <a:t> O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 = SiO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 </a:t>
              </a:r>
              <a:endParaRPr lang="ru-RU" sz="2400" dirty="0" smtClean="0">
                <a:latin typeface="Cambria" pitchFamily="18" charset="0"/>
              </a:endParaRPr>
            </a:p>
            <a:p>
              <a:r>
                <a:rPr lang="ru-RU" sz="2400" b="1" dirty="0" smtClean="0">
                  <a:latin typeface="Cambria" pitchFamily="18" charset="0"/>
                </a:rPr>
                <a:t>2)</a:t>
              </a:r>
              <a:r>
                <a:rPr lang="ru-RU" sz="2400" dirty="0" smtClean="0"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</a:rPr>
                <a:t>2 </a:t>
              </a:r>
              <a:r>
                <a:rPr lang="en-US" sz="2400" dirty="0" smtClean="0">
                  <a:latin typeface="Cambria" pitchFamily="18" charset="0"/>
                </a:rPr>
                <a:t>+ 2KOH </a:t>
              </a:r>
              <a:r>
                <a:rPr lang="en-US" sz="2400" dirty="0">
                  <a:latin typeface="Cambria" pitchFamily="18" charset="0"/>
                </a:rPr>
                <a:t>= </a:t>
              </a:r>
              <a:r>
                <a:rPr lang="en-US" sz="2400" dirty="0" smtClean="0">
                  <a:latin typeface="Cambria" pitchFamily="18" charset="0"/>
                </a:rPr>
                <a:t>K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dirty="0" smtClean="0">
                  <a:latin typeface="Cambria" pitchFamily="18" charset="0"/>
                </a:rPr>
                <a:t> + H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O</a:t>
              </a:r>
            </a:p>
            <a:p>
              <a:pPr lvl="0"/>
              <a:r>
                <a:rPr lang="ru-RU" sz="2400" b="1" dirty="0" smtClean="0">
                  <a:latin typeface="Cambria" pitchFamily="18" charset="0"/>
                </a:rPr>
                <a:t>3)</a:t>
              </a:r>
              <a:r>
                <a:rPr lang="ru-RU" sz="2400" dirty="0" smtClean="0"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</a:rPr>
                <a:t>K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aseline="-25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</a:rPr>
                <a:t>+ 2HNO</a:t>
              </a:r>
              <a:r>
                <a:rPr lang="en-US" sz="2400" baseline="-25000" dirty="0" smtClean="0">
                  <a:latin typeface="Cambria" pitchFamily="18" charset="0"/>
                </a:rPr>
                <a:t>3</a:t>
              </a:r>
              <a:r>
                <a:rPr lang="en-US" sz="2400" dirty="0" smtClean="0">
                  <a:latin typeface="Cambria" pitchFamily="18" charset="0"/>
                </a:rPr>
                <a:t> </a:t>
              </a:r>
              <a:r>
                <a:rPr lang="en-US" sz="2400" baseline="-25000" dirty="0" smtClean="0"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= H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dirty="0" smtClean="0">
                  <a:latin typeface="Cambria" pitchFamily="18" charset="0"/>
                </a:rPr>
                <a:t>↓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 </a:t>
              </a:r>
              <a:r>
                <a:rPr lang="en-US" sz="2400" dirty="0" smtClean="0">
                  <a:latin typeface="Cambria" pitchFamily="18" charset="0"/>
                </a:rPr>
                <a:t>+ 2KNO</a:t>
              </a:r>
              <a:r>
                <a:rPr lang="en-US" sz="2400" baseline="-25000" dirty="0" smtClean="0">
                  <a:latin typeface="Cambria" pitchFamily="18" charset="0"/>
                </a:rPr>
                <a:t>3</a:t>
              </a:r>
              <a:endParaRPr lang="ru-RU" sz="2400" dirty="0" smtClean="0">
                <a:latin typeface="Cambria" pitchFamily="18" charset="0"/>
              </a:endParaRPr>
            </a:p>
            <a:p>
              <a:r>
                <a:rPr lang="en-US" sz="2400" baseline="-25000" dirty="0">
                  <a:latin typeface="Cambria" pitchFamily="18" charset="0"/>
                </a:rPr>
                <a:t>  </a:t>
              </a:r>
              <a:r>
                <a:rPr lang="en-US" sz="2400" dirty="0" smtClean="0">
                  <a:latin typeface="Cambria" pitchFamily="18" charset="0"/>
                </a:rPr>
                <a:t> 2K</a:t>
              </a:r>
              <a:r>
                <a:rPr lang="en-US" sz="2400" baseline="30000" dirty="0" smtClean="0">
                  <a:latin typeface="Cambria" pitchFamily="18" charset="0"/>
                </a:rPr>
                <a:t> +</a:t>
              </a:r>
              <a:r>
                <a:rPr lang="en-US" sz="2400" dirty="0">
                  <a:latin typeface="Cambria" pitchFamily="18" charset="0"/>
                </a:rPr>
                <a:t> +</a:t>
              </a:r>
              <a:r>
                <a:rPr lang="en-US" sz="2400" baseline="30000" dirty="0" smtClean="0"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aseline="30000" dirty="0" smtClean="0">
                  <a:latin typeface="Cambria" pitchFamily="18" charset="0"/>
                </a:rPr>
                <a:t>2-</a:t>
              </a:r>
              <a:r>
                <a:rPr lang="en-US" sz="2400" dirty="0" smtClean="0">
                  <a:latin typeface="Cambria" pitchFamily="18" charset="0"/>
                </a:rPr>
                <a:t> + 2H</a:t>
              </a:r>
              <a:r>
                <a:rPr lang="en-US" sz="2400" baseline="30000" dirty="0" smtClean="0">
                  <a:latin typeface="Cambria" pitchFamily="18" charset="0"/>
                </a:rPr>
                <a:t>+</a:t>
              </a:r>
              <a:r>
                <a:rPr lang="en-US" sz="2400" dirty="0" smtClean="0">
                  <a:latin typeface="Cambria" pitchFamily="18" charset="0"/>
                </a:rPr>
                <a:t> + 2NO</a:t>
              </a:r>
              <a:r>
                <a:rPr lang="en-US" sz="2400" baseline="-25000" dirty="0" smtClean="0">
                  <a:latin typeface="Cambria" pitchFamily="18" charset="0"/>
                </a:rPr>
                <a:t>3</a:t>
              </a:r>
              <a:r>
                <a:rPr lang="en-US" sz="2400" baseline="50000" dirty="0" smtClean="0">
                  <a:latin typeface="Cambria" pitchFamily="18" charset="0"/>
                </a:rPr>
                <a:t>-</a:t>
              </a:r>
              <a:r>
                <a:rPr lang="en-US" sz="2400" dirty="0" smtClean="0">
                  <a:latin typeface="Cambria" pitchFamily="18" charset="0"/>
                </a:rPr>
                <a:t>= 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H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 </a:t>
              </a:r>
              <a:r>
                <a:rPr lang="en-US" sz="2400" dirty="0" smtClean="0">
                  <a:latin typeface="Cambria" pitchFamily="18" charset="0"/>
                </a:rPr>
                <a:t>↓</a:t>
              </a:r>
              <a:r>
                <a:rPr lang="en-US" sz="2400" baseline="-25000" dirty="0" smtClean="0">
                  <a:latin typeface="Cambria" pitchFamily="18" charset="0"/>
                </a:rPr>
                <a:t> </a:t>
              </a:r>
              <a:r>
                <a:rPr lang="en-US" sz="2400" dirty="0" smtClean="0">
                  <a:latin typeface="Cambria" pitchFamily="18" charset="0"/>
                </a:rPr>
                <a:t>+ 2K</a:t>
              </a:r>
              <a:r>
                <a:rPr lang="en-US" sz="2400" baseline="30000" dirty="0" smtClean="0">
                  <a:latin typeface="Cambria" pitchFamily="18" charset="0"/>
                </a:rPr>
                <a:t> </a:t>
              </a:r>
              <a:r>
                <a:rPr lang="en-US" sz="2400" baseline="30000" dirty="0">
                  <a:latin typeface="Cambria" pitchFamily="18" charset="0"/>
                </a:rPr>
                <a:t>+</a:t>
              </a:r>
              <a:r>
                <a:rPr lang="en-US" sz="2400" dirty="0" smtClean="0">
                  <a:latin typeface="Cambria" pitchFamily="18" charset="0"/>
                </a:rPr>
                <a:t> + 2NO</a:t>
              </a:r>
              <a:r>
                <a:rPr lang="en-US" sz="2400" baseline="-25000" dirty="0" smtClean="0">
                  <a:latin typeface="Cambria" pitchFamily="18" charset="0"/>
                </a:rPr>
                <a:t>3</a:t>
              </a:r>
              <a:r>
                <a:rPr lang="en-US" sz="2400" baseline="30000" dirty="0" smtClean="0">
                  <a:latin typeface="Cambria" pitchFamily="18" charset="0"/>
                </a:rPr>
                <a:t> </a:t>
              </a:r>
              <a:r>
                <a:rPr lang="en-US" sz="2400" baseline="40000" dirty="0" smtClean="0">
                  <a:latin typeface="Cambria" pitchFamily="18" charset="0"/>
                </a:rPr>
                <a:t>-</a:t>
              </a:r>
              <a:endParaRPr lang="ru-RU" sz="2400" baseline="40000" dirty="0" smtClean="0">
                <a:latin typeface="Cambria" pitchFamily="18" charset="0"/>
              </a:endParaRPr>
            </a:p>
            <a:p>
              <a:r>
                <a:rPr lang="en-US" sz="2400" dirty="0" smtClean="0">
                  <a:latin typeface="Cambria" pitchFamily="18" charset="0"/>
                </a:rPr>
                <a:t>   2H</a:t>
              </a:r>
              <a:r>
                <a:rPr lang="en-US" sz="2400" baseline="30000" dirty="0" smtClean="0">
                  <a:latin typeface="Cambria" pitchFamily="18" charset="0"/>
                </a:rPr>
                <a:t>+ </a:t>
              </a:r>
              <a:r>
                <a:rPr lang="en-US" sz="2400" dirty="0" smtClean="0">
                  <a:latin typeface="Cambria" pitchFamily="18" charset="0"/>
                </a:rPr>
                <a:t>+ 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aseline="30000" dirty="0" smtClean="0">
                  <a:latin typeface="Cambria" pitchFamily="18" charset="0"/>
                </a:rPr>
                <a:t>2-  </a:t>
              </a:r>
              <a:r>
                <a:rPr lang="en-US" sz="2400" dirty="0" smtClean="0">
                  <a:latin typeface="Cambria" pitchFamily="18" charset="0"/>
                </a:rPr>
                <a:t>= </a:t>
              </a:r>
              <a:r>
                <a:rPr lang="en-US" sz="2400" dirty="0" smtClean="0">
                  <a:latin typeface="Cambria" pitchFamily="18" charset="0"/>
                  <a:cs typeface="Arial" pitchFamily="34" charset="0"/>
                </a:rPr>
                <a:t>H</a:t>
              </a:r>
              <a:r>
                <a:rPr lang="en-US" sz="2400" baseline="-25000" dirty="0" smtClean="0">
                  <a:latin typeface="Cambria" pitchFamily="18" charset="0"/>
                </a:rPr>
                <a:t>2</a:t>
              </a:r>
              <a:r>
                <a:rPr lang="en-US" sz="2400" dirty="0" smtClean="0">
                  <a:latin typeface="Cambria" pitchFamily="18" charset="0"/>
                </a:rPr>
                <a:t>SiO</a:t>
              </a:r>
              <a:r>
                <a:rPr lang="en-US" sz="2400" baseline="-25000" dirty="0" smtClean="0">
                  <a:latin typeface="Cambria" pitchFamily="18" charset="0"/>
                  <a:cs typeface="Arial" pitchFamily="34" charset="0"/>
                </a:rPr>
                <a:t>3 </a:t>
              </a:r>
              <a:r>
                <a:rPr lang="en-US" sz="2400" dirty="0" smtClean="0">
                  <a:latin typeface="Cambria" pitchFamily="18" charset="0"/>
                </a:rPr>
                <a:t>↓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323528" y="1988840"/>
            <a:ext cx="8280920" cy="1008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ambria" pitchFamily="18" charset="0"/>
              </a:rPr>
              <a:t>     </a:t>
            </a:r>
            <a:r>
              <a:rPr lang="ru-RU" sz="2000" dirty="0" smtClean="0">
                <a:latin typeface="Cambria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Напишите молекулярные уравнения реакций, с помощью которых можно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осуществить указанные превращения. Для последней реакции составьте сокращенное ионное уравнение.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3133394" y="633319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60672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С1 Дана схема превращений:</a:t>
            </a:r>
            <a:b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Si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→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X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→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latin typeface="Cambria"/>
              </a:rPr>
              <a:t>₂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SiO</a:t>
            </a:r>
            <a:r>
              <a:rPr lang="en-US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ru-RU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→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H</a:t>
            </a:r>
            <a:r>
              <a:rPr lang="en-US" sz="2400" b="1" dirty="0" smtClean="0">
                <a:solidFill>
                  <a:schemeClr val="tx1"/>
                </a:solidFill>
                <a:latin typeface="Cambria"/>
              </a:rPr>
              <a:t>₂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SiO</a:t>
            </a:r>
            <a:r>
              <a:rPr lang="en-US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347864" y="2276872"/>
            <a:ext cx="2500330" cy="571504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849341" y="3285259"/>
            <a:ext cx="7421339" cy="2923877"/>
            <a:chOff x="910021" y="3638484"/>
            <a:chExt cx="7015827" cy="338876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Cambria" pitchFamily="18" charset="0"/>
              </a:endParaRPr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950074" y="3638484"/>
              <a:ext cx="6975774" cy="3388764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ru-RU" sz="1200" b="1" dirty="0" smtClean="0">
                <a:latin typeface="Cambria" pitchFamily="18" charset="0"/>
              </a:endParaRPr>
            </a:p>
            <a:p>
              <a:r>
                <a:rPr lang="ru-RU" sz="1200" b="1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 + C</a:t>
              </a:r>
              <a:r>
                <a:rPr lang="ru-RU" sz="1200" b="1" dirty="0" smtClean="0">
                  <a:latin typeface="Cambria"/>
                </a:rPr>
                <a:t>а</a:t>
              </a:r>
              <a:r>
                <a:rPr lang="en-US" sz="1200" b="1" dirty="0" smtClean="0">
                  <a:latin typeface="Cambria"/>
                </a:rPr>
                <a:t>O = C</a:t>
              </a:r>
              <a:r>
                <a:rPr lang="ru-RU" sz="1200" b="1" dirty="0" smtClean="0">
                  <a:latin typeface="Cambria"/>
                </a:rPr>
                <a:t>а</a:t>
              </a:r>
              <a:r>
                <a:rPr lang="en-US" sz="1200" b="1" dirty="0" smtClean="0">
                  <a:latin typeface="Cambria"/>
                </a:rPr>
                <a:t>(NO₃)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 + H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O</a:t>
              </a:r>
              <a:endParaRPr lang="ru-RU" sz="1200" b="1" dirty="0" smtClean="0">
                <a:latin typeface="Cambria" pitchFamily="18" charset="0"/>
              </a:endParaRPr>
            </a:p>
            <a:p>
              <a:pPr marL="457200" lvl="0" indent="-457200"/>
              <a:r>
                <a:rPr lang="ru-RU" sz="1200" b="1" dirty="0" smtClean="0">
                  <a:latin typeface="Cambria" pitchFamily="18" charset="0"/>
                </a:rPr>
                <a:t>1) Определим количество вещества и </a:t>
              </a:r>
              <a:r>
                <a:rPr lang="en-US" sz="1200" b="1" dirty="0" smtClean="0">
                  <a:latin typeface="Cambria"/>
                </a:rPr>
                <a:t>Cu(NO₃)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endParaRPr lang="ru-RU" sz="1200" b="1" baseline="-25000" dirty="0" smtClean="0">
                <a:latin typeface="Cambria" pitchFamily="18" charset="0"/>
              </a:endParaRPr>
            </a:p>
            <a:p>
              <a:pPr marL="457200" lvl="0" indent="-457200"/>
              <a:r>
                <a:rPr lang="en-US" sz="1200" b="1" baseline="-25000" dirty="0" smtClean="0">
                  <a:latin typeface="Cambria" pitchFamily="18" charset="0"/>
                </a:rPr>
                <a:t> </a:t>
              </a:r>
              <a:r>
                <a:rPr lang="en-US" sz="1200" b="1" dirty="0" smtClean="0">
                  <a:latin typeface="Cambria" pitchFamily="18" charset="0"/>
                </a:rPr>
                <a:t> n</a:t>
              </a:r>
              <a:r>
                <a:rPr lang="ru-RU" sz="1200" b="1" dirty="0" smtClean="0">
                  <a:latin typeface="Cambria" pitchFamily="18" charset="0"/>
                </a:rPr>
                <a:t> </a:t>
              </a:r>
              <a:r>
                <a:rPr lang="en-US" sz="1200" b="1" dirty="0" smtClean="0">
                  <a:latin typeface="Cambria" pitchFamily="18" charset="0"/>
                </a:rPr>
                <a:t>=</a:t>
              </a:r>
              <a:r>
                <a:rPr lang="ru-RU" sz="1200" b="1" dirty="0" smtClean="0">
                  <a:latin typeface="Cambria" pitchFamily="18" charset="0"/>
                </a:rPr>
                <a:t> </a:t>
              </a:r>
              <a:r>
                <a:rPr lang="en-US" sz="1200" b="1" dirty="0" smtClean="0">
                  <a:latin typeface="Cambria" pitchFamily="18" charset="0"/>
                </a:rPr>
                <a:t>m </a:t>
              </a:r>
              <a:r>
                <a:rPr lang="ru-RU" sz="1200" b="1" dirty="0" smtClean="0">
                  <a:latin typeface="Cambria"/>
                </a:rPr>
                <a:t>(</a:t>
              </a:r>
              <a:r>
                <a:rPr lang="ru-RU" sz="1200" b="1" dirty="0" err="1" smtClean="0">
                  <a:latin typeface="Cambria"/>
                </a:rPr>
                <a:t>в-ва</a:t>
              </a:r>
              <a:r>
                <a:rPr lang="ru-RU" sz="1200" b="1" dirty="0" smtClean="0">
                  <a:latin typeface="Cambria"/>
                </a:rPr>
                <a:t>)</a:t>
              </a:r>
              <a:r>
                <a:rPr lang="en-US" sz="1200" b="1" dirty="0" smtClean="0">
                  <a:latin typeface="Cambria" pitchFamily="18" charset="0"/>
                </a:rPr>
                <a:t>/M</a:t>
              </a:r>
              <a:r>
                <a:rPr lang="en-US" sz="1200" b="1" dirty="0" smtClean="0">
                  <a:latin typeface="Cambria"/>
                </a:rPr>
                <a:t>(</a:t>
              </a:r>
              <a:r>
                <a:rPr lang="ru-RU" sz="1200" b="1" dirty="0" err="1" smtClean="0"/>
                <a:t>в-ва</a:t>
              </a:r>
              <a:r>
                <a:rPr lang="en-US" sz="1200" b="1" dirty="0" smtClean="0"/>
                <a:t>)</a:t>
              </a:r>
              <a:r>
                <a:rPr lang="ru-RU" sz="1200" b="1" dirty="0" smtClean="0"/>
                <a:t>,</a:t>
              </a:r>
              <a:r>
                <a:rPr lang="en-US" sz="1200" b="1" dirty="0" smtClean="0"/>
                <a:t>  M(</a:t>
              </a:r>
              <a:r>
                <a:rPr lang="en-US" sz="1200" b="1" dirty="0" smtClean="0">
                  <a:latin typeface="Cambria"/>
                </a:rPr>
                <a:t>Cu(NO₃)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) = </a:t>
              </a:r>
              <a:r>
                <a:rPr lang="ru-RU" sz="1200" b="1" dirty="0" smtClean="0">
                  <a:latin typeface="Cambria" pitchFamily="18" charset="0"/>
                </a:rPr>
                <a:t>164 г</a:t>
              </a:r>
              <a:r>
                <a:rPr lang="en-US" sz="1200" b="1" dirty="0" smtClean="0">
                  <a:latin typeface="Cambria" pitchFamily="18" charset="0"/>
                </a:rPr>
                <a:t>/</a:t>
              </a:r>
              <a:r>
                <a:rPr lang="ru-RU" sz="1200" b="1" dirty="0" smtClean="0">
                  <a:latin typeface="Cambria" pitchFamily="18" charset="0"/>
                </a:rPr>
                <a:t>моль.</a:t>
              </a:r>
            </a:p>
            <a:p>
              <a:pPr marL="457200" lvl="0" indent="-457200"/>
              <a:r>
                <a:rPr lang="en-US" sz="1200" b="1" dirty="0" smtClean="0">
                  <a:latin typeface="Cambria" pitchFamily="18" charset="0"/>
                </a:rPr>
                <a:t>n</a:t>
              </a:r>
              <a:r>
                <a:rPr lang="en-US" sz="1200" b="1" dirty="0" smtClean="0"/>
                <a:t>(</a:t>
              </a:r>
              <a:r>
                <a:rPr lang="en-US" sz="1200" b="1" dirty="0" smtClean="0">
                  <a:latin typeface="Cambria"/>
                </a:rPr>
                <a:t>C</a:t>
              </a:r>
              <a:r>
                <a:rPr lang="ru-RU" sz="1200" b="1" dirty="0" smtClean="0">
                  <a:latin typeface="Cambria"/>
                </a:rPr>
                <a:t>а</a:t>
              </a:r>
              <a:r>
                <a:rPr lang="en-US" sz="1200" b="1" dirty="0" smtClean="0">
                  <a:latin typeface="Cambria"/>
                </a:rPr>
                <a:t>(NO₃)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) = </a:t>
              </a:r>
              <a:r>
                <a:rPr lang="ru-RU" sz="1200" b="1" dirty="0" smtClean="0">
                  <a:latin typeface="Cambria" pitchFamily="18" charset="0"/>
                </a:rPr>
                <a:t>32,8</a:t>
              </a:r>
              <a:r>
                <a:rPr lang="en-US" sz="1200" b="1" dirty="0" smtClean="0">
                  <a:latin typeface="Cambria" pitchFamily="18" charset="0"/>
                </a:rPr>
                <a:t>/1</a:t>
              </a:r>
              <a:r>
                <a:rPr lang="ru-RU" sz="1200" b="1" dirty="0" smtClean="0">
                  <a:latin typeface="Cambria" pitchFamily="18" charset="0"/>
                </a:rPr>
                <a:t>64</a:t>
              </a:r>
              <a:r>
                <a:rPr lang="en-US" sz="1200" b="1" dirty="0" smtClean="0">
                  <a:latin typeface="Cambria" pitchFamily="18" charset="0"/>
                </a:rPr>
                <a:t> = 0</a:t>
              </a:r>
              <a:r>
                <a:rPr lang="ru-RU" sz="1200" b="1" dirty="0" smtClean="0">
                  <a:latin typeface="Cambria" pitchFamily="18" charset="0"/>
                </a:rPr>
                <a:t>,2 </a:t>
              </a:r>
              <a:r>
                <a:rPr lang="en-US" sz="1200" b="1" dirty="0" smtClean="0">
                  <a:latin typeface="Cambria" pitchFamily="18" charset="0"/>
                </a:rPr>
                <a:t>(</a:t>
              </a:r>
              <a:r>
                <a:rPr lang="ru-RU" sz="1200" b="1" dirty="0" smtClean="0">
                  <a:latin typeface="Cambria" pitchFamily="18" charset="0"/>
                </a:rPr>
                <a:t>моль)</a:t>
              </a:r>
              <a:r>
                <a:rPr lang="en-US" sz="1200" b="1" dirty="0" smtClean="0">
                  <a:latin typeface="Cambria" pitchFamily="18" charset="0"/>
                </a:rPr>
                <a:t> </a:t>
              </a:r>
              <a:endParaRPr lang="ru-RU" sz="1200" b="1" dirty="0" smtClean="0">
                <a:latin typeface="Cambria" pitchFamily="18" charset="0"/>
              </a:endParaRPr>
            </a:p>
            <a:p>
              <a:pPr lvl="0"/>
              <a:r>
                <a:rPr lang="ru-RU" sz="1200" b="1" dirty="0" smtClean="0">
                  <a:latin typeface="Cambria" pitchFamily="18" charset="0"/>
                </a:rPr>
                <a:t>2) По уравнению реакции:</a:t>
              </a:r>
            </a:p>
            <a:p>
              <a:pPr lvl="0"/>
              <a:r>
                <a:rPr lang="en-US" sz="1200" b="1" dirty="0" smtClean="0">
                  <a:latin typeface="Cambria" pitchFamily="18" charset="0"/>
                </a:rPr>
                <a:t>n(HNO</a:t>
              </a:r>
              <a:r>
                <a:rPr lang="en-US" sz="1200" b="1" dirty="0" smtClean="0">
                  <a:latin typeface="Cambria"/>
                </a:rPr>
                <a:t>₃) = 2n (C</a:t>
              </a:r>
              <a:r>
                <a:rPr lang="ru-RU" sz="1200" b="1" dirty="0" smtClean="0">
                  <a:latin typeface="Cambria"/>
                </a:rPr>
                <a:t>а</a:t>
              </a:r>
              <a:r>
                <a:rPr lang="en-US" sz="1200" b="1" dirty="0" smtClean="0">
                  <a:latin typeface="Cambria"/>
                </a:rPr>
                <a:t>(NO₃)</a:t>
              </a:r>
              <a:r>
                <a:rPr lang="en-US" sz="1200" b="1" baseline="-25000" dirty="0" smtClean="0">
                  <a:latin typeface="Cambria" pitchFamily="18" charset="0"/>
                </a:rPr>
                <a:t>2</a:t>
              </a:r>
              <a:r>
                <a:rPr lang="en-US" sz="1200" b="1" dirty="0" smtClean="0">
                  <a:latin typeface="Cambria" pitchFamily="18" charset="0"/>
                </a:rPr>
                <a:t>) = 0</a:t>
              </a:r>
              <a:r>
                <a:rPr lang="ru-RU" sz="1200" b="1" dirty="0" smtClean="0">
                  <a:latin typeface="Cambria" pitchFamily="18" charset="0"/>
                </a:rPr>
                <a:t>,4 моль 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</a:t>
              </a:r>
              <a:endParaRPr lang="ru-RU" sz="1200" b="1" dirty="0" smtClean="0">
                <a:latin typeface="Cambria"/>
              </a:endParaRPr>
            </a:p>
            <a:p>
              <a:r>
                <a:rPr lang="ru-RU" sz="1200" b="1" dirty="0" smtClean="0">
                  <a:latin typeface="Cambria" pitchFamily="18" charset="0"/>
                </a:rPr>
                <a:t>3) Определим массу азотной кислоты </a:t>
              </a:r>
              <a:r>
                <a:rPr lang="en-US" sz="1200" b="1" dirty="0" smtClean="0">
                  <a:latin typeface="Cambria" pitchFamily="18" charset="0"/>
                </a:rPr>
                <a:t>m</a:t>
              </a:r>
              <a:r>
                <a:rPr lang="ru-RU" sz="1200" b="1" dirty="0" smtClean="0"/>
                <a:t> </a:t>
              </a:r>
              <a:r>
                <a:rPr lang="en-US" sz="1200" b="1" dirty="0" smtClean="0"/>
                <a:t>= M</a:t>
              </a:r>
              <a:r>
                <a:rPr lang="en-US" sz="1200" b="1" dirty="0" smtClean="0">
                  <a:latin typeface="Cambria"/>
                </a:rPr>
                <a:t>⋅</a:t>
              </a:r>
              <a:r>
                <a:rPr lang="en-US" sz="1200" b="1" dirty="0" smtClean="0">
                  <a:latin typeface="Cambria" pitchFamily="18" charset="0"/>
                </a:rPr>
                <a:t> n</a:t>
              </a:r>
              <a:r>
                <a:rPr lang="ru-RU" sz="1200" b="1" dirty="0" smtClean="0"/>
                <a:t>,</a:t>
              </a:r>
              <a:r>
                <a:rPr lang="en-US" sz="1200" b="1" dirty="0" smtClean="0"/>
                <a:t> M(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₃) = 63</a:t>
              </a:r>
              <a:r>
                <a:rPr lang="ru-RU" sz="1200" b="1" dirty="0" smtClean="0">
                  <a:latin typeface="Cambria"/>
                </a:rPr>
                <a:t> г</a:t>
              </a:r>
              <a:r>
                <a:rPr lang="en-US" sz="1200" b="1" dirty="0" smtClean="0">
                  <a:latin typeface="Cambria"/>
                </a:rPr>
                <a:t>/</a:t>
              </a:r>
              <a:r>
                <a:rPr lang="ru-RU" sz="1200" b="1" dirty="0" smtClean="0">
                  <a:latin typeface="Cambria"/>
                </a:rPr>
                <a:t>моль</a:t>
              </a:r>
              <a:endParaRPr lang="ru-RU" sz="1200" b="1" dirty="0" smtClean="0"/>
            </a:p>
            <a:p>
              <a:pPr lvl="0"/>
              <a:r>
                <a:rPr lang="en-US" sz="1200" b="1" dirty="0" smtClean="0">
                  <a:latin typeface="Cambria"/>
                </a:rPr>
                <a:t>m</a:t>
              </a:r>
              <a:r>
                <a:rPr lang="en-US" sz="1200" b="1" dirty="0" smtClean="0"/>
                <a:t>(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₃) = 0</a:t>
              </a:r>
              <a:r>
                <a:rPr lang="ru-RU" sz="1200" b="1" dirty="0" smtClean="0">
                  <a:latin typeface="Cambria"/>
                </a:rPr>
                <a:t>,</a:t>
              </a:r>
              <a:r>
                <a:rPr lang="en-US" sz="1200" b="1" dirty="0" smtClean="0">
                  <a:latin typeface="Cambria"/>
                </a:rPr>
                <a:t>4 </a:t>
              </a:r>
              <a:r>
                <a:rPr lang="ru-RU" sz="1200" b="1" dirty="0" smtClean="0">
                  <a:latin typeface="Cambria"/>
                </a:rPr>
                <a:t>⋅</a:t>
              </a:r>
              <a:r>
                <a:rPr lang="en-US" sz="1200" b="1" dirty="0" smtClean="0">
                  <a:latin typeface="Cambria"/>
                </a:rPr>
                <a:t> </a:t>
              </a:r>
              <a:r>
                <a:rPr lang="ru-RU" sz="1200" b="1" dirty="0" smtClean="0">
                  <a:latin typeface="Cambria"/>
                </a:rPr>
                <a:t>63 = 25,2(г)</a:t>
              </a:r>
            </a:p>
            <a:p>
              <a:pPr lvl="0"/>
              <a:r>
                <a:rPr lang="ru-RU" sz="1200" b="1" dirty="0" smtClean="0">
                  <a:latin typeface="Cambria"/>
                </a:rPr>
                <a:t>4)Определим массу раствора 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</a:t>
              </a:r>
              <a:r>
                <a:rPr lang="ru-RU" sz="1200" b="1" dirty="0" smtClean="0">
                  <a:latin typeface="Cambria"/>
                </a:rPr>
                <a:t>:</a:t>
              </a:r>
            </a:p>
            <a:p>
              <a:pPr lvl="0"/>
              <a:r>
                <a:rPr lang="en-US" sz="1200" b="1" dirty="0" smtClean="0">
                  <a:latin typeface="Cambria" pitchFamily="18" charset="0"/>
                </a:rPr>
                <a:t>m </a:t>
              </a:r>
              <a:r>
                <a:rPr lang="ru-RU" sz="1200" b="1" dirty="0" smtClean="0"/>
                <a:t>(</a:t>
              </a:r>
              <a:r>
                <a:rPr lang="ru-RU" sz="1200" b="1" dirty="0" err="1" smtClean="0"/>
                <a:t>р-ра</a:t>
              </a:r>
              <a:r>
                <a:rPr lang="ru-RU" sz="1200" b="1" dirty="0" smtClean="0"/>
                <a:t>) = </a:t>
              </a:r>
              <a:r>
                <a:rPr lang="en-US" sz="1200" b="1" dirty="0" smtClean="0">
                  <a:latin typeface="Cambria" pitchFamily="18" charset="0"/>
                </a:rPr>
                <a:t>m </a:t>
              </a:r>
              <a:r>
                <a:rPr lang="ru-RU" sz="1200" b="1" dirty="0" smtClean="0"/>
                <a:t>(</a:t>
              </a:r>
              <a:r>
                <a:rPr lang="ru-RU" sz="1200" b="1" dirty="0" err="1" smtClean="0"/>
                <a:t>в-ва</a:t>
              </a:r>
              <a:r>
                <a:rPr lang="ru-RU" sz="1200" b="1" dirty="0" smtClean="0"/>
                <a:t>)</a:t>
              </a:r>
              <a:r>
                <a:rPr lang="en-US" sz="1200" b="1" dirty="0" smtClean="0"/>
                <a:t>/</a:t>
              </a:r>
              <a:r>
                <a:rPr lang="el-GR" sz="1200" b="1" dirty="0" smtClean="0">
                  <a:latin typeface="Cambria"/>
                </a:rPr>
                <a:t>ω</a:t>
              </a:r>
              <a:endParaRPr lang="ru-RU" sz="1200" b="1" dirty="0" smtClean="0">
                <a:latin typeface="Cambria"/>
              </a:endParaRPr>
            </a:p>
            <a:p>
              <a:pPr lvl="0"/>
              <a:r>
                <a:rPr lang="en-US" sz="1200" b="1" dirty="0" smtClean="0">
                  <a:latin typeface="Cambria" pitchFamily="18" charset="0"/>
                </a:rPr>
                <a:t>m </a:t>
              </a:r>
              <a:r>
                <a:rPr lang="ru-RU" sz="1200" b="1" dirty="0" smtClean="0"/>
                <a:t>(</a:t>
              </a:r>
              <a:r>
                <a:rPr lang="ru-RU" sz="1200" b="1" dirty="0" err="1" smtClean="0"/>
                <a:t>р-ра</a:t>
              </a:r>
              <a:r>
                <a:rPr lang="ru-RU" sz="1200" b="1" dirty="0" smtClean="0"/>
                <a:t> </a:t>
              </a:r>
              <a:r>
                <a:rPr lang="en-US" sz="1200" b="1" dirty="0" smtClean="0">
                  <a:latin typeface="Cambria" pitchFamily="18" charset="0"/>
                </a:rPr>
                <a:t>HNO</a:t>
              </a:r>
              <a:r>
                <a:rPr lang="en-US" sz="1200" b="1" dirty="0" smtClean="0">
                  <a:latin typeface="Cambria"/>
                </a:rPr>
                <a:t>₃) </a:t>
              </a:r>
              <a:r>
                <a:rPr lang="ru-RU" sz="1200" b="1" dirty="0" smtClean="0">
                  <a:latin typeface="Cambria"/>
                </a:rPr>
                <a:t>= 25,2</a:t>
              </a:r>
              <a:r>
                <a:rPr lang="en-US" sz="1200" b="1" dirty="0" smtClean="0">
                  <a:latin typeface="Cambria"/>
                </a:rPr>
                <a:t>/0</a:t>
              </a:r>
              <a:r>
                <a:rPr lang="ru-RU" sz="1200" b="1" dirty="0" smtClean="0">
                  <a:latin typeface="Cambria"/>
                </a:rPr>
                <a:t>,05 = 504 (г).</a:t>
              </a:r>
              <a:endParaRPr lang="ru-RU" sz="1200" b="1" dirty="0" smtClean="0">
                <a:latin typeface="Cambria" pitchFamily="18" charset="0"/>
              </a:endParaRPr>
            </a:p>
            <a:p>
              <a:pPr lvl="0"/>
              <a:r>
                <a:rPr lang="ru-RU" sz="1400" b="1" dirty="0" smtClean="0">
                  <a:latin typeface="Cambria" pitchFamily="18" charset="0"/>
                </a:rPr>
                <a:t>Ответ: </a:t>
              </a:r>
              <a:r>
                <a:rPr lang="en-US" sz="1400" b="1" dirty="0" smtClean="0">
                  <a:latin typeface="Cambria" pitchFamily="18" charset="0"/>
                </a:rPr>
                <a:t>m </a:t>
              </a:r>
              <a:r>
                <a:rPr lang="ru-RU" sz="1400" b="1" dirty="0" smtClean="0"/>
                <a:t>(</a:t>
              </a:r>
              <a:r>
                <a:rPr lang="ru-RU" sz="1400" b="1" dirty="0" err="1" smtClean="0"/>
                <a:t>р-ра</a:t>
              </a:r>
              <a:r>
                <a:rPr lang="ru-RU" sz="1400" b="1" dirty="0" smtClean="0"/>
                <a:t>)</a:t>
              </a:r>
              <a:r>
                <a:rPr lang="en-US" sz="1400" b="1" dirty="0" smtClean="0">
                  <a:latin typeface="Cambria" pitchFamily="18" charset="0"/>
                </a:rPr>
                <a:t>(HNO</a:t>
              </a:r>
              <a:r>
                <a:rPr lang="en-US" sz="1400" b="1" dirty="0" smtClean="0">
                  <a:latin typeface="Cambria"/>
                </a:rPr>
                <a:t>₃) </a:t>
              </a:r>
              <a:r>
                <a:rPr lang="ru-RU" sz="1400" b="1" dirty="0" smtClean="0"/>
                <a:t>= 504 г</a:t>
              </a:r>
              <a:r>
                <a:rPr lang="ru-RU" sz="1600" b="1" dirty="0" smtClean="0"/>
                <a:t>.</a:t>
              </a:r>
              <a:endParaRPr lang="ru-RU" sz="1600" b="1" dirty="0" smtClean="0">
                <a:latin typeface="Cambria" pitchFamily="18" charset="0"/>
              </a:endParaRPr>
            </a:p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Cambria" pitchFamily="18" charset="0"/>
                </a:rPr>
                <a:t> 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3133394" y="633319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60672" cy="100811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Cambria" pitchFamily="18" charset="0"/>
              </a:rPr>
              <a:t>С2.  При добавлении 5%-ного раствора азотной кислоты к оксиду кальция было получено 32,8 г соответствующей соли. Определите массу использованного раствора азотной кислоты</a:t>
            </a:r>
            <a:endParaRPr lang="ru-RU" sz="20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80450"/>
            <a:ext cx="8507288" cy="44973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20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Тесты состоят из трех частей: часть «А» -15 заданий;  часть «В» - 4 задания и часть «С» – 3 задания.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Чтобы ответить на вопрос части А1-А15 наведите курсор на выбираемый ответ и кликнете на левую кнопку мыши.</a:t>
            </a:r>
          </a:p>
          <a:p>
            <a:pPr>
              <a:lnSpc>
                <a:spcPct val="90000"/>
              </a:lnSpc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</a:t>
            </a:r>
            <a:r>
              <a:rPr lang="ru-RU" sz="20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неверном ответе появится </a:t>
            </a: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слово «неверно», а при правильном ответе «верно»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4140696" cy="274320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Инструкции и рекомендации:</a:t>
            </a:r>
            <a:endParaRPr lang="ru-RU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857224" y="4429132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850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ТМ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857224" y="5229200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ТР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428860" y="4500570"/>
            <a:ext cx="6264696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Ссылка на таблицу Менделеева</a:t>
            </a:r>
          </a:p>
          <a:p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Ссылка на таблицу растворимости</a:t>
            </a:r>
            <a:endParaRPr lang="ru-RU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7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19872" y="2564904"/>
            <a:ext cx="2500330" cy="571504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ПОКАЗАТЬ ОТВЕТ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849341" y="3952624"/>
            <a:ext cx="7421339" cy="2209976"/>
            <a:chOff x="910021" y="3824341"/>
            <a:chExt cx="7015827" cy="30865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10021" y="3824341"/>
              <a:ext cx="7000924" cy="308651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Cambria" pitchFamily="18" charset="0"/>
              </a:endParaRPr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950074" y="4494660"/>
              <a:ext cx="6975774" cy="16764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ru-RU" sz="2400" b="1" dirty="0" smtClean="0">
                  <a:latin typeface="Cambria" pitchFamily="18" charset="0"/>
                </a:rPr>
                <a:t>1) </a:t>
              </a:r>
              <a:r>
                <a:rPr lang="en-US" sz="2400" b="1" dirty="0" smtClean="0">
                  <a:latin typeface="Cambria" pitchFamily="18" charset="0"/>
                </a:rPr>
                <a:t>CaCO</a:t>
              </a:r>
              <a:r>
                <a:rPr lang="en-US" sz="2400" b="1" baseline="-25000" dirty="0" smtClean="0">
                  <a:latin typeface="Cambria" pitchFamily="18" charset="0"/>
                </a:rPr>
                <a:t>3</a:t>
              </a:r>
              <a:r>
                <a:rPr lang="en-US" sz="2400" b="1" dirty="0" smtClean="0">
                  <a:latin typeface="Cambria" pitchFamily="18" charset="0"/>
                </a:rPr>
                <a:t> + 2HCl= CaCl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 +CO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 + H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O</a:t>
              </a:r>
              <a:endParaRPr lang="ru-RU" sz="2400" b="1" dirty="0" smtClean="0">
                <a:latin typeface="Cambria" pitchFamily="18" charset="0"/>
              </a:endParaRPr>
            </a:p>
            <a:p>
              <a:r>
                <a:rPr lang="ru-RU" sz="2400" b="1" dirty="0" smtClean="0">
                  <a:latin typeface="Cambria" pitchFamily="18" charset="0"/>
                </a:rPr>
                <a:t>2) </a:t>
              </a:r>
              <a:r>
                <a:rPr lang="en-US" sz="2400" b="1" dirty="0" smtClean="0">
                  <a:latin typeface="Cambria" pitchFamily="18" charset="0"/>
                </a:rPr>
                <a:t>CO</a:t>
              </a:r>
              <a:r>
                <a:rPr lang="en-US" sz="2400" b="1" baseline="-25000" dirty="0" smtClean="0">
                  <a:latin typeface="Cambria" pitchFamily="18" charset="0"/>
                </a:rPr>
                <a:t>2 </a:t>
              </a:r>
              <a:r>
                <a:rPr lang="en-US" sz="2400" b="1" dirty="0" smtClean="0">
                  <a:latin typeface="Cambria" pitchFamily="18" charset="0"/>
                </a:rPr>
                <a:t>+ Ca(OH)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 </a:t>
              </a:r>
              <a:r>
                <a:rPr lang="en-US" sz="2400" b="1" dirty="0">
                  <a:latin typeface="Cambria" pitchFamily="18" charset="0"/>
                </a:rPr>
                <a:t>= </a:t>
              </a:r>
              <a:r>
                <a:rPr lang="en-US" sz="2400" b="1" dirty="0" smtClean="0">
                  <a:latin typeface="Cambria" pitchFamily="18" charset="0"/>
                </a:rPr>
                <a:t>CaCO</a:t>
              </a:r>
              <a:r>
                <a:rPr lang="en-US" sz="2400" b="1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="1" dirty="0" smtClean="0">
                  <a:latin typeface="Cambria" pitchFamily="18" charset="0"/>
                </a:rPr>
                <a:t>↓ + H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O</a:t>
              </a:r>
            </a:p>
            <a:p>
              <a:pPr lvl="0"/>
              <a:r>
                <a:rPr lang="ru-RU" sz="2400" b="1" dirty="0" smtClean="0">
                  <a:latin typeface="Cambria" pitchFamily="18" charset="0"/>
                </a:rPr>
                <a:t>3) </a:t>
              </a:r>
              <a:r>
                <a:rPr lang="en-US" sz="2400" b="1" dirty="0" smtClean="0">
                  <a:latin typeface="Cambria" pitchFamily="18" charset="0"/>
                </a:rPr>
                <a:t>CaCO</a:t>
              </a:r>
              <a:r>
                <a:rPr lang="en-US" sz="2400" b="1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="1" baseline="-25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n-US" sz="2400" b="1" dirty="0" smtClean="0">
                  <a:latin typeface="Cambria" pitchFamily="18" charset="0"/>
                </a:rPr>
                <a:t>+  CO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 + H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r>
                <a:rPr lang="en-US" sz="2400" b="1" dirty="0" smtClean="0">
                  <a:latin typeface="Cambria" pitchFamily="18" charset="0"/>
                </a:rPr>
                <a:t>O</a:t>
              </a:r>
              <a:r>
                <a:rPr lang="en-US" sz="2400" b="1" baseline="-25000" dirty="0" smtClean="0">
                  <a:latin typeface="Cambria" pitchFamily="18" charset="0"/>
                </a:rPr>
                <a:t> </a:t>
              </a:r>
              <a:r>
                <a:rPr lang="en-US" sz="2400" b="1" dirty="0" smtClean="0">
                  <a:latin typeface="Cambria" pitchFamily="18" charset="0"/>
                  <a:cs typeface="Arial" pitchFamily="34" charset="0"/>
                </a:rPr>
                <a:t>= Ca(HCO</a:t>
              </a:r>
              <a:r>
                <a:rPr lang="en-US" sz="2400" b="1" baseline="-25000" dirty="0" smtClean="0">
                  <a:latin typeface="Cambria" pitchFamily="18" charset="0"/>
                  <a:cs typeface="Arial" pitchFamily="34" charset="0"/>
                </a:rPr>
                <a:t>3</a:t>
              </a:r>
              <a:r>
                <a:rPr lang="en-US" sz="2400" b="1" dirty="0" smtClean="0">
                  <a:latin typeface="Cambria" pitchFamily="18" charset="0"/>
                  <a:cs typeface="Arial" pitchFamily="34" charset="0"/>
                </a:rPr>
                <a:t>)</a:t>
              </a:r>
              <a:r>
                <a:rPr lang="en-US" sz="2400" b="1" baseline="-25000" dirty="0" smtClean="0">
                  <a:latin typeface="Cambria" pitchFamily="18" charset="0"/>
                </a:rPr>
                <a:t>2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1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3133394" y="633319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60672" cy="1008112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latin typeface="Cambria" pitchFamily="18" charset="0"/>
              </a:rPr>
              <a:t>C3</a:t>
            </a:r>
            <a:r>
              <a:rPr lang="ru-RU" sz="1800" b="1" dirty="0" smtClean="0">
                <a:solidFill>
                  <a:schemeClr val="tx1"/>
                </a:solidFill>
                <a:latin typeface="Cambria" pitchFamily="18" charset="0"/>
              </a:rPr>
              <a:t>. В лаборатории получили газ Х при действии соляной кислоты на мрамор. Полученный газ пропустили через раствор известковой воды и увидели образование осадка, который вскоре исчез. Какой газ был получен</a:t>
            </a:r>
            <a:r>
              <a:rPr lang="en-US" sz="1800" b="1" dirty="0" smtClean="0">
                <a:solidFill>
                  <a:schemeClr val="tx1"/>
                </a:solidFill>
                <a:latin typeface="Cambria" pitchFamily="18" charset="0"/>
              </a:rPr>
              <a:t>?</a:t>
            </a:r>
            <a:r>
              <a:rPr lang="ru-RU" sz="1800" b="1" dirty="0" smtClean="0">
                <a:solidFill>
                  <a:schemeClr val="tx1"/>
                </a:solidFill>
                <a:latin typeface="Cambria" pitchFamily="18" charset="0"/>
              </a:rPr>
              <a:t> Напишите уравнения описанных реакций </a:t>
            </a:r>
            <a:endParaRPr lang="ru-RU" sz="18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04864"/>
            <a:ext cx="7560840" cy="374441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None/>
              <a:defRPr/>
            </a:pPr>
            <a:endParaRPr lang="en-US" sz="2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1. О.С. Габриелян. Химия 9 класс. Дрофа. М. 20</a:t>
            </a:r>
            <a:r>
              <a:rPr lang="en-US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10</a:t>
            </a:r>
            <a:endParaRPr lang="ru-RU" sz="2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marL="514350" indent="-514350">
              <a:spcBef>
                <a:spcPts val="0"/>
              </a:spcBef>
              <a:buNone/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2. О.С. Габриелян. Химия 8 класс. Дрофа. М. 20</a:t>
            </a:r>
            <a:r>
              <a:rPr lang="en-US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10</a:t>
            </a:r>
            <a:endParaRPr lang="ru-RU" sz="2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marL="514350" indent="-514350">
              <a:buNone/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3. </a:t>
            </a:r>
            <a:r>
              <a:rPr lang="en-US" sz="1600" dirty="0" smtClean="0">
                <a:hlinkClick r:id="rId2"/>
              </a:rPr>
              <a:t>http://dist-tutor.info/mod/book/view.php?id=28113&amp;chapterid=1502</a:t>
            </a: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82832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Литература:</a:t>
            </a:r>
            <a:endParaRPr lang="ru-RU" sz="4400" b="1" cap="none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31840" y="624870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9" name="Содержимое 9"/>
          <p:cNvSpPr txBox="1">
            <a:spLocks/>
          </p:cNvSpPr>
          <p:nvPr/>
        </p:nvSpPr>
        <p:spPr>
          <a:xfrm>
            <a:off x="221364" y="2060848"/>
            <a:ext cx="8527099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Задания части «</a:t>
            </a:r>
            <a: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A</a:t>
            </a: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»</a:t>
            </a:r>
            <a: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/>
            </a:r>
            <a:br>
              <a:rPr lang="en-US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</a:br>
            <a:r>
              <a:rPr lang="ru-RU" sz="6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15 вопросов с выбором одного правильного  ответа</a:t>
            </a:r>
            <a:endParaRPr lang="ru-RU" sz="60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87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411759" y="4149080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1) </a:t>
            </a:r>
            <a:r>
              <a:rPr lang="en-US" sz="2400" b="1" dirty="0" err="1" smtClean="0">
                <a:latin typeface="Cambria" pitchFamily="18" charset="0"/>
              </a:rPr>
              <a:t>Ge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11760" y="4149080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 </a:t>
            </a:r>
            <a:r>
              <a:rPr lang="en-US" sz="2400" b="1" dirty="0" err="1" smtClean="0">
                <a:latin typeface="Cambria" pitchFamily="18" charset="0"/>
              </a:rPr>
              <a:t>Ca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en-US" sz="2400" b="1" dirty="0" smtClean="0">
                <a:latin typeface="Cambria" pitchFamily="18" charset="0"/>
              </a:rPr>
              <a:t>Si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4) </a:t>
            </a:r>
            <a:r>
              <a:rPr lang="en-US" sz="2400" b="1" dirty="0" smtClean="0">
                <a:latin typeface="Cambria" pitchFamily="18" charset="0"/>
              </a:rPr>
              <a:t>Mg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А1. Элемент, атомы которого имеют на четвертом электронном слое два электрона, - это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410940" y="3137926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black">
          <a:xfrm>
            <a:off x="0" y="42860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kern="0" dirty="0">
                <a:ln w="12700">
                  <a:solidFill>
                    <a:srgbClr val="00863D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Неверно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2000" y="313792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 2) </a:t>
            </a:r>
            <a:r>
              <a:rPr lang="en-US" sz="2400" b="1" dirty="0" smtClean="0">
                <a:latin typeface="Cambria" pitchFamily="18" charset="0"/>
              </a:rPr>
              <a:t>Be, Li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 </a:t>
            </a:r>
            <a:endParaRPr lang="ru-RU" sz="24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4) </a:t>
            </a:r>
            <a:r>
              <a:rPr lang="en-US" sz="2400" b="1" dirty="0" smtClean="0">
                <a:latin typeface="Cambria" pitchFamily="18" charset="0"/>
              </a:rPr>
              <a:t>S, O</a:t>
            </a:r>
            <a:endParaRPr lang="ru-RU" sz="2400" b="1" dirty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1</a:t>
            </a:r>
            <a:r>
              <a:rPr lang="ru-RU" sz="2400" b="1" dirty="0" smtClean="0">
                <a:latin typeface="Cambria" pitchFamily="18" charset="0"/>
              </a:rPr>
              <a:t>) </a:t>
            </a:r>
            <a:r>
              <a:rPr lang="en-US" sz="2400" b="1" dirty="0" smtClean="0">
                <a:latin typeface="Cambria" pitchFamily="18" charset="0"/>
              </a:rPr>
              <a:t>N, P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 </a:t>
            </a:r>
            <a:r>
              <a:rPr lang="en-US" sz="2400" b="1" dirty="0" smtClean="0">
                <a:latin typeface="Cambria" pitchFamily="18" charset="0"/>
              </a:rPr>
              <a:t>F, I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А2. В порядке уменьшения радиусов атомов расположены элементы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8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22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3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4149080"/>
            <a:ext cx="432048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84590" y="2204864"/>
            <a:ext cx="4374818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1) </a:t>
            </a:r>
            <a:r>
              <a:rPr lang="en-US" sz="2400" b="1" dirty="0" smtClean="0">
                <a:latin typeface="Cambria" pitchFamily="18" charset="0"/>
              </a:rPr>
              <a:t>NH</a:t>
            </a:r>
            <a:r>
              <a:rPr lang="en-US" sz="1200" b="1" dirty="0" smtClean="0">
                <a:latin typeface="Cambria" pitchFamily="18" charset="0"/>
              </a:rPr>
              <a:t>3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4149080"/>
            <a:ext cx="4374818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</a:t>
            </a:r>
            <a:r>
              <a:rPr lang="en-US" sz="2400" b="1" dirty="0" smtClean="0">
                <a:latin typeface="Cambria" pitchFamily="18" charset="0"/>
              </a:rPr>
              <a:t> CH</a:t>
            </a:r>
            <a:r>
              <a:rPr lang="en-US" sz="1200" b="1" dirty="0" smtClean="0">
                <a:latin typeface="Cambria" pitchFamily="18" charset="0"/>
              </a:rPr>
              <a:t>4</a:t>
            </a:r>
            <a:r>
              <a:rPr lang="ru-RU" sz="2400" b="1" dirty="0" smtClean="0">
                <a:latin typeface="Cambria" pitchFamily="18" charset="0"/>
              </a:rPr>
              <a:t>  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74818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en-US" sz="2400" b="1" dirty="0" smtClean="0">
                <a:latin typeface="Cambria" pitchFamily="18" charset="0"/>
              </a:rPr>
              <a:t>HF</a:t>
            </a:r>
            <a:endParaRPr lang="ru-RU" sz="2400" b="1" dirty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48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74818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4) </a:t>
            </a:r>
            <a:r>
              <a:rPr lang="en-US" sz="2400" b="1" dirty="0" smtClean="0">
                <a:latin typeface="Cambria" pitchFamily="18" charset="0"/>
              </a:rPr>
              <a:t>H</a:t>
            </a:r>
            <a:r>
              <a:rPr lang="en-US" sz="1200" b="1" dirty="0" smtClean="0">
                <a:latin typeface="Cambria" pitchFamily="18" charset="0"/>
              </a:rPr>
              <a:t>2</a:t>
            </a:r>
            <a:r>
              <a:rPr lang="en-US" sz="2400" b="1" dirty="0" smtClean="0">
                <a:latin typeface="Cambria" pitchFamily="18" charset="0"/>
              </a:rPr>
              <a:t>O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3. Наименее </a:t>
            </a:r>
            <a:r>
              <a:rPr lang="ru-RU" sz="2400" b="1" dirty="0" err="1" smtClean="0">
                <a:solidFill>
                  <a:schemeClr val="tx1"/>
                </a:solidFill>
                <a:latin typeface="Cambria" pitchFamily="18" charset="0"/>
              </a:rPr>
              <a:t>полярны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связи в молекуле вещества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</a:t>
            </a:r>
            <a:r>
              <a:rPr lang="ru-RU" dirty="0" smtClean="0"/>
              <a:t>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508518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220486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220486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1)</a:t>
            </a:r>
            <a:r>
              <a:rPr lang="en-US" sz="2400" b="1" dirty="0" smtClean="0">
                <a:latin typeface="Cambria" pitchFamily="18" charset="0"/>
              </a:rPr>
              <a:t> +</a:t>
            </a:r>
            <a:r>
              <a:rPr lang="ru-RU" sz="2400" b="1" dirty="0" smtClean="0">
                <a:latin typeface="Cambria" pitchFamily="18" charset="0"/>
              </a:rPr>
              <a:t>3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508518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4) </a:t>
            </a:r>
            <a:r>
              <a:rPr lang="en-US" sz="2400" b="1" dirty="0" smtClean="0">
                <a:latin typeface="Cambria" pitchFamily="18" charset="0"/>
              </a:rPr>
              <a:t>+</a:t>
            </a:r>
            <a:r>
              <a:rPr lang="ru-RU" sz="2400" b="1" dirty="0" smtClean="0">
                <a:latin typeface="Cambria" pitchFamily="18" charset="0"/>
              </a:rPr>
              <a:t>6</a:t>
            </a:r>
            <a:endParaRPr lang="ru-RU" sz="2400" b="1" dirty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321297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en-US" sz="2400" b="1" dirty="0" smtClean="0">
                <a:latin typeface="Cambria" pitchFamily="18" charset="0"/>
              </a:rPr>
              <a:t>+</a:t>
            </a:r>
            <a:r>
              <a:rPr lang="ru-RU" sz="2400" b="1" dirty="0" smtClean="0">
                <a:latin typeface="Cambria" pitchFamily="18" charset="0"/>
              </a:rPr>
              <a:t>4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 +5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2" name="Заголовок 3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А4.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Степень окисления хрома в веществе формула которого: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Na</a:t>
            </a:r>
            <a:r>
              <a:rPr lang="en-US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Cr</a:t>
            </a:r>
            <a:r>
              <a:rPr lang="ru-RU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O</a:t>
            </a:r>
            <a:r>
              <a:rPr lang="ru-RU" sz="2400" b="1" baseline="-25000" dirty="0" smtClean="0">
                <a:solidFill>
                  <a:schemeClr val="tx1"/>
                </a:solidFill>
                <a:latin typeface="Cambria" pitchFamily="18" charset="0"/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равна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411759" y="2204864"/>
            <a:ext cx="4320000" cy="72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Верно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11760" y="3212975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0" y="3212896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2) </a:t>
            </a:r>
            <a:r>
              <a:rPr lang="ru-RU" sz="2400" b="1" dirty="0">
                <a:latin typeface="Cambria" pitchFamily="18" charset="0"/>
              </a:rPr>
              <a:t>о</a:t>
            </a:r>
            <a:r>
              <a:rPr lang="ru-RU" sz="2400" b="1" dirty="0" smtClean="0">
                <a:latin typeface="Cambria" pitchFamily="18" charset="0"/>
              </a:rPr>
              <a:t>ксид</a:t>
            </a:r>
            <a:endParaRPr lang="ru-RU" sz="2400" b="1" dirty="0"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11760" y="2204864"/>
            <a:ext cx="4320000" cy="72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1) </a:t>
            </a:r>
            <a:r>
              <a:rPr lang="ru-RU" sz="2400" b="1" dirty="0">
                <a:latin typeface="Cambria" pitchFamily="18" charset="0"/>
              </a:rPr>
              <a:t>к</a:t>
            </a:r>
            <a:r>
              <a:rPr lang="ru-RU" sz="2400" b="1" dirty="0" smtClean="0">
                <a:latin typeface="Cambria" pitchFamily="18" charset="0"/>
              </a:rPr>
              <a:t>ислота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11760" y="4149079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11760" y="4149080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3) </a:t>
            </a:r>
            <a:r>
              <a:rPr lang="ru-RU" sz="2400" b="1" dirty="0">
                <a:latin typeface="Cambria" pitchFamily="18" charset="0"/>
              </a:rPr>
              <a:t>с</a:t>
            </a:r>
            <a:r>
              <a:rPr lang="ru-RU" sz="2400" b="1" dirty="0" smtClean="0">
                <a:latin typeface="Cambria" pitchFamily="18" charset="0"/>
              </a:rPr>
              <a:t>оль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11760" y="5085183"/>
            <a:ext cx="4320000" cy="720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Cambria" pitchFamily="18" charset="0"/>
              </a:rPr>
              <a:t>Неверно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11760" y="5085184"/>
            <a:ext cx="4320000" cy="7200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Cambria" pitchFamily="18" charset="0"/>
              </a:rPr>
              <a:t>4) </a:t>
            </a:r>
            <a:r>
              <a:rPr lang="ru-RU" sz="2400" b="1" dirty="0">
                <a:latin typeface="Cambria" pitchFamily="18" charset="0"/>
              </a:rPr>
              <a:t>о</a:t>
            </a:r>
            <a:r>
              <a:rPr lang="ru-RU" sz="2400" b="1" dirty="0" smtClean="0">
                <a:latin typeface="Cambria" pitchFamily="18" charset="0"/>
              </a:rPr>
              <a:t>снование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5. Вещество 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H</a:t>
            </a:r>
            <a:r>
              <a:rPr lang="en-US" sz="1200" b="1" dirty="0" smtClean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AsO</a:t>
            </a:r>
            <a:r>
              <a:rPr lang="en-US" sz="1200" b="1" dirty="0" smtClean="0">
                <a:solidFill>
                  <a:schemeClr val="tx1"/>
                </a:solidFill>
                <a:latin typeface="Cambria" pitchFamily="18" charset="0"/>
              </a:rPr>
              <a:t>4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- это</a:t>
            </a:r>
            <a:endParaRPr lang="ru-RU" sz="24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Осокина Анастасия</a:t>
            </a:r>
          </a:p>
        </p:txBody>
      </p:sp>
      <p:sp>
        <p:nvSpPr>
          <p:cNvPr id="13" name="Содержимое 8">
            <a:hlinkClick r:id="rId2" action="ppaction://hlinksldjump"/>
          </p:cNvPr>
          <p:cNvSpPr txBox="1">
            <a:spLocks/>
          </p:cNvSpPr>
          <p:nvPr/>
        </p:nvSpPr>
        <p:spPr>
          <a:xfrm>
            <a:off x="683568" y="4380726"/>
            <a:ext cx="1357322" cy="5749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tlCol="0" anchor="ctr">
            <a:normAutofit fontScale="62500" lnSpcReduction="20000"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   </a:t>
            </a: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mbria" pitchFamily="18" charset="0"/>
              </a:rPr>
              <a:t>ТМ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14" name="Содержимое 8">
            <a:hlinkClick r:id="rId3" action="ppaction://hlinksldjump"/>
          </p:cNvPr>
          <p:cNvSpPr txBox="1">
            <a:spLocks/>
          </p:cNvSpPr>
          <p:nvPr/>
        </p:nvSpPr>
        <p:spPr>
          <a:xfrm>
            <a:off x="683568" y="5260554"/>
            <a:ext cx="1357322" cy="5760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82880" tIns="91440" rIns="91440" bIns="45720" rtlCol="0" anchor="ctr">
            <a:normAutofit fontScale="92500" lnSpcReduction="10000"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ТР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424" y="6381328"/>
            <a:ext cx="288032" cy="268851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03.02.2013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1666</TotalTime>
  <Words>1437</Words>
  <Application>Microsoft Office PowerPoint</Application>
  <PresentationFormat>Экран (4:3)</PresentationFormat>
  <Paragraphs>361</Paragraphs>
  <Slides>31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Твердый переплет</vt:lpstr>
      <vt:lpstr>Тест для подготовки к ГИА по химии</vt:lpstr>
      <vt:lpstr>Цели:</vt:lpstr>
      <vt:lpstr>Инструкции и рекомендации:</vt:lpstr>
      <vt:lpstr>Слайд 4</vt:lpstr>
      <vt:lpstr>А1. Элемент, атомы которого имеют на четвертом электронном слое два электрона, - это</vt:lpstr>
      <vt:lpstr>А2. В порядке уменьшения радиусов атомов расположены элементы</vt:lpstr>
      <vt:lpstr>A3. Наименее полярны связи в молекуле вещества</vt:lpstr>
      <vt:lpstr>А4. Степень окисления хрома в веществе формула которого: Na2Cr2O7 равна</vt:lpstr>
      <vt:lpstr>A5. Вещество H3AsO4 - это</vt:lpstr>
      <vt:lpstr>А6. Экзотермическая реакция - это</vt:lpstr>
      <vt:lpstr>А7. 4 моль ионов образуется при полной диссоциации 1 моль </vt:lpstr>
      <vt:lpstr>A8. В растворе одновременно не могут присутствовать ионы </vt:lpstr>
      <vt:lpstr>A9. Схеме превращения Ca → Ca(OH)2 соответствует взаимодействие: </vt:lpstr>
      <vt:lpstr>А10. Оксид серы(VI) реагирует с </vt:lpstr>
      <vt:lpstr>А11. При обычных условиях реагируют гидроксид кальция и </vt:lpstr>
      <vt:lpstr>А12. При добавлении карбоната натрия к раствору азотной кислоты образуется</vt:lpstr>
      <vt:lpstr>Слайд 17</vt:lpstr>
      <vt:lpstr>А14. Тлеющая лучинка ярко вспыхивает при внесении её в </vt:lpstr>
      <vt:lpstr>15. На какой диаграмме распределение массовых долей элементов соответствует CaCO3?</vt:lpstr>
      <vt:lpstr>Слайд 20</vt:lpstr>
      <vt:lpstr>Слайд 21</vt:lpstr>
      <vt:lpstr>Слайд 22</vt:lpstr>
      <vt:lpstr>В1. В ряду химических элементов Al – Si – P  уменьшается</vt:lpstr>
      <vt:lpstr>В2.  Этанол обладает следующими свойствами:</vt:lpstr>
      <vt:lpstr>В3. Установите соответствие между схемой химической реакции и степенью окисления элемента-восстановителя в этой реакции.</vt:lpstr>
      <vt:lpstr>В4. Установите соответствие между веществом и реагентами, с которыми оно может вступать в реакцию</vt:lpstr>
      <vt:lpstr>Слайд 27</vt:lpstr>
      <vt:lpstr>С1 Дана схема превращений: Si → X → K₂SiO3 → H₂SiO3</vt:lpstr>
      <vt:lpstr>С2.  При добавлении 5%-ного раствора азотной кислоты к оксиду кальция было получено 32,8 г соответствующей соли. Определите массу использованного раствора азотной кислоты</vt:lpstr>
      <vt:lpstr>C3. В лаборатории получили газ Х при действии соляной кислоты на мрамор. Полученный газ пропустили через раствор известковой воды и увидели образование осадка, который вскоре исчез. Какой газ был получен? Напишите уравнения описанных реакций </vt:lpstr>
      <vt:lpstr>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Larisa</dc:creator>
  <cp:lastModifiedBy>Larisa</cp:lastModifiedBy>
  <cp:revision>198</cp:revision>
  <dcterms:modified xsi:type="dcterms:W3CDTF">2013-02-05T02:54:48Z</dcterms:modified>
</cp:coreProperties>
</file>