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34"/>
  </p:notesMasterIdLst>
  <p:handoutMasterIdLst>
    <p:handoutMasterId r:id="rId35"/>
  </p:handoutMasterIdLst>
  <p:sldIdLst>
    <p:sldId id="287" r:id="rId2"/>
    <p:sldId id="288" r:id="rId3"/>
    <p:sldId id="29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54" autoAdjust="0"/>
  </p:normalViewPr>
  <p:slideViewPr>
    <p:cSldViewPr>
      <p:cViewPr varScale="1">
        <p:scale>
          <a:sx n="73" d="100"/>
          <a:sy n="73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09.04.2013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Галимжанов Ильдар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AC373-D5F3-4DF0-8DF0-12F65A2BE9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09.04.2013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Галимжанов Ильдар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F0451-517A-447D-A36D-511A84CB0D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09.04.2013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Галимжанов Ильдар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558608" cy="15841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Тест для подготовки к ЕГЭ по химии.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Часть 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0" dirty="0" err="1" smtClean="0">
                <a:solidFill>
                  <a:schemeClr val="tx1"/>
                </a:solidFill>
              </a:rPr>
              <a:t>Галимжанов</a:t>
            </a:r>
            <a:r>
              <a:rPr lang="ru-RU" b="0" dirty="0" smtClean="0">
                <a:solidFill>
                  <a:schemeClr val="tx1"/>
                </a:solidFill>
              </a:rPr>
              <a:t> Эльдар, </a:t>
            </a:r>
          </a:p>
          <a:p>
            <a:pPr algn="r"/>
            <a:r>
              <a:rPr lang="ru-RU" b="0" dirty="0" smtClean="0">
                <a:solidFill>
                  <a:schemeClr val="tx1"/>
                </a:solidFill>
              </a:rPr>
              <a:t>учащийся 11 класса</a:t>
            </a:r>
          </a:p>
          <a:p>
            <a:pPr algn="r"/>
            <a:r>
              <a:rPr lang="ru-RU" b="0" dirty="0" smtClean="0">
                <a:solidFill>
                  <a:schemeClr val="tx1"/>
                </a:solidFill>
              </a:rPr>
              <a:t> МБОУ СОШ №26 г. </a:t>
            </a:r>
            <a:r>
              <a:rPr lang="ru-RU" b="0" dirty="0" smtClean="0">
                <a:solidFill>
                  <a:schemeClr val="tx1"/>
                </a:solidFill>
              </a:rPr>
              <a:t>Балаково</a:t>
            </a:r>
          </a:p>
          <a:p>
            <a:pPr algn="r"/>
            <a:r>
              <a:rPr lang="ru-RU" b="0" dirty="0" smtClean="0">
                <a:solidFill>
                  <a:schemeClr val="tx1"/>
                </a:solidFill>
              </a:rPr>
              <a:t>Руководитель: Алексеева Л.А.</a:t>
            </a:r>
            <a:endParaRPr lang="ru-RU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err="1" smtClean="0"/>
              <a:t>MgO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CrO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7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Только основные оксиды приведены в ряду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Li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err="1" smtClean="0"/>
              <a:t>CaO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endParaRPr lang="ru-RU" sz="2400" b="1" baseline="-25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Cr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err="1" smtClean="0"/>
              <a:t>MgO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err="1" smtClean="0"/>
              <a:t>CrO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smtClean="0"/>
              <a:t>Li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алюминий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8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Водород выделяется при действии водного раствора щелочи на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ртуть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свинец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железо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ru-RU" sz="2400" dirty="0" err="1" smtClean="0"/>
              <a:t>СаО</a:t>
            </a:r>
            <a:endParaRPr lang="ru-RU" sz="24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9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Оксид, который реагирует с соляной </a:t>
            </a:r>
            <a:r>
              <a:rPr lang="ru-RU" sz="3200" dirty="0" smtClean="0"/>
              <a:t>кислотой и с </a:t>
            </a:r>
            <a:r>
              <a:rPr lang="ru-RU" sz="3200" dirty="0" smtClean="0"/>
              <a:t>водой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SiO</a:t>
            </a:r>
            <a:r>
              <a:rPr lang="en-US" sz="2400" baseline="-25000" dirty="0" smtClean="0"/>
              <a:t>2</a:t>
            </a:r>
            <a:endParaRPr lang="ru-RU" sz="2400" b="1" baseline="-25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err="1" smtClean="0"/>
              <a:t>Cu</a:t>
            </a:r>
            <a:r>
              <a:rPr lang="en-US" sz="2400" dirty="0" err="1" smtClean="0"/>
              <a:t>O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endParaRPr lang="ru-RU" sz="2400" b="1" baseline="-25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Mg </a:t>
            </a:r>
            <a:r>
              <a:rPr lang="ru-RU" sz="2400" dirty="0" smtClean="0"/>
              <a:t>и </a:t>
            </a:r>
            <a:r>
              <a:rPr lang="en-US" sz="2400" dirty="0" smtClean="0"/>
              <a:t>SiO</a:t>
            </a:r>
            <a:r>
              <a:rPr lang="en-US" sz="2400" baseline="-25000" dirty="0" smtClean="0"/>
              <a:t>2</a:t>
            </a:r>
            <a:endParaRPr lang="ru-RU" sz="24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10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Азотная кислота реагирует с каждым из двух веществ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SiO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endParaRPr lang="ru-RU" sz="2400" b="1" baseline="-25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Cu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 Cu </a:t>
            </a:r>
            <a:r>
              <a:rPr lang="ru-RU" sz="2400" dirty="0" smtClean="0"/>
              <a:t>и </a:t>
            </a:r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endParaRPr lang="ru-RU" sz="2400" b="1" baseline="-25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сульфид калия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11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С растворами </a:t>
            </a:r>
            <a:r>
              <a:rPr lang="ru-RU" sz="3200" dirty="0" err="1" smtClean="0"/>
              <a:t>гидроксида</a:t>
            </a:r>
            <a:r>
              <a:rPr lang="ru-RU" sz="3200" dirty="0" smtClean="0"/>
              <a:t> натрия, хлорида кальция и соляной кислоты реагирует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силикат калия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карбонат аммония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400" dirty="0" smtClean="0"/>
              <a:t>нитрат аммония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Ca(OH)</a:t>
            </a:r>
            <a:r>
              <a:rPr lang="en-US" sz="2400" baseline="-25000" dirty="0" smtClean="0"/>
              <a:t>2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8863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aseline="30000" dirty="0" smtClean="0"/>
              <a:t>X+H</a:t>
            </a:r>
            <a:r>
              <a:rPr lang="en-US" sz="2000" baseline="-25000" dirty="0" smtClean="0"/>
              <a:t>2</a:t>
            </a:r>
            <a:r>
              <a:rPr lang="en-US" sz="3200" baseline="30000" dirty="0" smtClean="0"/>
              <a:t>O</a:t>
            </a:r>
            <a:endParaRPr lang="ru-RU" sz="3200" b="1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12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en-US" sz="3200" i="1" dirty="0" smtClean="0"/>
              <a:t>CaCO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 </a:t>
            </a:r>
            <a:r>
              <a:rPr lang="en-US" sz="3200" dirty="0" smtClean="0"/>
              <a:t>→</a:t>
            </a:r>
            <a:r>
              <a:rPr lang="en-US" sz="3200" dirty="0" smtClean="0"/>
              <a:t>  </a:t>
            </a:r>
            <a:r>
              <a:rPr lang="en-US" sz="3200" i="1" dirty="0" smtClean="0"/>
              <a:t>Ca</a:t>
            </a:r>
            <a:r>
              <a:rPr lang="en-US" sz="3200" dirty="0" smtClean="0"/>
              <a:t>(</a:t>
            </a:r>
            <a:r>
              <a:rPr lang="en-US" sz="3200" i="1" dirty="0" smtClean="0"/>
              <a:t>HCO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NaHCO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K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r>
              <a:rPr lang="ru-RU" sz="2400" dirty="0" smtClean="0"/>
              <a:t> </a:t>
            </a:r>
            <a:endParaRPr lang="ru-RU" sz="2400" b="1" baseline="-25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err="1" smtClean="0"/>
              <a:t>HCl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endParaRPr lang="ru-RU" sz="2400" b="1" baseline="-250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 </a:t>
            </a:r>
            <a:r>
              <a:rPr lang="ru-RU" sz="2400" dirty="0" smtClean="0"/>
              <a:t>и </a:t>
            </a:r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endParaRPr lang="ru-RU" sz="2400" b="1" baseline="-25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32241" y="692696"/>
            <a:ext cx="2016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i="1" dirty="0" smtClean="0">
                <a:solidFill>
                  <a:prstClr val="black"/>
                </a:solidFill>
              </a:rPr>
              <a:t>→ </a:t>
            </a:r>
            <a:r>
              <a:rPr lang="en-US" sz="3200" i="1" dirty="0" smtClean="0">
                <a:solidFill>
                  <a:prstClr val="black"/>
                </a:solidFill>
              </a:rPr>
              <a:t>CaCO</a:t>
            </a:r>
            <a:r>
              <a:rPr lang="en-US" sz="3200" i="1" baseline="-25000" dirty="0" smtClean="0">
                <a:solidFill>
                  <a:prstClr val="black"/>
                </a:solidFill>
              </a:rPr>
              <a:t>3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04249" y="217200"/>
            <a:ext cx="1080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>
                <a:solidFill>
                  <a:prstClr val="black"/>
                </a:solidFill>
              </a:rPr>
              <a:t>+Y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2,3-диметилбутен-2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285728"/>
            <a:ext cx="87129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13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Геометрические изомеры </a:t>
            </a:r>
            <a:r>
              <a:rPr lang="ru-RU" sz="3200" dirty="0" smtClean="0"/>
              <a:t>имеет вещество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пентен-1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пентен-2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2,3-диметилбутан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циклогексан, ацетилен, пропан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14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В реакцию гидрирования (присоединения водорода) вступает каждое из веществ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этилен, бензол, </a:t>
            </a:r>
            <a:r>
              <a:rPr lang="ru-RU" sz="2400" dirty="0" err="1" smtClean="0"/>
              <a:t>гексан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пропен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пропадиен</a:t>
            </a:r>
            <a:r>
              <a:rPr lang="ru-RU" sz="2400" dirty="0" smtClean="0"/>
              <a:t>, полиэтилен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толуол, циклопропан, бутадиен-1,3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этиленгликоль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15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Выпадение белого осадка и обесцвечивание бромной воды произойдёт, если к ней добавить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фенол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метанол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smtClean="0">
                <a:solidFill>
                  <a:srgbClr val="C00000"/>
                </a:solidFill>
              </a:rPr>
              <a:t>)</a:t>
            </a:r>
            <a:r>
              <a:rPr lang="ru-RU" sz="2400" smtClean="0"/>
              <a:t> глицерин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вступают в реакцию «серебряного зеркала»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16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Как муравьиная кислота, так и ацетальдегид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полимеризуются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нейтрализуются </a:t>
            </a:r>
            <a:r>
              <a:rPr lang="ru-RU" sz="2400" dirty="0" err="1" smtClean="0"/>
              <a:t>гидроксидом</a:t>
            </a:r>
            <a:r>
              <a:rPr lang="ru-RU" sz="2400" dirty="0" smtClean="0"/>
              <a:t> натрия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изменяют окраску индикатора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Цели: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Ознакомиться с вопросами </a:t>
            </a:r>
            <a:r>
              <a:rPr lang="ru-RU" dirty="0" smtClean="0">
                <a:cs typeface="Times New Roman" pitchFamily="18" charset="0"/>
              </a:rPr>
              <a:t>заданий части А экзаменационной </a:t>
            </a:r>
            <a:r>
              <a:rPr lang="ru-RU" dirty="0" smtClean="0">
                <a:cs typeface="Times New Roman" pitchFamily="18" charset="0"/>
              </a:rPr>
              <a:t>работы по химии.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Проверить свою подготовленность к единому государственному экзамену по химии.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cs typeface="Times New Roman" pitchFamily="18" charset="0"/>
              </a:rPr>
              <a:t>Расширить опыт выполнения тестовых заданий по химии.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гидрирования </a:t>
            </a:r>
            <a:r>
              <a:rPr lang="ru-RU" sz="2400" dirty="0" err="1" smtClean="0"/>
              <a:t>пропанона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17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Для получения в лаборатории пропанола-1 можно использовать реакцию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гидратации </a:t>
            </a:r>
            <a:r>
              <a:rPr lang="ru-RU" sz="2400" dirty="0" err="1" smtClean="0"/>
              <a:t>пропена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smtClean="0"/>
              <a:t>гидрирования </a:t>
            </a:r>
            <a:r>
              <a:rPr lang="ru-RU" sz="2400" dirty="0" err="1" smtClean="0"/>
              <a:t>пропена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щелочного гидролиза 1-хлорпропана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циклогексан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285729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18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В схеме превращений</a:t>
            </a:r>
            <a:br>
              <a:rPr lang="ru-RU" sz="3200" dirty="0" smtClean="0"/>
            </a:br>
            <a:r>
              <a:rPr lang="ru-RU" sz="3200" i="1" dirty="0" smtClean="0"/>
              <a:t>CH</a:t>
            </a:r>
            <a:r>
              <a:rPr lang="ru-RU" sz="3200" baseline="-25000" dirty="0" smtClean="0"/>
              <a:t>3</a:t>
            </a:r>
            <a:r>
              <a:rPr lang="ru-RU" sz="3200" dirty="0" smtClean="0"/>
              <a:t>–</a:t>
            </a:r>
            <a:r>
              <a:rPr lang="ru-RU" sz="3200" i="1" dirty="0" smtClean="0"/>
              <a:t>CH</a:t>
            </a:r>
            <a:r>
              <a:rPr lang="ru-RU" sz="3200" baseline="-25000" dirty="0" smtClean="0"/>
              <a:t>2</a:t>
            </a:r>
            <a:r>
              <a:rPr lang="ru-RU" sz="3200" dirty="0" smtClean="0"/>
              <a:t>–</a:t>
            </a:r>
            <a:r>
              <a:rPr lang="ru-RU" sz="3200" i="1" dirty="0" smtClean="0"/>
              <a:t>CH</a:t>
            </a:r>
            <a:r>
              <a:rPr lang="ru-RU" sz="3200" baseline="-25000" dirty="0" smtClean="0"/>
              <a:t>2</a:t>
            </a:r>
            <a:r>
              <a:rPr lang="ru-RU" sz="3200" i="1" dirty="0" smtClean="0"/>
              <a:t>Br</a:t>
            </a:r>
            <a:r>
              <a:rPr lang="ru-RU" sz="3200" dirty="0" smtClean="0"/>
              <a:t>→</a:t>
            </a:r>
            <a:r>
              <a:rPr lang="ru-RU" sz="3200" i="1" dirty="0" smtClean="0"/>
              <a:t>X</a:t>
            </a:r>
            <a:r>
              <a:rPr lang="ru-RU" sz="3200" dirty="0" smtClean="0"/>
              <a:t>→</a:t>
            </a:r>
            <a:r>
              <a:rPr lang="ru-RU" sz="3200" i="1" dirty="0" smtClean="0"/>
              <a:t>C</a:t>
            </a:r>
            <a:r>
              <a:rPr lang="ru-RU" sz="3200" baseline="-25000" dirty="0" smtClean="0"/>
              <a:t>6</a:t>
            </a:r>
            <a:r>
              <a:rPr lang="ru-RU" sz="3200" i="1" dirty="0" smtClean="0"/>
              <a:t>H</a:t>
            </a:r>
            <a:r>
              <a:rPr lang="ru-RU" sz="3200" baseline="-25000" dirty="0" smtClean="0"/>
              <a:t>6</a:t>
            </a:r>
          </a:p>
          <a:p>
            <a:pPr algn="ctr"/>
            <a:r>
              <a:rPr lang="ru-RU" sz="3200" dirty="0" smtClean="0"/>
              <a:t>веществам</a:t>
            </a:r>
            <a:r>
              <a:rPr lang="ru-RU" sz="3200" dirty="0" smtClean="0"/>
              <a:t> «</a:t>
            </a:r>
            <a:r>
              <a:rPr lang="ru-RU" sz="3200" i="1" dirty="0" smtClean="0"/>
              <a:t>X</a:t>
            </a:r>
            <a:r>
              <a:rPr lang="ru-RU" sz="3200" dirty="0" smtClean="0"/>
              <a:t>» </a:t>
            </a:r>
            <a:r>
              <a:rPr lang="ru-RU" sz="3200" dirty="0" smtClean="0"/>
              <a:t>является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err="1" smtClean="0"/>
              <a:t>гексан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пропанол-1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ацетилен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CaCO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+2HCl=CaCl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19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Какая из перечисленных реакций относится к окислительно-восстановительным?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NaHSO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+NaOH=Na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O=Na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i="1" dirty="0" smtClean="0"/>
              <a:t>2Cu(NO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)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=2CuO+4NO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+O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концентрация кислоты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20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На скорость реакции мрамора с соляной кислотой не влияет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давление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температура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степень измельчения мрамора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(</a:t>
            </a:r>
            <a:r>
              <a:rPr lang="ru-RU" sz="2400" baseline="-25000" dirty="0" err="1" smtClean="0"/>
              <a:t>тв</a:t>
            </a:r>
            <a:r>
              <a:rPr lang="ru-RU" sz="2400" baseline="-25000" dirty="0" smtClean="0"/>
              <a:t>.) </a:t>
            </a:r>
            <a:r>
              <a:rPr lang="ru-RU" sz="2400" dirty="0" smtClean="0"/>
              <a:t>+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>⇄2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21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Изменение давления </a:t>
            </a:r>
            <a:r>
              <a:rPr lang="ru-RU" sz="3200" b="1" u="sng" dirty="0" smtClean="0"/>
              <a:t>не влияет</a:t>
            </a:r>
            <a:r>
              <a:rPr lang="ru-RU" sz="3200" dirty="0" smtClean="0"/>
              <a:t> на химическое равновесие в системе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4(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>+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>⇄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>+3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>⇄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>+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(</a:t>
            </a:r>
            <a:r>
              <a:rPr lang="ru-RU" sz="2400" baseline="-25000" dirty="0" err="1" smtClean="0"/>
              <a:t>тв</a:t>
            </a:r>
            <a:r>
              <a:rPr lang="ru-RU" sz="2400" baseline="-25000" dirty="0" smtClean="0"/>
              <a:t>.)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(</a:t>
            </a:r>
            <a:r>
              <a:rPr lang="ru-RU" sz="2400" baseline="-25000" dirty="0" err="1" smtClean="0"/>
              <a:t>тв</a:t>
            </a:r>
            <a:r>
              <a:rPr lang="ru-RU" sz="2400" baseline="-25000" dirty="0" smtClean="0"/>
              <a:t>.) </a:t>
            </a:r>
            <a:r>
              <a:rPr lang="ru-RU" sz="2400" dirty="0" smtClean="0"/>
              <a:t>+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>⇄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>+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2(</a:t>
            </a:r>
            <a:r>
              <a:rPr lang="ru-RU" sz="2400" baseline="-25000" dirty="0" smtClean="0"/>
              <a:t>г.)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добавлении к раствору безводной уксусной кислоты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22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Степень диссоциации уксусной кислоты повысится при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охлаждении раствора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добавлении к раствору ацетата натрия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разбавлении раствора водой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85728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23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</a:t>
            </a:r>
            <a:r>
              <a:rPr lang="ru-RU" sz="2800" dirty="0" err="1" smtClean="0"/>
              <a:t>Cокращенное</a:t>
            </a:r>
            <a:r>
              <a:rPr lang="ru-RU" sz="2800" dirty="0" smtClean="0"/>
              <a:t> </a:t>
            </a:r>
            <a:r>
              <a:rPr lang="ru-RU" sz="2800" dirty="0" smtClean="0"/>
              <a:t>ионное уравнение </a:t>
            </a:r>
          </a:p>
          <a:p>
            <a:pPr algn="ctr"/>
            <a:r>
              <a:rPr lang="ru-RU" sz="2800" dirty="0" smtClean="0"/>
              <a:t>CO</a:t>
            </a:r>
            <a:r>
              <a:rPr lang="ru-RU" sz="2800" baseline="-25000" dirty="0" smtClean="0"/>
              <a:t>3</a:t>
            </a:r>
            <a:r>
              <a:rPr lang="ru-RU" sz="2800" baseline="30000" dirty="0" smtClean="0"/>
              <a:t>2–</a:t>
            </a:r>
            <a:r>
              <a:rPr lang="ru-RU" sz="2800" dirty="0" smtClean="0"/>
              <a:t>+2H</a:t>
            </a:r>
            <a:r>
              <a:rPr lang="ru-RU" sz="2800" baseline="30000" dirty="0" smtClean="0"/>
              <a:t>+</a:t>
            </a:r>
            <a:r>
              <a:rPr lang="ru-RU" sz="2800" dirty="0" smtClean="0"/>
              <a:t>=CO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↑+H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O соответствует </a:t>
            </a:r>
            <a:r>
              <a:rPr lang="ru-RU" sz="2800" dirty="0" smtClean="0"/>
              <a:t>взаимодействию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CaCO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err="1" smtClean="0"/>
              <a:t>HCl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FeCO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BaCl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24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Лакмусовая бумажка приобретает синий цвет в растворе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Al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ru-RU" sz="2400" dirty="0" smtClean="0"/>
              <a:t>К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LiClO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S+4Cl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+4H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O=H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+8HCl</a:t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25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В роли окислителя соединение серы выступает в реакции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ru-RU" sz="2400" i="1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  <a:r>
              <a:rPr lang="ru-RU" sz="2400" dirty="0" smtClean="0"/>
              <a:t>2</a:t>
            </a:r>
            <a:r>
              <a:rPr lang="en-US" sz="2400" dirty="0" smtClean="0"/>
              <a:t>SO</a:t>
            </a:r>
            <a:r>
              <a:rPr lang="ru-RU" sz="2400" baseline="-25000" dirty="0" smtClean="0"/>
              <a:t>3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Na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+2HCl=2NaCl+SO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br>
              <a:rPr lang="en-US" sz="2400" dirty="0" smtClean="0"/>
            </a:b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+C=S+CO</a:t>
            </a:r>
            <a:r>
              <a:rPr lang="en-US" sz="2400" baseline="-25000" dirty="0" smtClean="0"/>
              <a:t>2</a:t>
            </a:r>
            <a:r>
              <a:rPr lang="ru-RU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воду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26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Вблизи открытого пламени запрещается переливать из одного сосуда в другой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err="1" smtClean="0"/>
              <a:t>тетрахлорметан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раствор глюкозы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бензол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Инструкции и рекомендации: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r>
              <a:rPr lang="ru-RU" dirty="0" smtClean="0"/>
              <a:t>В презентации представлены 28 заданий в виде тестов с одним правильным ответом. </a:t>
            </a:r>
            <a:r>
              <a:rPr lang="ru-RU" dirty="0" smtClean="0">
                <a:cs typeface="Times New Roman" pitchFamily="18" charset="0"/>
              </a:rPr>
              <a:t>Чтобы выбрать правильный ответ на вопрос,  наведите курсор на выбираемый ответ и кликните на левую кнопку мышки, при правильном ответе появится слово «Верно», при неправильном - «Неверно»</a:t>
            </a:r>
          </a:p>
          <a:p>
            <a:r>
              <a:rPr lang="ru-RU" dirty="0" smtClean="0"/>
              <a:t>При выполнении работы можно пользоваться Периодической системой химических элементов Д.И. Менделеева, таблицей растворимости солей, кислот и оснований в воде, электрохимическим рядом напряжений металлов и непрограммируемым калькулятором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перегонке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27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С компонентами нефти </a:t>
            </a:r>
            <a:r>
              <a:rPr lang="ru-RU" sz="3200" b="1" u="sng" dirty="0" smtClean="0"/>
              <a:t>не происходит</a:t>
            </a:r>
            <a:r>
              <a:rPr lang="ru-RU" sz="3200" dirty="0" smtClean="0"/>
              <a:t> химических превращений при её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термическом крекинге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err="1" smtClean="0"/>
              <a:t>риформинге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каталитическом крекинге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smtClean="0"/>
              <a:t>15,5 л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28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Объём кислорода, необходимого для полного сгорания 5 литров этана, равен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smtClean="0"/>
              <a:t>16,5 </a:t>
            </a:r>
            <a:r>
              <a:rPr lang="ru-RU" sz="2400" dirty="0" smtClean="0"/>
              <a:t>л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17,5 л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</a:t>
            </a:r>
            <a:r>
              <a:rPr lang="ru-RU" sz="2400" dirty="0" smtClean="0"/>
              <a:t>18,5 </a:t>
            </a:r>
            <a:r>
              <a:rPr lang="ru-RU" sz="2400" dirty="0" smtClean="0"/>
              <a:t>л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smtClean="0"/>
              <a:t>Литература: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Доронькин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А.Г. Бережная. Химия подготовка к ЕГЭ – 2013, Легион, Ростов-на-Дону.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Ю.Н. Медведев. Химия типовые тестовые задания – 2013, Экзамен, Москва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Н.П.Троегубова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Контрольно-измерительные материалы. Химия 11 класс. Москва «ВАКО»</a:t>
            </a:r>
            <a:endParaRPr lang="ru-RU" dirty="0" smtClean="0">
              <a:ln w="1905"/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defRPr/>
            </a:pPr>
            <a:r>
              <a:rPr lang="ru-RU" dirty="0" smtClean="0">
                <a:ln w="1905"/>
                <a:latin typeface="Times New Roman" pitchFamily="18" charset="0"/>
                <a:cs typeface="Times New Roman" pitchFamily="18" charset="0"/>
              </a:rPr>
              <a:t>О.С. Габриелян. Химия 10класс. Дрофа. М. 20</a:t>
            </a:r>
            <a:r>
              <a:rPr lang="en-US" dirty="0" smtClean="0">
                <a:ln w="1905"/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 smtClean="0">
              <a:ln w="1905"/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n w="1905"/>
                <a:latin typeface="Times New Roman" pitchFamily="18" charset="0"/>
                <a:cs typeface="Times New Roman" pitchFamily="18" charset="0"/>
              </a:rPr>
              <a:t>   О.С. Габриелян. Химия 11 класс. Дрофа. М. 20</a:t>
            </a:r>
            <a:r>
              <a:rPr lang="en-US" dirty="0" smtClean="0">
                <a:ln w="1905"/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 smtClean="0">
              <a:ln w="1905"/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n w="1905"/>
                <a:latin typeface="Times New Roman" pitchFamily="18" charset="0"/>
                <a:cs typeface="Times New Roman" pitchFamily="18" charset="0"/>
              </a:rPr>
              <a:t>   Шаблон </a:t>
            </a:r>
            <a:r>
              <a:rPr lang="ru-RU" dirty="0" smtClean="0">
                <a:ln w="1905"/>
                <a:latin typeface="Times New Roman" pitchFamily="18" charset="0"/>
                <a:cs typeface="Times New Roman" pitchFamily="18" charset="0"/>
              </a:rPr>
              <a:t>Алексеевой Л.А.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en-US" sz="2800" dirty="0" smtClean="0">
                <a:solidFill>
                  <a:schemeClr val="tx1"/>
                </a:solidFill>
              </a:rPr>
              <a:t>1s</a:t>
            </a:r>
            <a:r>
              <a:rPr lang="en-US" sz="24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2s</a:t>
            </a:r>
            <a:r>
              <a:rPr lang="en-US" sz="24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2p</a:t>
            </a:r>
            <a:r>
              <a:rPr lang="en-US" sz="2400" baseline="30000" dirty="0" smtClean="0"/>
              <a:t>6</a:t>
            </a:r>
            <a:r>
              <a:rPr lang="en-US" sz="2800" dirty="0" smtClean="0"/>
              <a:t>3s</a:t>
            </a:r>
            <a:r>
              <a:rPr lang="en-US" sz="2400" baseline="30000" dirty="0" smtClean="0"/>
              <a:t>2</a:t>
            </a:r>
            <a:r>
              <a:rPr lang="en-US" sz="2800" dirty="0" smtClean="0"/>
              <a:t>3p</a:t>
            </a:r>
            <a:r>
              <a:rPr lang="en-US" sz="2400" baseline="30000" dirty="0" smtClean="0"/>
              <a:t>6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54868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1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 </a:t>
            </a:r>
            <a:r>
              <a:rPr lang="ru-RU" sz="3200" dirty="0" smtClean="0"/>
              <a:t>Электронная конфигурация иона </a:t>
            </a:r>
            <a:r>
              <a:rPr lang="en-US" sz="3200" dirty="0" smtClean="0"/>
              <a:t>Ca</a:t>
            </a:r>
            <a:r>
              <a:rPr lang="en-US" sz="3200" baseline="30000" dirty="0" smtClean="0"/>
              <a:t>2+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en-US" sz="2800" dirty="0" smtClean="0">
                <a:solidFill>
                  <a:schemeClr val="tx1"/>
                </a:solidFill>
              </a:rPr>
              <a:t>1s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2s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2p</a:t>
            </a:r>
            <a:r>
              <a:rPr lang="en-US" sz="2800" baseline="30000" dirty="0" smtClean="0"/>
              <a:t>6</a:t>
            </a:r>
            <a:r>
              <a:rPr lang="en-US" sz="2800" dirty="0" smtClean="0">
                <a:solidFill>
                  <a:schemeClr val="tx1"/>
                </a:solidFill>
              </a:rPr>
              <a:t>3s</a:t>
            </a:r>
            <a:r>
              <a:rPr lang="en-US" sz="28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3p</a:t>
            </a:r>
            <a:r>
              <a:rPr lang="en-US" sz="2800" baseline="30000" dirty="0" smtClean="0"/>
              <a:t>6</a:t>
            </a:r>
            <a:r>
              <a:rPr lang="en-US" sz="2800" dirty="0" smtClean="0">
                <a:solidFill>
                  <a:schemeClr val="tx1"/>
                </a:solidFill>
              </a:rPr>
              <a:t>4s</a:t>
            </a:r>
            <a:r>
              <a:rPr lang="en-US" sz="2400" baseline="30000" dirty="0" smtClean="0"/>
              <a:t>2</a:t>
            </a:r>
            <a:endParaRPr lang="ru-RU" sz="24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en-US" sz="2800" dirty="0" smtClean="0">
                <a:solidFill>
                  <a:schemeClr val="tx1"/>
                </a:solidFill>
              </a:rPr>
              <a:t>1s</a:t>
            </a:r>
            <a:r>
              <a:rPr lang="en-US" sz="24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2s</a:t>
            </a:r>
            <a:r>
              <a:rPr lang="en-US" sz="24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2p</a:t>
            </a:r>
            <a:r>
              <a:rPr lang="en-US" sz="2400" baseline="30000" dirty="0" smtClean="0"/>
              <a:t>6</a:t>
            </a:r>
            <a:r>
              <a:rPr lang="en-US" sz="2800" dirty="0" smtClean="0"/>
              <a:t>3s</a:t>
            </a:r>
            <a:r>
              <a:rPr lang="en-US" sz="2400" baseline="30000" dirty="0" smtClean="0"/>
              <a:t>2</a:t>
            </a:r>
            <a:r>
              <a:rPr lang="en-US" sz="2800" dirty="0" smtClean="0"/>
              <a:t>3p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4s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4p</a:t>
            </a:r>
            <a:r>
              <a:rPr lang="en-US" sz="2400" baseline="30000" dirty="0" smtClean="0"/>
              <a:t>2</a:t>
            </a:r>
            <a:endParaRPr lang="ru-RU" sz="24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en-US" sz="2800" dirty="0" smtClean="0">
                <a:solidFill>
                  <a:schemeClr val="tx1"/>
                </a:solidFill>
              </a:rPr>
              <a:t>1s</a:t>
            </a:r>
            <a:r>
              <a:rPr lang="en-US" sz="24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2s</a:t>
            </a:r>
            <a:r>
              <a:rPr lang="en-US" sz="2400" baseline="30000" dirty="0" smtClean="0"/>
              <a:t>2</a:t>
            </a:r>
            <a:r>
              <a:rPr lang="en-US" sz="2800" dirty="0" smtClean="0">
                <a:solidFill>
                  <a:schemeClr val="tx1"/>
                </a:solidFill>
              </a:rPr>
              <a:t>2p</a:t>
            </a:r>
            <a:r>
              <a:rPr lang="en-US" sz="2400" baseline="30000" dirty="0" smtClean="0"/>
              <a:t>6</a:t>
            </a:r>
            <a:r>
              <a:rPr lang="en-US" sz="2800" dirty="0" smtClean="0"/>
              <a:t>3s</a:t>
            </a:r>
            <a:r>
              <a:rPr lang="en-US" sz="2400" baseline="30000" dirty="0" smtClean="0"/>
              <a:t>2</a:t>
            </a:r>
            <a:r>
              <a:rPr lang="en-US" sz="2800" dirty="0" smtClean="0"/>
              <a:t>3p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3d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4s</a:t>
            </a:r>
            <a:r>
              <a:rPr lang="en-US" sz="2400" baseline="300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3608" y="2000240"/>
            <a:ext cx="756084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400" dirty="0" smtClean="0"/>
              <a:t>увеличения протонов 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285729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2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 </a:t>
            </a:r>
            <a:r>
              <a:rPr lang="ru-RU" sz="3200" dirty="0" smtClean="0"/>
              <a:t>Химические элементы </a:t>
            </a:r>
            <a:r>
              <a:rPr lang="ru-RU" sz="3200" b="1" dirty="0" err="1" smtClean="0"/>
              <a:t>Ga</a:t>
            </a:r>
            <a:r>
              <a:rPr lang="ru-RU" sz="3200" b="1" dirty="0" smtClean="0"/>
              <a:t>→</a:t>
            </a:r>
            <a:r>
              <a:rPr lang="ru-RU" sz="3200" b="1" dirty="0" err="1" smtClean="0"/>
              <a:t>In</a:t>
            </a:r>
            <a:r>
              <a:rPr lang="ru-RU" sz="3200" b="1" dirty="0" smtClean="0"/>
              <a:t>→</a:t>
            </a:r>
            <a:r>
              <a:rPr lang="ru-RU" sz="3200" b="1" dirty="0" err="1" smtClean="0"/>
              <a:t>Tl</a:t>
            </a:r>
            <a:r>
              <a:rPr lang="ru-RU" sz="3200" dirty="0" smtClean="0"/>
              <a:t> расположены в порядке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043608" y="3000372"/>
            <a:ext cx="752892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400" dirty="0" smtClean="0"/>
              <a:t>увеличения числа валентных электронов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43608" y="4000504"/>
            <a:ext cx="752892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400" dirty="0" smtClean="0"/>
              <a:t>увеличения </a:t>
            </a:r>
            <a:r>
              <a:rPr lang="ru-RU" sz="2400" dirty="0" err="1" smtClean="0"/>
              <a:t>электроотрицательности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43608" y="5000636"/>
            <a:ext cx="760035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ru-RU" sz="2400" dirty="0" smtClean="0"/>
              <a:t>уменьшения радиуса атомов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верно только А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85728"/>
            <a:ext cx="8424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3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</a:t>
            </a:r>
            <a:r>
              <a:rPr lang="ru-RU" sz="2000" dirty="0" smtClean="0"/>
              <a:t>Оцените справедливость утверждений:</a:t>
            </a:r>
          </a:p>
          <a:p>
            <a:r>
              <a:rPr lang="ru-RU" sz="2000" b="1" dirty="0" smtClean="0"/>
              <a:t>А. Металлы не образуют кислотных оксидов.</a:t>
            </a:r>
            <a:br>
              <a:rPr lang="ru-RU" sz="2000" b="1" dirty="0" smtClean="0"/>
            </a:br>
            <a:r>
              <a:rPr lang="ru-RU" sz="2000" b="1" dirty="0" smtClean="0"/>
              <a:t>Б. С увеличением заряда ядра металлические свойства элементов главной подгруппы ослабевают.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верно только Б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верны оба утверждения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оба утверждения неверны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HF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4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Водородная связь образуется между молекулами каждого из веществ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HF </a:t>
            </a:r>
            <a:r>
              <a:rPr lang="ru-RU" sz="2400" dirty="0" smtClean="0"/>
              <a:t>и </a:t>
            </a:r>
            <a:r>
              <a:rPr lang="en-US" sz="2400" dirty="0" smtClean="0"/>
              <a:t>HCOOH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 </a:t>
            </a:r>
            <a:r>
              <a:rPr lang="en-US" sz="2400" dirty="0" smtClean="0"/>
              <a:t>HCOOH </a:t>
            </a:r>
            <a:r>
              <a:rPr lang="ru-RU" sz="2400" dirty="0" smtClean="0"/>
              <a:t>и 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C=O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C=O </a:t>
            </a:r>
            <a:r>
              <a:rPr lang="ru-RU" sz="2400" dirty="0" smtClean="0"/>
              <a:t>и 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4</a:t>
            </a:r>
            <a:endParaRPr lang="ru-RU" sz="2400" b="1" baseline="-25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Неверно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NF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Mg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endParaRPr lang="ru-RU" sz="24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5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Степень окисления </a:t>
            </a:r>
            <a:r>
              <a:rPr lang="ru-RU" sz="3200" i="1" dirty="0" smtClean="0"/>
              <a:t>–</a:t>
            </a:r>
            <a:r>
              <a:rPr lang="ru-RU" sz="3200" dirty="0" smtClean="0"/>
              <a:t>3 азот проявляет в каждом из соединений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Cl </a:t>
            </a:r>
            <a:r>
              <a:rPr lang="ru-RU" sz="2400" dirty="0" smtClean="0"/>
              <a:t>и 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endParaRPr lang="ru-RU" sz="2400" b="1" baseline="-25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Mg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Cl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 </a:t>
            </a:r>
            <a:r>
              <a:rPr lang="ru-RU" sz="2400" dirty="0" smtClean="0"/>
              <a:t>и 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1500166" y="2000240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00166" y="2000240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оксида кремния(</a:t>
            </a:r>
            <a:r>
              <a:rPr lang="en-US" sz="2400" dirty="0" smtClean="0"/>
              <a:t>IV)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85728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6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.</a:t>
            </a:r>
            <a:r>
              <a:rPr lang="ru-RU" sz="3200" dirty="0" smtClean="0"/>
              <a:t> Атомную решетку имеет кристалл</a:t>
            </a:r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00166" y="4000504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00166" y="3000372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571604" y="5000636"/>
            <a:ext cx="7072362" cy="785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500166" y="3000372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оксида углерода(</a:t>
            </a:r>
            <a:r>
              <a:rPr lang="en-US" sz="2400" dirty="0" smtClean="0"/>
              <a:t>IV)</a:t>
            </a:r>
            <a:endParaRPr lang="ru-RU" sz="2400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00166" y="4000504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хлорида аммония</a:t>
            </a:r>
            <a:endParaRPr lang="ru-RU" sz="24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71604" y="5000636"/>
            <a:ext cx="707236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</a:rPr>
              <a:t>)</a:t>
            </a:r>
            <a:r>
              <a:rPr lang="ru-RU" sz="2400" dirty="0" smtClean="0"/>
              <a:t> белого фосфора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92D050"/>
      </a:accent6>
      <a:hlink>
        <a:srgbClr val="AD1F1F"/>
      </a:hlink>
      <a:folHlink>
        <a:srgbClr val="FFC42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1095</Words>
  <Application>Microsoft Office PowerPoint</Application>
  <PresentationFormat>Экран (4:3)</PresentationFormat>
  <Paragraphs>328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Эркер</vt:lpstr>
      <vt:lpstr>Тест для подготовки к ЕГЭ по химии.  Часть А.</vt:lpstr>
      <vt:lpstr>Цели:</vt:lpstr>
      <vt:lpstr>Инструкции и рекомендации: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Larisa</cp:lastModifiedBy>
  <cp:revision>66</cp:revision>
  <dcterms:modified xsi:type="dcterms:W3CDTF">2013-05-05T12:37:46Z</dcterms:modified>
</cp:coreProperties>
</file>