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2" r:id="rId3"/>
    <p:sldId id="273" r:id="rId4"/>
    <p:sldId id="30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9" r:id="rId21"/>
    <p:sldId id="310" r:id="rId22"/>
    <p:sldId id="314" r:id="rId23"/>
    <p:sldId id="312" r:id="rId24"/>
    <p:sldId id="313" r:id="rId25"/>
    <p:sldId id="303" r:id="rId26"/>
    <p:sldId id="304" r:id="rId27"/>
    <p:sldId id="30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FFA25D-41E4-4191-B243-89D7CA7E3D48}" type="datetimeFigureOut">
              <a:rPr lang="ru-RU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F4D5E-2B0E-48DA-A39D-2A009F1DC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75640-E976-455F-9C0D-FF3FFF772F34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DF499-FD68-44D7-8893-CFAC0B9C28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D8209-06CB-418B-BD31-CF09BC9DC243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FB114-6F5A-42C8-876B-80D3CE487F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64CA7-65EB-4C82-B487-C73E4EFA2327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F8687-9F29-43AA-9C36-A9A88BEF6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A9526-1B6C-4B18-9A43-F9C506EC4F70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3D6B-93C2-4851-8DA3-9C0FB9595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8DFEFC-8E58-4DE6-AC28-2275E16D3E67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FE69D31-C163-409B-B5BE-70214D8CD2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8B279-556E-4BB4-8CDB-48D2344E3B06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4077F-46FE-48A3-AE29-802EC52D12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C6CE3-B312-43EE-ACC1-B25B5F0BDE05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4BF68-55B4-46FE-9966-1806A2CDF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3BDA6-E083-41E9-9AB5-6743A77436DF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8C4DE-FA78-4ECA-AD49-5FAC607DD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7B3959-48A6-4FFC-9CDB-178F11B47144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BBD6E-76F5-4881-A325-1CEED5AA54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BAE06-F31D-4EF1-B1D8-A59915C3F66C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852A2-43BE-4B95-80AC-CF9E20DE82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CC61A-6442-4840-87A0-A74172670D13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2E28-7303-4DFD-B6B5-FE00D95E19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7ADE0FC-DBA6-4458-8D83-DB3F69A87E2C}" type="datetime1">
              <a:rPr lang="ru-RU" smtClean="0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B9E18EF-1F60-4C4A-A87E-8D5CB9A6C2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428604"/>
            <a:ext cx="8712968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 для подготовки к ГИА по химии. </a:t>
            </a:r>
          </a:p>
          <a:p>
            <a:pPr algn="ctr">
              <a:defRPr/>
            </a:pP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А11 </a:t>
            </a:r>
            <a:endParaRPr lang="ru-RU" sz="4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</a:t>
            </a: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теме </a:t>
            </a:r>
            <a:endParaRPr lang="ru-RU" sz="4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Химические свойства оснований и кислот»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5000625" y="4941168"/>
            <a:ext cx="4143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Работу </a:t>
            </a:r>
            <a:r>
              <a:rPr lang="ru-RU" dirty="0" smtClean="0"/>
              <a:t>выполнил </a:t>
            </a:r>
            <a:r>
              <a:rPr lang="ru-RU" dirty="0" smtClean="0"/>
              <a:t> Авдонин Илья, учащийся </a:t>
            </a:r>
            <a:r>
              <a:rPr lang="ru-RU" dirty="0" smtClean="0"/>
              <a:t>10А </a:t>
            </a:r>
            <a:r>
              <a:rPr lang="ru-RU" dirty="0"/>
              <a:t>класса МБОУ СОШ № 26 г. Балаково Саратовской области </a:t>
            </a:r>
            <a:r>
              <a:rPr lang="ru-RU" dirty="0" smtClean="0"/>
              <a:t>Руководитель: Алексеева Л.А.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CaCO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57422" y="3071810"/>
            <a:ext cx="43577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NaCl</a:t>
            </a:r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CuO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pt-BR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pt-BR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49275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А6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Гидроксид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калия взаимодействует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391818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а(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OH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ru-RU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+2KCl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Cl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KOH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391818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3)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Zn(OH)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+2KOH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[Zn(OH)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3918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2)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2NaOH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+ С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uCl</a:t>
            </a:r>
            <a:r>
              <a:rPr lang="en-US" sz="2000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Cu(OH)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+2NaCl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3923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4)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NaOH+HCl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NaCl+H</a:t>
            </a:r>
            <a:r>
              <a:rPr lang="en-US" sz="20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428604"/>
            <a:ext cx="896448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А7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 реакции нейтрализации относится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медь 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железо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магний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серебро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88640"/>
            <a:ext cx="871296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А8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Какой из металлов не реагирует с концентрированной серной кислотой при комнатной температуре?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NaOH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BaO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Ag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Zn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Na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Al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42853"/>
            <a:ext cx="8712968" cy="206210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A9</a:t>
            </a:r>
            <a:r>
              <a:rPr lang="en-US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. 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Концентрированная азотная кислота реагирует с каждым из двух веществ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8538" y="2060575"/>
            <a:ext cx="460692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8538" y="3068638"/>
            <a:ext cx="4606925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BaSO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8538" y="5084763"/>
            <a:ext cx="4606925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Cu(OH)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8538" y="4076700"/>
            <a:ext cx="460692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HCl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785794"/>
            <a:ext cx="896448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А10. </a:t>
            </a:r>
            <a:r>
              <a:rPr lang="ru-RU" sz="32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</a:rPr>
              <a:t>Гидроксид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цинка взаимодействует с: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Ba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Sr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NaOH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00042"/>
            <a:ext cx="849788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А11.</a:t>
            </a:r>
            <a:r>
              <a:rPr lang="ru-RU" sz="24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При нагревании разлагается</a:t>
            </a:r>
            <a:r>
              <a:rPr lang="ru-RU" sz="24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sz="24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95513" y="2060575"/>
            <a:ext cx="453707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медь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7744" y="3068960"/>
            <a:ext cx="4535487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оксид кремния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8538" y="5084763"/>
            <a:ext cx="4535487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углерод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8538" y="4076700"/>
            <a:ext cx="4535487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3) цинк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60648"/>
            <a:ext cx="8208912" cy="11387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sz="36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12</a:t>
            </a:r>
            <a:r>
              <a:rPr lang="ru-RU" sz="36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Разбавленная соляная кислота растворяет: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FeO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NO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Mg(OH)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3227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ZnO</a:t>
            </a:r>
            <a:endParaRPr lang="ru-RU" sz="24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142852"/>
            <a:ext cx="7518449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А13. Раствор </a:t>
            </a:r>
            <a:r>
              <a:rPr lang="ru-RU" sz="32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</a:rPr>
              <a:t>гидроксида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бария взаимодействует с: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Al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NaOH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4)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ZnO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Au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BaO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Ag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88640"/>
            <a:ext cx="8208912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А14. Концентрированная азотная кислота реагирует с каждым из двух веществ: 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соединения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замещения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разложения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обмена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332656"/>
            <a:ext cx="8712968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А15. 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Взаимодействие оксида меди(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II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) с серной кислотой относится к реакциям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332656"/>
            <a:ext cx="63127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Цели: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8208912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200" dirty="0"/>
              <a:t>Ознакомиться с материалом </a:t>
            </a:r>
            <a:r>
              <a:rPr lang="ru-RU" sz="3200" dirty="0" smtClean="0"/>
              <a:t>вопроса А11 по теме «Химические свойства оснований и кислот» .</a:t>
            </a:r>
            <a:endParaRPr lang="ru-RU" sz="3200" dirty="0"/>
          </a:p>
          <a:p>
            <a:pPr marL="571500" indent="-571500">
              <a:defRPr/>
            </a:pPr>
            <a:endParaRPr lang="ru-RU" sz="3200" dirty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200" dirty="0"/>
              <a:t>Проверить свои знания, на сколько  подготовлен к ГИА по </a:t>
            </a:r>
            <a:r>
              <a:rPr lang="ru-RU" sz="3200" dirty="0" smtClean="0"/>
              <a:t> теме «Химические свойства оснований и кислот» .</a:t>
            </a:r>
            <a:endParaRPr lang="ru-RU" sz="3200" dirty="0"/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3200" dirty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200" dirty="0"/>
              <a:t>Расширить опыт выполнения тестовых заданий по химии.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CuS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57422" y="3071810"/>
            <a:ext cx="43577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Cu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CuSO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28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Cu(OH)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28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88640"/>
            <a:ext cx="828092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А16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Определите формулу неизвестного вещества в схеме реакции: 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+…→CuSO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+2H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MgCl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H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CO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CaCO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ZnO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ZnCl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3227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H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332656"/>
            <a:ext cx="8208912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А17.</a:t>
            </a: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Взаимодействуют со щелочами, образуя соль и воду: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0"/>
            <a:ext cx="9144000" cy="157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MgS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57422" y="3071810"/>
            <a:ext cx="43577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28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28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60648"/>
            <a:ext cx="871296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А1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8.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Определите формулу неизвестного вещества в схеме реакции: 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2HCl+…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→MgCl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+2H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Cu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Al 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Ag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Au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9.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Разбавленная серная кислота взаимодействует с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NO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3200" b="1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FeO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00042"/>
            <a:ext cx="8640960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А20. Раствор </a:t>
            </a:r>
            <a:r>
              <a:rPr lang="ru-RU" sz="32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</a:rPr>
              <a:t>гидроксида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кал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ьц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ия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взаимодействуют с: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Название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E0E8C-D597-4B5C-8362-60C0844D539C}" type="datetime1">
              <a:rPr lang="ru-RU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8918" name="Picture 2" descr="C:\Documents and Settings\UserXP\Рабочий стол\Химия\Т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гнутая влево стрелка 7">
            <a:hlinkClick r:id="" action="ppaction://hlinkshowjump?jump=lastslideviewed"/>
          </p:cNvPr>
          <p:cNvSpPr/>
          <p:nvPr/>
        </p:nvSpPr>
        <p:spPr>
          <a:xfrm>
            <a:off x="8604448" y="6165304"/>
            <a:ext cx="539552" cy="692696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Название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E0E8C-D597-4B5C-8362-60C0844D539C}" type="datetime1">
              <a:rPr lang="ru-RU"/>
              <a:pPr>
                <a:defRPr/>
              </a:pPr>
              <a:t>09.05.2013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9942" name="Picture 2" descr="C:\Documents and Settings\UserXP\Рабочий стол\Химия\Т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гнутая влево стрелка 7">
            <a:hlinkClick r:id="" action="ppaction://hlinkshowjump?jump=lastslideviewed"/>
          </p:cNvPr>
          <p:cNvSpPr/>
          <p:nvPr/>
        </p:nvSpPr>
        <p:spPr>
          <a:xfrm>
            <a:off x="8316416" y="6309320"/>
            <a:ext cx="611560" cy="548680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500042"/>
            <a:ext cx="8964488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спользованные ресурсы: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571472" y="1500174"/>
            <a:ext cx="8072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AutoNum type="arabicParenR"/>
              <a:defRPr/>
            </a:pPr>
            <a:r>
              <a:rPr lang="ru-RU" sz="2800" dirty="0" smtClean="0"/>
              <a:t>Сборник заданий по химии ГИА 9 класс, Соколова И. А. 2011 год.</a:t>
            </a:r>
          </a:p>
          <a:p>
            <a:pPr marL="514350" indent="-514350">
              <a:buFontTx/>
              <a:buAutoNum type="arabicParenR"/>
              <a:defRPr/>
            </a:pPr>
            <a:r>
              <a:rPr lang="ru-RU" sz="2800" dirty="0" smtClean="0"/>
              <a:t>О.С Габриелян "Химия 9 класс". М., Дрофа.2010 год.</a:t>
            </a:r>
          </a:p>
          <a:p>
            <a:pPr marL="514350" indent="-514350">
              <a:buFontTx/>
              <a:buAutoNum type="arabicParenR"/>
              <a:defRPr/>
            </a:pPr>
            <a:r>
              <a:rPr lang="ru-RU" sz="2800" dirty="0" smtClean="0"/>
              <a:t> О.С.Габриелян "Химия 8 класс".М., Дрофа. 2010 год</a:t>
            </a:r>
          </a:p>
          <a:p>
            <a:pPr marL="514350" indent="-514350">
              <a:defRPr/>
            </a:pPr>
            <a:r>
              <a:rPr lang="ru-RU" sz="2800" dirty="0" smtClean="0"/>
              <a:t>4) </a:t>
            </a:r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ru.wikipedia.org</a:t>
            </a:r>
            <a:endParaRPr lang="ru-RU" sz="2800" dirty="0" smtClean="0"/>
          </a:p>
          <a:p>
            <a:pPr marL="514350" indent="-514350">
              <a:defRPr/>
            </a:pPr>
            <a:r>
              <a:rPr lang="ru-RU" sz="2800" dirty="0" smtClean="0"/>
              <a:t>5) Шаблон Алексеевой Л.А.</a:t>
            </a:r>
            <a:endParaRPr lang="ru-RU" sz="2800" dirty="0" smtClean="0"/>
          </a:p>
          <a:p>
            <a:pPr marL="514350" indent="-514350"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850112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Инструкции и рекомендации: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571472" y="1571612"/>
            <a:ext cx="81438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Тест содержит 20 вопросов. </a:t>
            </a:r>
            <a:r>
              <a:rPr lang="ru-RU" sz="2800" dirty="0"/>
              <a:t>К каждому </a:t>
            </a:r>
            <a:r>
              <a:rPr lang="ru-RU" sz="2800" dirty="0" smtClean="0"/>
              <a:t>вопросу </a:t>
            </a:r>
            <a:r>
              <a:rPr lang="ru-RU" sz="2800" dirty="0"/>
              <a:t>даётся 4 варианта ответа, из которых - один правильный. </a:t>
            </a:r>
            <a:endParaRPr lang="ru-RU" sz="2800" dirty="0" smtClean="0"/>
          </a:p>
          <a:p>
            <a:pPr algn="ctr"/>
            <a:r>
              <a:rPr lang="ru-RU" sz="2800" dirty="0" smtClean="0"/>
              <a:t>Что бы ответить на вопрос, наведите курсор  на выбираемый ответ и кликните на левую кнопку мыши. </a:t>
            </a:r>
          </a:p>
          <a:p>
            <a:pPr algn="ctr"/>
            <a:r>
              <a:rPr lang="ru-RU" sz="2800" dirty="0" smtClean="0"/>
              <a:t>При неправильном ответе появится слово «неверно», а при правильном- «верно».</a:t>
            </a:r>
            <a:endParaRPr lang="ru-RU" sz="2800" dirty="0"/>
          </a:p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260648"/>
            <a:ext cx="85011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Условные знаки: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00063" y="1785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/>
          </a:p>
        </p:txBody>
      </p:sp>
      <p:sp>
        <p:nvSpPr>
          <p:cNvPr id="10" name="TextBox 9"/>
          <p:cNvSpPr txBox="1"/>
          <p:nvPr/>
        </p:nvSpPr>
        <p:spPr>
          <a:xfrm>
            <a:off x="857250" y="1571625"/>
            <a:ext cx="1500188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857250" y="2643188"/>
            <a:ext cx="1500188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928662" y="3786190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Выгнутая влево стрелка 13">
            <a:hlinkClick r:id="" action="ppaction://hlinkshowjump?jump=lastslideviewed"/>
          </p:cNvPr>
          <p:cNvSpPr/>
          <p:nvPr/>
        </p:nvSpPr>
        <p:spPr>
          <a:xfrm>
            <a:off x="971600" y="5229199"/>
            <a:ext cx="1028650" cy="1080121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0298" y="1500174"/>
            <a:ext cx="600075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Ссылка на ПСХЭ Д.И.Менделеева</a:t>
            </a:r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Ссылка на таблицу растворимости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Переход к следующему вопросу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Возвратиться к вопросу</a:t>
            </a:r>
          </a:p>
          <a:p>
            <a:endParaRPr lang="ru-RU" sz="2000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ртуть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медь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кислород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3) магний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28604"/>
            <a:ext cx="8568952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А1. С каким из приведёнными веществ реагирует серная кислота?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9" name="Стрелка вправо 18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Fe(OH)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Cu(OH)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CuO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NaOH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00042"/>
            <a:ext cx="8640960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А2.  </a:t>
            </a:r>
            <a:r>
              <a:rPr lang="ru-RU" sz="32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</a:rPr>
              <a:t>Гидроксид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 алюминия взаимодействует с: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золотом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магнием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водородом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кислородом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428604"/>
            <a:ext cx="753271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А3</a:t>
            </a: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. 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Серная кислота реагирует с: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MgSO</a:t>
            </a:r>
            <a:r>
              <a:rPr lang="en-US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MgCl</a:t>
            </a:r>
            <a:r>
              <a:rPr lang="ru-RU" sz="3200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3200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4)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Mg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88640"/>
            <a:ext cx="8391877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А4.Определите формулу неизвестного вещества в схеме реакции: 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+….→MgSO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+H</a:t>
            </a:r>
            <a:r>
              <a:rPr lang="en-US" sz="3200" b="1" spc="50" baseline="-2500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ru-RU" sz="3200" b="1" spc="50" dirty="0" smtClean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NaOH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NaCl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4)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Cu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3)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HCl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32656"/>
            <a:ext cx="8607330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en-US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5</a:t>
            </a:r>
            <a:r>
              <a:rPr lang="en-US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200" b="1" spc="50" dirty="0">
                <a:ln w="11430"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С каким из приведённых веществ взаимодействует кремниевая кислота: </a:t>
            </a:r>
            <a:endParaRPr lang="ru-RU" sz="3200" b="1" spc="50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429520" y="5786454"/>
            <a:ext cx="1428760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710</TotalTime>
  <Words>867</Words>
  <Application>Microsoft Office PowerPoint</Application>
  <PresentationFormat>Экран (4:3)</PresentationFormat>
  <Paragraphs>292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Название</vt:lpstr>
      <vt:lpstr>Название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Larisa</dc:creator>
  <cp:lastModifiedBy>Larisa</cp:lastModifiedBy>
  <cp:revision>92</cp:revision>
  <dcterms:modified xsi:type="dcterms:W3CDTF">2013-05-09T16:04:24Z</dcterms:modified>
</cp:coreProperties>
</file>