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72" r:id="rId3"/>
    <p:sldId id="273" r:id="rId4"/>
    <p:sldId id="30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309" r:id="rId21"/>
    <p:sldId id="310" r:id="rId22"/>
    <p:sldId id="314" r:id="rId23"/>
    <p:sldId id="312" r:id="rId24"/>
    <p:sldId id="313" r:id="rId25"/>
    <p:sldId id="303" r:id="rId26"/>
    <p:sldId id="304" r:id="rId27"/>
    <p:sldId id="305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EFFA25D-41E4-4191-B243-89D7CA7E3D48}" type="datetimeFigureOut">
              <a:rPr lang="ru-RU"/>
              <a:pPr>
                <a:defRPr/>
              </a:pPr>
              <a:t>09.05.2013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FF4D5E-2B0E-48DA-A39D-2A009F1DC3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275640-E976-455F-9C0D-FF3FFF772F34}" type="datetime1">
              <a:rPr lang="ru-RU" smtClean="0"/>
              <a:pPr>
                <a:defRPr/>
              </a:pPr>
              <a:t>09.05.2013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FDF499-FD68-44D7-8893-CFAC0B9C285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AD8209-06CB-418B-BD31-CF09BC9DC243}" type="datetime1">
              <a:rPr lang="ru-RU" smtClean="0"/>
              <a:pPr>
                <a:defRPr/>
              </a:pPr>
              <a:t>09.05.2013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8FB114-6F5A-42C8-876B-80D3CE487F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664CA7-65EB-4C82-B487-C73E4EFA2327}" type="datetime1">
              <a:rPr lang="ru-RU" smtClean="0"/>
              <a:pPr>
                <a:defRPr/>
              </a:pPr>
              <a:t>09.05.2013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F8687-9F29-43AA-9C36-A9A88BEF6BA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3A9526-1B6C-4B18-9A43-F9C506EC4F70}" type="datetime1">
              <a:rPr lang="ru-RU" smtClean="0"/>
              <a:pPr>
                <a:defRPr/>
              </a:pPr>
              <a:t>09.05.2013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513D6B-93C2-4851-8DA3-9C0FB95959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8DFEFC-8E58-4DE6-AC28-2275E16D3E67}" type="datetime1">
              <a:rPr lang="ru-RU" smtClean="0"/>
              <a:pPr>
                <a:defRPr/>
              </a:pPr>
              <a:t>09.05.2013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fld id="{BFE69D31-C163-409B-B5BE-70214D8CD23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18B279-556E-4BB4-8CDB-48D2344E3B06}" type="datetime1">
              <a:rPr lang="ru-RU" smtClean="0"/>
              <a:pPr>
                <a:defRPr/>
              </a:pPr>
              <a:t>09.05.2013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84077F-46FE-48A3-AE29-802EC52D123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BC6CE3-B312-43EE-ACC1-B25B5F0BDE05}" type="datetime1">
              <a:rPr lang="ru-RU" smtClean="0"/>
              <a:pPr>
                <a:defRPr/>
              </a:pPr>
              <a:t>09.05.2013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64BF68-55B4-46FE-9966-1806A2CDF14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E3BDA6-E083-41E9-9AB5-6743A77436DF}" type="datetime1">
              <a:rPr lang="ru-RU" smtClean="0"/>
              <a:pPr>
                <a:defRPr/>
              </a:pPr>
              <a:t>09.05.2013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28C4DE-FA78-4ECA-AD49-5FAC607DD00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7B3959-48A6-4FFC-9CDB-178F11B47144}" type="datetime1">
              <a:rPr lang="ru-RU" smtClean="0"/>
              <a:pPr>
                <a:defRPr/>
              </a:pPr>
              <a:t>09.05.2013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0BBD6E-76F5-4881-A325-1CEED5AA54C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7BAE06-F31D-4EF1-B1D8-A59915C3F66C}" type="datetime1">
              <a:rPr lang="ru-RU" smtClean="0"/>
              <a:pPr>
                <a:defRPr/>
              </a:pPr>
              <a:t>09.05.2013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C852A2-43BE-4B95-80AC-CF9E20DE820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0CC61A-6442-4840-87A0-A74172670D13}" type="datetime1">
              <a:rPr lang="ru-RU" smtClean="0"/>
              <a:pPr>
                <a:defRPr/>
              </a:pPr>
              <a:t>09.05.2013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D2E28-7303-4DFD-B6B5-FE00D95E19C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F7ADE0FC-DBA6-4458-8D83-DB3F69A87E2C}" type="datetime1">
              <a:rPr lang="ru-RU" smtClean="0"/>
              <a:pPr>
                <a:defRPr/>
              </a:pPr>
              <a:t>09.05.2013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4B9E18EF-1F60-4C4A-A87E-8D5CB9A6C22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51520" y="428604"/>
            <a:ext cx="8712968" cy="43704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Тест для подготовки к ГИА по химии. </a:t>
            </a:r>
          </a:p>
          <a:p>
            <a:pPr algn="ctr">
              <a:defRPr/>
            </a:pPr>
            <a:r>
              <a:rPr lang="ru-RU" sz="4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Вопрос А11 </a:t>
            </a:r>
            <a:endParaRPr lang="ru-RU" sz="44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r>
              <a:rPr lang="ru-RU" sz="4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 </a:t>
            </a:r>
            <a:r>
              <a:rPr lang="ru-RU" sz="4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теме </a:t>
            </a:r>
            <a:endParaRPr lang="ru-RU" sz="44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r>
              <a:rPr lang="ru-RU" sz="4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</a:t>
            </a:r>
            <a:r>
              <a:rPr lang="ru-RU" sz="4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Химические свойства оснований и кислот»</a:t>
            </a:r>
            <a:endParaRPr lang="ru-RU" sz="44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r>
              <a:rPr lang="ru-RU" sz="6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</p:txBody>
      </p:sp>
      <p:sp>
        <p:nvSpPr>
          <p:cNvPr id="2052" name="TextBox 9"/>
          <p:cNvSpPr txBox="1">
            <a:spLocks noChangeArrowheads="1"/>
          </p:cNvSpPr>
          <p:nvPr/>
        </p:nvSpPr>
        <p:spPr bwMode="auto">
          <a:xfrm>
            <a:off x="5000625" y="4941168"/>
            <a:ext cx="41433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dirty="0"/>
              <a:t>Работу </a:t>
            </a:r>
            <a:r>
              <a:rPr lang="ru-RU" dirty="0" smtClean="0"/>
              <a:t>выполнил </a:t>
            </a:r>
            <a:r>
              <a:rPr lang="ru-RU" dirty="0" smtClean="0"/>
              <a:t> Авдонин Илья, учащийся </a:t>
            </a:r>
            <a:r>
              <a:rPr lang="ru-RU" dirty="0" smtClean="0"/>
              <a:t>10А </a:t>
            </a:r>
            <a:r>
              <a:rPr lang="ru-RU" dirty="0"/>
              <a:t>класса МБОУ СОШ № 26 г. Балаково Саратовской области </a:t>
            </a:r>
            <a:r>
              <a:rPr lang="ru-RU" dirty="0" smtClean="0"/>
              <a:t>Руководитель: Алексеева Л.А.</a:t>
            </a:r>
            <a:endParaRPr lang="ru-RU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428875" y="414337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28875" y="314325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28875" y="514350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28875" y="214312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11413" y="2060575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CaCO</a:t>
            </a:r>
            <a:r>
              <a:rPr lang="en-US" sz="3200" b="1" baseline="-25000" dirty="0" smtClean="0">
                <a:solidFill>
                  <a:schemeClr val="accent4">
                    <a:lumMod val="75000"/>
                  </a:schemeClr>
                </a:solidFill>
              </a:rPr>
              <a:t>3</a:t>
            </a: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  </a:t>
            </a:r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357422" y="3071810"/>
            <a:ext cx="4357718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</a:rPr>
              <a:t>NaCl</a:t>
            </a:r>
            <a:r>
              <a:rPr lang="pt-BR" sz="32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</a:rPr>
              <a:t>  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11413" y="5084763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4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</a:rPr>
              <a:t>CuO</a:t>
            </a:r>
            <a:endParaRPr lang="ru-RU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411413" y="4076700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 </a:t>
            </a: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3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r>
              <a:rPr lang="pt-BR" sz="32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pt-BR" sz="3200" b="1" dirty="0" smtClean="0">
                <a:solidFill>
                  <a:schemeClr val="accent4">
                    <a:lumMod val="75000"/>
                  </a:schemeClr>
                </a:solidFill>
              </a:rPr>
              <a:t>P</a:t>
            </a:r>
            <a:r>
              <a:rPr lang="pt-BR" sz="3200" b="1" baseline="-25000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O</a:t>
            </a:r>
            <a:r>
              <a:rPr lang="pt-BR" sz="3200" b="1" baseline="-25000" dirty="0" smtClean="0">
                <a:solidFill>
                  <a:schemeClr val="accent4">
                    <a:lumMod val="75000"/>
                  </a:schemeClr>
                </a:solidFill>
              </a:rPr>
              <a:t>5</a:t>
            </a:r>
            <a:r>
              <a:rPr lang="pt-BR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ru-RU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1520" y="549275"/>
            <a:ext cx="8568952" cy="58477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200" b="1" spc="50" dirty="0">
                <a:ln w="11430"/>
                <a:solidFill>
                  <a:schemeClr val="accent4">
                    <a:lumMod val="75000"/>
                  </a:schemeClr>
                </a:solidFill>
              </a:rPr>
              <a:t>А6</a:t>
            </a:r>
            <a:r>
              <a:rPr lang="ru-RU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.</a:t>
            </a:r>
            <a:r>
              <a:rPr lang="ru-RU" sz="3200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4">
                    <a:lumMod val="75000"/>
                  </a:schemeClr>
                </a:solidFill>
              </a:rPr>
              <a:t>Гидроксид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 калия взаимодействует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c</a:t>
            </a:r>
            <a:r>
              <a:rPr lang="ru-RU" sz="3200" i="1" dirty="0" smtClean="0">
                <a:solidFill>
                  <a:schemeClr val="accent4">
                    <a:lumMod val="75000"/>
                  </a:schemeClr>
                </a:solidFill>
              </a:rPr>
              <a:t>:</a:t>
            </a:r>
            <a:endParaRPr lang="ru-RU" sz="3200" b="1" spc="50" dirty="0">
              <a:ln w="11430"/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88" y="5072063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2" action="ppaction://hlinksldjump"/>
              </a:rPr>
              <a:t>ТМ</a:t>
            </a:r>
            <a:endParaRPr lang="ru-RU" sz="3200" b="1" dirty="0"/>
          </a:p>
        </p:txBody>
      </p:sp>
      <p:sp>
        <p:nvSpPr>
          <p:cNvPr id="16" name="TextBox 15">
            <a:hlinkClick r:id="rId3" action="ppaction://hlinksldjump"/>
          </p:cNvPr>
          <p:cNvSpPr txBox="1"/>
          <p:nvPr/>
        </p:nvSpPr>
        <p:spPr>
          <a:xfrm>
            <a:off x="357188" y="6000750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3" action="ppaction://hlinksldjump"/>
              </a:rPr>
              <a:t>ТР</a:t>
            </a:r>
            <a:endParaRPr lang="ru-RU" sz="3200" b="1" dirty="0"/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7429520" y="5786454"/>
            <a:ext cx="1428760" cy="92869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555875" y="5084763"/>
            <a:ext cx="4214813" cy="6429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84438" y="3141663"/>
            <a:ext cx="4141787" cy="6429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84438" y="4149725"/>
            <a:ext cx="4214812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84438" y="2143125"/>
            <a:ext cx="4159250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84438" y="2060575"/>
            <a:ext cx="4391818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1)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B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а(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OH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r>
              <a:rPr lang="ru-RU" sz="2000" b="1" baseline="-25000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+2KCl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=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B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а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Cl</a:t>
            </a:r>
            <a:r>
              <a:rPr lang="en-US" sz="2000" b="1" baseline="-25000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+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KOH</a:t>
            </a:r>
            <a:endParaRPr lang="ru-RU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484438" y="4076700"/>
            <a:ext cx="4391818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3)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Zn(OH)</a:t>
            </a:r>
            <a:r>
              <a:rPr lang="en-US" sz="2000" b="1" baseline="-25000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+2KOH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=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K</a:t>
            </a:r>
            <a:r>
              <a:rPr lang="en-US" sz="2000" b="1" baseline="-25000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[Zn(OH)</a:t>
            </a:r>
            <a:r>
              <a:rPr lang="en-US" sz="2000" b="1" baseline="-25000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]</a:t>
            </a:r>
            <a:endParaRPr lang="ru-RU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84438" y="3068638"/>
            <a:ext cx="4391818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2)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2NaOH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 + С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uCl</a:t>
            </a:r>
            <a:r>
              <a:rPr lang="en-US" sz="2000" baseline="-25000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=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Cu(OH)</a:t>
            </a:r>
            <a:r>
              <a:rPr lang="en-US" sz="2000" b="1" baseline="-25000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+2NaCl</a:t>
            </a:r>
            <a:endParaRPr lang="ru-RU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555875" y="5084763"/>
            <a:ext cx="4392389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4)</a:t>
            </a:r>
            <a:r>
              <a:rPr lang="en-US" sz="2000" b="1" dirty="0" err="1" smtClean="0">
                <a:solidFill>
                  <a:schemeClr val="accent4">
                    <a:lumMod val="75000"/>
                  </a:schemeClr>
                </a:solidFill>
              </a:rPr>
              <a:t>NaOH+HCl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=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NaCl+H</a:t>
            </a:r>
            <a:r>
              <a:rPr lang="en-US" sz="2000" b="1" baseline="-25000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O</a:t>
            </a:r>
            <a:endParaRPr lang="ru-RU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9512" y="428604"/>
            <a:ext cx="8964488" cy="58477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200" b="1" spc="50" dirty="0">
                <a:ln w="11430"/>
                <a:solidFill>
                  <a:schemeClr val="accent4">
                    <a:lumMod val="75000"/>
                  </a:schemeClr>
                </a:solidFill>
              </a:rPr>
              <a:t>А7</a:t>
            </a:r>
            <a:r>
              <a:rPr lang="ru-RU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.</a:t>
            </a:r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К реакции нейтрализации относится</a:t>
            </a:r>
            <a:endParaRPr lang="ru-RU" sz="3200" b="1" spc="50" dirty="0">
              <a:ln w="11430"/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88" y="5072063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2" action="ppaction://hlinksldjump"/>
              </a:rPr>
              <a:t>ТМ</a:t>
            </a:r>
            <a:endParaRPr lang="ru-RU" sz="3200" b="1" dirty="0"/>
          </a:p>
        </p:txBody>
      </p:sp>
      <p:sp>
        <p:nvSpPr>
          <p:cNvPr id="16" name="TextBox 15">
            <a:hlinkClick r:id="rId3" action="ppaction://hlinksldjump"/>
          </p:cNvPr>
          <p:cNvSpPr txBox="1"/>
          <p:nvPr/>
        </p:nvSpPr>
        <p:spPr>
          <a:xfrm>
            <a:off x="357188" y="6000750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3" action="ppaction://hlinksldjump"/>
              </a:rPr>
              <a:t>ТР</a:t>
            </a:r>
            <a:endParaRPr lang="ru-RU" sz="3200" b="1" dirty="0"/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7429520" y="5786454"/>
            <a:ext cx="1428760" cy="92869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555875" y="5157788"/>
            <a:ext cx="4103688" cy="6429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  <a:r>
              <a:rPr lang="ru-RU" sz="2800" b="1" dirty="0"/>
              <a:t>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84438" y="3141663"/>
            <a:ext cx="4141787" cy="6429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84438" y="4149725"/>
            <a:ext cx="4214812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84438" y="2143125"/>
            <a:ext cx="4159250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84438" y="2060575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 медь  </a:t>
            </a:r>
            <a:endParaRPr lang="ru-RU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484438" y="3068638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2)</a:t>
            </a: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железо</a:t>
            </a:r>
            <a:endParaRPr lang="ru-RU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84438" y="4076700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3) 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магний</a:t>
            </a:r>
            <a:endParaRPr lang="ru-RU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484438" y="5084763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 </a:t>
            </a: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4) 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серебро 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9512" y="188640"/>
            <a:ext cx="8712968" cy="15696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200" b="1" spc="50" dirty="0">
                <a:ln w="11430"/>
                <a:solidFill>
                  <a:schemeClr val="accent4">
                    <a:lumMod val="75000"/>
                  </a:schemeClr>
                </a:solidFill>
              </a:rPr>
              <a:t>А8</a:t>
            </a:r>
            <a:r>
              <a:rPr lang="ru-RU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.</a:t>
            </a:r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Какой из металлов не реагирует с концентрированной серной кислотой при комнатной температуре?</a:t>
            </a:r>
            <a:endParaRPr lang="ru-RU" sz="3200" b="1" spc="50" dirty="0">
              <a:ln w="11430"/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88" y="5072063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2" action="ppaction://hlinksldjump"/>
              </a:rPr>
              <a:t>ТМ</a:t>
            </a:r>
            <a:endParaRPr lang="ru-RU" sz="3200" b="1" dirty="0"/>
          </a:p>
        </p:txBody>
      </p:sp>
      <p:sp>
        <p:nvSpPr>
          <p:cNvPr id="16" name="TextBox 15">
            <a:hlinkClick r:id="rId3" action="ppaction://hlinksldjump"/>
          </p:cNvPr>
          <p:cNvSpPr txBox="1"/>
          <p:nvPr/>
        </p:nvSpPr>
        <p:spPr>
          <a:xfrm>
            <a:off x="357188" y="6000750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3" action="ppaction://hlinksldjump"/>
              </a:rPr>
              <a:t>ТР</a:t>
            </a:r>
            <a:endParaRPr lang="ru-RU" sz="3200" b="1" dirty="0"/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7429520" y="5786454"/>
            <a:ext cx="1428760" cy="92869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555875" y="5157788"/>
            <a:ext cx="4103688" cy="6429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  <a:r>
              <a:rPr lang="ru-RU" sz="2800" b="1" dirty="0"/>
              <a:t>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84438" y="3141663"/>
            <a:ext cx="4141787" cy="6429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84438" y="4149725"/>
            <a:ext cx="4214812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84438" y="2143125"/>
            <a:ext cx="4159250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84438" y="2060575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SO</a:t>
            </a:r>
            <a:r>
              <a:rPr lang="en-US" sz="3200" b="1" baseline="-25000" dirty="0" smtClean="0">
                <a:solidFill>
                  <a:schemeClr val="accent4">
                    <a:lumMod val="75000"/>
                  </a:schemeClr>
                </a:solidFill>
              </a:rPr>
              <a:t>3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и 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</a:rPr>
              <a:t>NaOH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  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484438" y="3068638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2)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</a:rPr>
              <a:t>BaO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и 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Ag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84438" y="4076700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3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Zn 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и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Na</a:t>
            </a:r>
            <a:r>
              <a:rPr lang="en-US" sz="3200" b="1" baseline="-25000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SO</a:t>
            </a:r>
            <a:r>
              <a:rPr lang="en-US" sz="3200" b="1" baseline="-25000" dirty="0" smtClean="0">
                <a:solidFill>
                  <a:schemeClr val="accent4">
                    <a:lumMod val="75000"/>
                  </a:schemeClr>
                </a:solidFill>
              </a:rPr>
              <a:t>4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   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484438" y="5084763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 </a:t>
            </a: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4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Al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 и 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Cu(OH)</a:t>
            </a:r>
            <a:r>
              <a:rPr lang="en-US" sz="3200" b="1" baseline="-25000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   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1520" y="142853"/>
            <a:ext cx="8712968" cy="2062103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A9</a:t>
            </a:r>
            <a:r>
              <a:rPr lang="en-US" sz="3200" b="1" spc="50" dirty="0">
                <a:ln w="11430"/>
                <a:solidFill>
                  <a:schemeClr val="accent4">
                    <a:lumMod val="75000"/>
                  </a:schemeClr>
                </a:solidFill>
              </a:rPr>
              <a:t>.  </a:t>
            </a:r>
            <a:r>
              <a:rPr lang="ru-RU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Концентрированная азотная кислота реагирует с каждым из двух веществ</a:t>
            </a:r>
            <a:endParaRPr lang="ru-RU" sz="3200" b="1" spc="50" dirty="0">
              <a:ln w="11430"/>
              <a:solidFill>
                <a:schemeClr val="accent4">
                  <a:lumMod val="7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j-lt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88" y="5072063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2" action="ppaction://hlinksldjump"/>
              </a:rPr>
              <a:t>ТМ</a:t>
            </a:r>
            <a:endParaRPr lang="ru-RU" sz="3200" b="1" dirty="0"/>
          </a:p>
        </p:txBody>
      </p:sp>
      <p:sp>
        <p:nvSpPr>
          <p:cNvPr id="16" name="TextBox 15">
            <a:hlinkClick r:id="rId3" action="ppaction://hlinksldjump"/>
          </p:cNvPr>
          <p:cNvSpPr txBox="1"/>
          <p:nvPr/>
        </p:nvSpPr>
        <p:spPr>
          <a:xfrm>
            <a:off x="357188" y="6000750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3" action="ppaction://hlinksldjump"/>
              </a:rPr>
              <a:t>ТР</a:t>
            </a:r>
            <a:endParaRPr lang="ru-RU" sz="3200" b="1" dirty="0"/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7429520" y="5786454"/>
            <a:ext cx="1428760" cy="92869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428875" y="414337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28875" y="314325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28875" y="514350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28875" y="214312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268538" y="2060575"/>
            <a:ext cx="4606925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 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K</a:t>
            </a:r>
            <a:r>
              <a:rPr lang="en-US" sz="3200" b="1" baseline="-25000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SO</a:t>
            </a:r>
            <a:r>
              <a:rPr lang="en-US" sz="3200" b="1" baseline="-25000" dirty="0" smtClean="0">
                <a:solidFill>
                  <a:schemeClr val="accent4">
                    <a:lumMod val="75000"/>
                  </a:schemeClr>
                </a:solidFill>
              </a:rPr>
              <a:t>4</a:t>
            </a:r>
            <a:endParaRPr lang="ru-RU" sz="3200" baseline="-25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268538" y="3068638"/>
            <a:ext cx="4606925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BaSO</a:t>
            </a:r>
            <a:r>
              <a:rPr lang="en-US" sz="3200" b="1" baseline="-25000" dirty="0" smtClean="0">
                <a:solidFill>
                  <a:schemeClr val="accent4">
                    <a:lumMod val="75000"/>
                  </a:schemeClr>
                </a:solidFill>
              </a:rPr>
              <a:t>4</a:t>
            </a:r>
            <a:endParaRPr lang="ru-RU" sz="3200" baseline="-25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268538" y="5084763"/>
            <a:ext cx="4606925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4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Cu(OH)</a:t>
            </a:r>
            <a:r>
              <a:rPr lang="en-US" sz="3200" b="1" baseline="-25000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endParaRPr lang="ru-RU" sz="3200" baseline="-25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268538" y="4076700"/>
            <a:ext cx="4606925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 </a:t>
            </a: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3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</a:rPr>
              <a:t>HCl</a:t>
            </a:r>
            <a:endParaRPr lang="ru-RU" sz="3200" baseline="-25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9513" y="785794"/>
            <a:ext cx="8964488" cy="58477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200" b="1" spc="50" dirty="0">
                <a:ln w="11430"/>
                <a:solidFill>
                  <a:schemeClr val="accent4">
                    <a:lumMod val="75000"/>
                  </a:schemeClr>
                </a:solidFill>
              </a:rPr>
              <a:t>А10. </a:t>
            </a:r>
            <a:r>
              <a:rPr lang="ru-RU" sz="3200" b="1" spc="50" dirty="0" err="1" smtClean="0">
                <a:ln w="11430"/>
                <a:solidFill>
                  <a:schemeClr val="accent4">
                    <a:lumMod val="75000"/>
                  </a:schemeClr>
                </a:solidFill>
              </a:rPr>
              <a:t>Гидроксид</a:t>
            </a:r>
            <a:r>
              <a:rPr lang="ru-RU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 цинка взаимодействует с:</a:t>
            </a:r>
            <a:endParaRPr lang="ru-RU" sz="3200" b="1" spc="50" dirty="0">
              <a:ln w="11430"/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88" y="5072063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2" action="ppaction://hlinksldjump"/>
              </a:rPr>
              <a:t>ТМ</a:t>
            </a:r>
            <a:endParaRPr lang="ru-RU" sz="3200" b="1" dirty="0"/>
          </a:p>
        </p:txBody>
      </p:sp>
      <p:sp>
        <p:nvSpPr>
          <p:cNvPr id="16" name="TextBox 15">
            <a:hlinkClick r:id="rId3" action="ppaction://hlinksldjump"/>
          </p:cNvPr>
          <p:cNvSpPr txBox="1"/>
          <p:nvPr/>
        </p:nvSpPr>
        <p:spPr>
          <a:xfrm>
            <a:off x="357188" y="6000750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3" action="ppaction://hlinksldjump"/>
              </a:rPr>
              <a:t>ТР</a:t>
            </a:r>
            <a:endParaRPr lang="ru-RU" sz="3200" b="1" dirty="0"/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7429520" y="5786454"/>
            <a:ext cx="1428760" cy="92869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428875" y="414337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  <a:r>
              <a:rPr lang="ru-RU" sz="2800" b="1" dirty="0"/>
              <a:t>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28875" y="314325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28875" y="514350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28875" y="214312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11413" y="2060575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С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u(OH)</a:t>
            </a:r>
            <a:r>
              <a:rPr lang="en-US" sz="3200" b="1" baseline="-25000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ru-RU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411413" y="3068638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</a:rPr>
              <a:t>Ba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(OH)</a:t>
            </a:r>
            <a:r>
              <a:rPr lang="en-US" sz="3200" b="1" baseline="-25000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ru-RU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11413" y="5084763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4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</a:rPr>
              <a:t>Sr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(OH)</a:t>
            </a:r>
            <a:r>
              <a:rPr lang="en-US" sz="3200" b="1" baseline="-25000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endParaRPr lang="ru-RU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411413" y="4076700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 </a:t>
            </a: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3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</a:rPr>
              <a:t>NaOH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ru-RU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7158" y="500042"/>
            <a:ext cx="8497888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200" b="1" spc="50" dirty="0">
                <a:ln w="11430"/>
                <a:solidFill>
                  <a:schemeClr val="accent4">
                    <a:lumMod val="75000"/>
                  </a:schemeClr>
                </a:solidFill>
              </a:rPr>
              <a:t>А11.</a:t>
            </a:r>
            <a:r>
              <a:rPr lang="ru-RU" sz="2400" b="1" spc="50" dirty="0">
                <a:ln w="11430"/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При нагревании разлагается</a:t>
            </a:r>
            <a:r>
              <a:rPr lang="ru-RU" sz="24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:</a:t>
            </a:r>
            <a:endParaRPr lang="ru-RU" sz="2400" b="1" spc="50" dirty="0">
              <a:ln w="11430"/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88" y="5072063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2" action="ppaction://hlinksldjump"/>
              </a:rPr>
              <a:t>ТМ</a:t>
            </a:r>
            <a:endParaRPr lang="ru-RU" sz="3200" b="1" dirty="0"/>
          </a:p>
        </p:txBody>
      </p:sp>
      <p:sp>
        <p:nvSpPr>
          <p:cNvPr id="16" name="TextBox 15">
            <a:hlinkClick r:id="rId3" action="ppaction://hlinksldjump"/>
          </p:cNvPr>
          <p:cNvSpPr txBox="1"/>
          <p:nvPr/>
        </p:nvSpPr>
        <p:spPr>
          <a:xfrm>
            <a:off x="357188" y="6000750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3" action="ppaction://hlinksldjump"/>
              </a:rPr>
              <a:t>ТР</a:t>
            </a:r>
            <a:endParaRPr lang="ru-RU" sz="3200" b="1" dirty="0"/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7429520" y="5786454"/>
            <a:ext cx="1428760" cy="92869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428875" y="414337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28875" y="314325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28875" y="514350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28875" y="214312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195513" y="2060575"/>
            <a:ext cx="4537075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 медь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267744" y="3068960"/>
            <a:ext cx="4535487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 оксид кремния</a:t>
            </a:r>
            <a:endParaRPr lang="ru-RU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268538" y="5084763"/>
            <a:ext cx="4535487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4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 углерод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268538" y="4076700"/>
            <a:ext cx="4535487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 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3) цинк</a:t>
            </a:r>
            <a:endParaRPr lang="ru-RU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9552" y="260648"/>
            <a:ext cx="8208912" cy="1138773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600" b="1" spc="50" dirty="0">
                <a:ln w="11430"/>
                <a:solidFill>
                  <a:schemeClr val="accent4">
                    <a:lumMod val="75000"/>
                  </a:schemeClr>
                </a:solidFill>
              </a:rPr>
              <a:t>A</a:t>
            </a:r>
            <a:r>
              <a:rPr lang="ru-RU" sz="3600" b="1" spc="50" dirty="0">
                <a:ln w="11430"/>
                <a:solidFill>
                  <a:schemeClr val="accent4">
                    <a:lumMod val="75000"/>
                  </a:schemeClr>
                </a:solidFill>
              </a:rPr>
              <a:t>12</a:t>
            </a:r>
            <a:r>
              <a:rPr lang="ru-RU" sz="36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.</a:t>
            </a:r>
            <a:r>
              <a:rPr lang="ru-RU" sz="36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Разбавленная соляная кислота растворяет:</a:t>
            </a:r>
            <a:endParaRPr lang="ru-RU" sz="3200" b="1" spc="50" dirty="0">
              <a:ln w="11430"/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88" y="5072063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2" action="ppaction://hlinksldjump"/>
              </a:rPr>
              <a:t>ТМ</a:t>
            </a:r>
            <a:endParaRPr lang="ru-RU" sz="3200" b="1" dirty="0"/>
          </a:p>
        </p:txBody>
      </p:sp>
      <p:sp>
        <p:nvSpPr>
          <p:cNvPr id="16" name="TextBox 15">
            <a:hlinkClick r:id="rId3" action="ppaction://hlinksldjump"/>
          </p:cNvPr>
          <p:cNvSpPr txBox="1"/>
          <p:nvPr/>
        </p:nvSpPr>
        <p:spPr>
          <a:xfrm>
            <a:off x="357188" y="6000750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3" action="ppaction://hlinksldjump"/>
              </a:rPr>
              <a:t>ТР</a:t>
            </a:r>
            <a:endParaRPr lang="ru-RU" sz="3200" b="1" dirty="0"/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7429520" y="5786454"/>
            <a:ext cx="1428760" cy="92869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428875" y="414337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28875" y="314325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28875" y="514350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28875" y="214312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11413" y="2060575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</a:rPr>
              <a:t>FeO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411413" y="3068638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NO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11413" y="5084763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4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Mg(OH)</a:t>
            </a:r>
            <a:r>
              <a:rPr lang="en-US" sz="3200" b="1" baseline="-25000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endParaRPr lang="ru-RU" sz="3200" baseline="-25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411413" y="4076700"/>
            <a:ext cx="4232275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 </a:t>
            </a: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3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</a:rPr>
              <a:t>ZnO</a:t>
            </a:r>
            <a:endParaRPr lang="ru-RU" sz="2400" baseline="-25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5576" y="142852"/>
            <a:ext cx="7518449" cy="107721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А13. Раствор </a:t>
            </a:r>
            <a:r>
              <a:rPr lang="ru-RU" sz="3200" b="1" spc="50" dirty="0" err="1" smtClean="0">
                <a:ln w="11430"/>
                <a:solidFill>
                  <a:schemeClr val="accent4">
                    <a:lumMod val="75000"/>
                  </a:schemeClr>
                </a:solidFill>
              </a:rPr>
              <a:t>гидроксида</a:t>
            </a:r>
            <a:r>
              <a:rPr lang="ru-RU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 бария взаимодействует с:</a:t>
            </a:r>
            <a:endParaRPr lang="ru-RU" sz="3200" b="1" spc="50" dirty="0">
              <a:ln w="11430"/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88" y="5072063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2" action="ppaction://hlinksldjump"/>
              </a:rPr>
              <a:t>ТМ</a:t>
            </a:r>
            <a:endParaRPr lang="ru-RU" sz="3200" b="1" dirty="0"/>
          </a:p>
        </p:txBody>
      </p:sp>
      <p:sp>
        <p:nvSpPr>
          <p:cNvPr id="16" name="TextBox 15">
            <a:hlinkClick r:id="rId3" action="ppaction://hlinksldjump"/>
          </p:cNvPr>
          <p:cNvSpPr txBox="1"/>
          <p:nvPr/>
        </p:nvSpPr>
        <p:spPr>
          <a:xfrm>
            <a:off x="357188" y="6000750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3" action="ppaction://hlinksldjump"/>
              </a:rPr>
              <a:t>ТР</a:t>
            </a:r>
            <a:endParaRPr lang="ru-RU" sz="3200" b="1" dirty="0"/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7429520" y="5786454"/>
            <a:ext cx="1428760" cy="92869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428875" y="414337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28875" y="314325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28875" y="514350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28875" y="214312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11413" y="2060575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Al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 и 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Cu(OH)</a:t>
            </a:r>
            <a:r>
              <a:rPr lang="en-US" sz="3200" b="1" baseline="-25000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ru-RU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411413" y="3068638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rgbClr val="C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SO</a:t>
            </a:r>
            <a:r>
              <a:rPr lang="en-US" sz="3200" b="1" baseline="-25000" dirty="0" smtClean="0">
                <a:solidFill>
                  <a:schemeClr val="accent4">
                    <a:lumMod val="75000"/>
                  </a:schemeClr>
                </a:solidFill>
              </a:rPr>
              <a:t>3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и 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</a:rPr>
              <a:t>NaOH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ru-RU" sz="32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</a:rPr>
              <a:t> </a:t>
            </a:r>
            <a:endParaRPr lang="ru-RU" sz="3200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11413" y="5084763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4)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</a:rPr>
              <a:t>ZnO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 и 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Au</a:t>
            </a:r>
            <a:endParaRPr lang="ru-RU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411413" y="4076700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 </a:t>
            </a: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3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</a:rPr>
              <a:t>BaO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и 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Ag </a:t>
            </a:r>
            <a:endParaRPr lang="ru-RU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9552" y="188640"/>
            <a:ext cx="8208912" cy="15696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А14. Концентрированная азотная кислота реагирует с каждым из двух веществ: </a:t>
            </a:r>
            <a:r>
              <a:rPr lang="en-US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ru-RU" sz="3200" b="1" spc="50" dirty="0">
              <a:ln w="11430"/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88" y="5072063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2" action="ppaction://hlinksldjump"/>
              </a:rPr>
              <a:t>ТМ</a:t>
            </a:r>
            <a:endParaRPr lang="ru-RU" sz="3200" b="1" dirty="0"/>
          </a:p>
        </p:txBody>
      </p:sp>
      <p:sp>
        <p:nvSpPr>
          <p:cNvPr id="16" name="TextBox 15">
            <a:hlinkClick r:id="rId3" action="ppaction://hlinksldjump"/>
          </p:cNvPr>
          <p:cNvSpPr txBox="1"/>
          <p:nvPr/>
        </p:nvSpPr>
        <p:spPr>
          <a:xfrm>
            <a:off x="357188" y="6000750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3" action="ppaction://hlinksldjump"/>
              </a:rPr>
              <a:t>ТР</a:t>
            </a:r>
            <a:endParaRPr lang="ru-RU" sz="3200" b="1" dirty="0"/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7429520" y="5786454"/>
            <a:ext cx="1428760" cy="92869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555875" y="5084763"/>
            <a:ext cx="4214813" cy="6429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84438" y="3141663"/>
            <a:ext cx="4141787" cy="6429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84438" y="4149725"/>
            <a:ext cx="4214812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84438" y="2143125"/>
            <a:ext cx="4159250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84438" y="2060575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 соединения</a:t>
            </a:r>
            <a:endParaRPr lang="ru-RU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484438" y="4076700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3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 замещения 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84438" y="3068638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 разложения 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555875" y="5084763"/>
            <a:ext cx="4214813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 </a:t>
            </a: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4) 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обмена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1520" y="332656"/>
            <a:ext cx="8712968" cy="107721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200" b="1" spc="50" dirty="0">
                <a:ln w="11430"/>
                <a:solidFill>
                  <a:schemeClr val="accent4">
                    <a:lumMod val="75000"/>
                  </a:schemeClr>
                </a:solidFill>
              </a:rPr>
              <a:t>А15.  </a:t>
            </a:r>
            <a:r>
              <a:rPr lang="ru-RU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Взаимодействие оксида меди(</a:t>
            </a:r>
            <a:r>
              <a:rPr lang="en-US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II</a:t>
            </a:r>
            <a:r>
              <a:rPr lang="ru-RU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) с серной кислотой относится к реакциям</a:t>
            </a:r>
            <a:endParaRPr lang="ru-RU" sz="3200" b="1" spc="50" dirty="0">
              <a:ln w="11430"/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88" y="5072063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2" action="ppaction://hlinksldjump"/>
              </a:rPr>
              <a:t>ТМ</a:t>
            </a:r>
            <a:endParaRPr lang="ru-RU" sz="3200" b="1" dirty="0"/>
          </a:p>
        </p:txBody>
      </p:sp>
      <p:sp>
        <p:nvSpPr>
          <p:cNvPr id="16" name="TextBox 15">
            <a:hlinkClick r:id="rId3" action="ppaction://hlinksldjump"/>
          </p:cNvPr>
          <p:cNvSpPr txBox="1"/>
          <p:nvPr/>
        </p:nvSpPr>
        <p:spPr>
          <a:xfrm>
            <a:off x="357188" y="6000750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3" action="ppaction://hlinksldjump"/>
              </a:rPr>
              <a:t>ТР</a:t>
            </a:r>
            <a:endParaRPr lang="ru-RU" sz="3200" b="1" dirty="0"/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7429520" y="5786454"/>
            <a:ext cx="1428760" cy="92869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59632" y="332656"/>
            <a:ext cx="631276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Цели: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3568" y="1196752"/>
            <a:ext cx="8208912" cy="5786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buFont typeface="Wingdings" pitchFamily="2" charset="2"/>
              <a:buChar char="ü"/>
              <a:defRPr/>
            </a:pPr>
            <a:r>
              <a:rPr lang="ru-RU" sz="3200" dirty="0"/>
              <a:t>Ознакомиться с материалом </a:t>
            </a:r>
            <a:r>
              <a:rPr lang="ru-RU" sz="3200" dirty="0" smtClean="0"/>
              <a:t>вопроса А11 по теме «Химические свойства оснований и кислот» .</a:t>
            </a:r>
            <a:endParaRPr lang="ru-RU" sz="3200" dirty="0"/>
          </a:p>
          <a:p>
            <a:pPr marL="571500" indent="-571500">
              <a:defRPr/>
            </a:pPr>
            <a:endParaRPr lang="ru-RU" sz="3200" dirty="0"/>
          </a:p>
          <a:p>
            <a:pPr marL="571500" indent="-571500">
              <a:buFont typeface="Wingdings" pitchFamily="2" charset="2"/>
              <a:buChar char="ü"/>
              <a:defRPr/>
            </a:pPr>
            <a:r>
              <a:rPr lang="ru-RU" sz="3200" dirty="0"/>
              <a:t>Проверить свои знания, на сколько  подготовлен к ГИА по </a:t>
            </a:r>
            <a:r>
              <a:rPr lang="ru-RU" sz="3200" dirty="0" smtClean="0"/>
              <a:t> теме «Химические свойства оснований и кислот» .</a:t>
            </a:r>
            <a:endParaRPr lang="ru-RU" sz="3200" dirty="0"/>
          </a:p>
          <a:p>
            <a:pPr marL="571500" indent="-571500">
              <a:buFont typeface="Wingdings" pitchFamily="2" charset="2"/>
              <a:buChar char="ü"/>
              <a:defRPr/>
            </a:pPr>
            <a:endParaRPr lang="ru-RU" sz="3200" dirty="0"/>
          </a:p>
          <a:p>
            <a:pPr marL="571500" indent="-571500">
              <a:buFont typeface="Wingdings" pitchFamily="2" charset="2"/>
              <a:buChar char="ü"/>
              <a:defRPr/>
            </a:pPr>
            <a:r>
              <a:rPr lang="ru-RU" sz="3200" dirty="0"/>
              <a:t>Расширить опыт выполнения тестовых заданий по химии.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428875" y="414337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28875" y="314325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28875" y="514350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28875" y="214312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11413" y="2060575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</a:rPr>
              <a:t>CuS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357422" y="3071810"/>
            <a:ext cx="4357718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2) 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Cu</a:t>
            </a:r>
            <a:endParaRPr lang="ru-RU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11413" y="5084763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4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CuSO</a:t>
            </a:r>
            <a:r>
              <a:rPr lang="en-US" sz="3200" b="1" baseline="-25000" dirty="0" smtClean="0">
                <a:solidFill>
                  <a:schemeClr val="accent4">
                    <a:lumMod val="75000"/>
                  </a:schemeClr>
                </a:solidFill>
              </a:rPr>
              <a:t>3</a:t>
            </a:r>
            <a:endParaRPr lang="ru-RU" sz="2800" baseline="-25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411413" y="4076700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 </a:t>
            </a: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3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Cu(OH)</a:t>
            </a:r>
            <a:r>
              <a:rPr lang="en-US" sz="3200" b="1" baseline="-25000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endParaRPr lang="ru-RU" sz="2800" baseline="-25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7544" y="188640"/>
            <a:ext cx="8280920" cy="15696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А16</a:t>
            </a:r>
            <a:r>
              <a:rPr lang="en-US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.</a:t>
            </a:r>
            <a:r>
              <a:rPr lang="ru-RU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 Определите формулу неизвестного вещества в схеме реакции: </a:t>
            </a:r>
            <a:r>
              <a:rPr lang="en-US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H</a:t>
            </a:r>
            <a:r>
              <a:rPr lang="en-US" sz="3200" b="1" spc="50" baseline="-2500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en-US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SO</a:t>
            </a:r>
            <a:r>
              <a:rPr lang="en-US" sz="3200" b="1" spc="50" baseline="-2500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4</a:t>
            </a:r>
            <a:r>
              <a:rPr lang="en-US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+…→CuSO</a:t>
            </a:r>
            <a:r>
              <a:rPr lang="en-US" sz="3200" b="1" spc="50" baseline="-2500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4</a:t>
            </a:r>
            <a:r>
              <a:rPr lang="en-US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+2H</a:t>
            </a:r>
            <a:r>
              <a:rPr lang="en-US" sz="3200" b="1" spc="50" baseline="-2500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en-US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O</a:t>
            </a:r>
            <a:endParaRPr lang="ru-RU" sz="3200" b="1" spc="50" dirty="0">
              <a:ln w="11430"/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88" y="5072063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2" action="ppaction://hlinksldjump"/>
              </a:rPr>
              <a:t>ТМ</a:t>
            </a:r>
            <a:endParaRPr lang="ru-RU" sz="3200" b="1" dirty="0"/>
          </a:p>
        </p:txBody>
      </p:sp>
      <p:sp>
        <p:nvSpPr>
          <p:cNvPr id="16" name="TextBox 15">
            <a:hlinkClick r:id="rId3" action="ppaction://hlinksldjump"/>
          </p:cNvPr>
          <p:cNvSpPr txBox="1"/>
          <p:nvPr/>
        </p:nvSpPr>
        <p:spPr>
          <a:xfrm>
            <a:off x="357188" y="6000750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3" action="ppaction://hlinksldjump"/>
              </a:rPr>
              <a:t>ТР</a:t>
            </a:r>
            <a:endParaRPr lang="ru-RU" sz="3200" b="1" dirty="0"/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7429520" y="5786454"/>
            <a:ext cx="1428760" cy="92869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428875" y="414337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28875" y="314325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28875" y="514350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28875" y="214312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11413" y="2060575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MgCl</a:t>
            </a:r>
            <a:r>
              <a:rPr lang="en-US" sz="3200" b="1" baseline="-25000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и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H</a:t>
            </a:r>
            <a:r>
              <a:rPr lang="en-US" sz="3200" b="1" baseline="-25000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SO</a:t>
            </a:r>
            <a:r>
              <a:rPr lang="en-US" sz="3200" b="1" baseline="-25000" dirty="0" smtClean="0">
                <a:solidFill>
                  <a:schemeClr val="accent4">
                    <a:lumMod val="75000"/>
                  </a:schemeClr>
                </a:solidFill>
              </a:rPr>
              <a:t>4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ru-RU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411413" y="3068638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CO</a:t>
            </a:r>
            <a:r>
              <a:rPr lang="en-US" sz="3200" b="1" baseline="-25000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и 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CaCO</a:t>
            </a:r>
            <a:r>
              <a:rPr lang="en-US" sz="3200" b="1" baseline="-25000" dirty="0" smtClean="0">
                <a:solidFill>
                  <a:schemeClr val="accent4">
                    <a:lumMod val="75000"/>
                  </a:schemeClr>
                </a:solidFill>
              </a:rPr>
              <a:t>3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  </a:t>
            </a:r>
            <a:endParaRPr lang="ru-RU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11413" y="5084763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4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</a:rPr>
              <a:t>ZnO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и 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ZnCl</a:t>
            </a:r>
            <a:r>
              <a:rPr lang="en-US" sz="3200" b="1" baseline="-25000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ru-RU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411413" y="4076700"/>
            <a:ext cx="4232275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 </a:t>
            </a: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3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SO</a:t>
            </a:r>
            <a:r>
              <a:rPr lang="en-US" sz="3200" b="1" baseline="-25000" dirty="0" smtClean="0">
                <a:solidFill>
                  <a:schemeClr val="accent4">
                    <a:lumMod val="75000"/>
                  </a:schemeClr>
                </a:solidFill>
              </a:rPr>
              <a:t>3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и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H</a:t>
            </a:r>
            <a:r>
              <a:rPr lang="en-US" sz="3200" b="1" baseline="-25000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SO</a:t>
            </a:r>
            <a:r>
              <a:rPr lang="en-US" sz="3200" b="1" baseline="-25000" dirty="0" smtClean="0">
                <a:solidFill>
                  <a:schemeClr val="accent4">
                    <a:lumMod val="75000"/>
                  </a:schemeClr>
                </a:solidFill>
              </a:rPr>
              <a:t>4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ru-RU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5536" y="332656"/>
            <a:ext cx="8208912" cy="107721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А17.</a:t>
            </a:r>
            <a:r>
              <a:rPr lang="ru-RU" sz="3200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Взаимодействуют со щелочами, образуя соль и воду:</a:t>
            </a:r>
            <a:r>
              <a:rPr lang="ru-RU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ru-RU" sz="3200" b="1" spc="50" dirty="0">
              <a:ln w="11430"/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88" y="5072063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2" action="ppaction://hlinksldjump"/>
              </a:rPr>
              <a:t>ТМ</a:t>
            </a:r>
            <a:endParaRPr lang="ru-RU" sz="3200" b="1" dirty="0"/>
          </a:p>
        </p:txBody>
      </p:sp>
      <p:sp>
        <p:nvSpPr>
          <p:cNvPr id="16" name="TextBox 15">
            <a:hlinkClick r:id="rId3" action="ppaction://hlinksldjump"/>
          </p:cNvPr>
          <p:cNvSpPr txBox="1"/>
          <p:nvPr/>
        </p:nvSpPr>
        <p:spPr>
          <a:xfrm>
            <a:off x="357188" y="6000750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3" action="ppaction://hlinksldjump"/>
              </a:rPr>
              <a:t>ТР</a:t>
            </a:r>
            <a:endParaRPr lang="ru-RU" sz="3200" b="1" dirty="0"/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7429520" y="5786454"/>
            <a:ext cx="1428760" cy="92869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428875" y="414337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28875" y="314325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28875" y="514350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28875" y="214312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0"/>
            <a:ext cx="9144000" cy="1571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11413" y="2060575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</a:rPr>
              <a:t>MgS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357422" y="3071810"/>
            <a:ext cx="4357718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2) 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Mg</a:t>
            </a:r>
            <a:endParaRPr lang="ru-RU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11413" y="5084763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4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MgSO</a:t>
            </a:r>
            <a:r>
              <a:rPr lang="en-US" sz="3200" b="1" baseline="-25000" dirty="0" smtClean="0">
                <a:solidFill>
                  <a:schemeClr val="accent4">
                    <a:lumMod val="75000"/>
                  </a:schemeClr>
                </a:solidFill>
              </a:rPr>
              <a:t>3</a:t>
            </a:r>
            <a:endParaRPr lang="ru-RU" sz="2800" baseline="-25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411413" y="4076700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 </a:t>
            </a: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3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Mg(OH)</a:t>
            </a:r>
            <a:r>
              <a:rPr lang="en-US" sz="3200" b="1" baseline="-25000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endParaRPr lang="ru-RU" sz="2800" baseline="-25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9512" y="260648"/>
            <a:ext cx="8712968" cy="15696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А1</a:t>
            </a:r>
            <a:r>
              <a:rPr lang="en-US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8.</a:t>
            </a:r>
            <a:r>
              <a:rPr lang="ru-RU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 Определите формулу неизвестного вещества в схеме реакции: </a:t>
            </a:r>
            <a:r>
              <a:rPr lang="en-US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2HCl+…</a:t>
            </a:r>
            <a:r>
              <a:rPr lang="en-US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→MgCl</a:t>
            </a:r>
            <a:r>
              <a:rPr lang="en-US" sz="3200" b="1" spc="50" baseline="-2500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en-US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+2H</a:t>
            </a:r>
            <a:r>
              <a:rPr lang="en-US" sz="3200" b="1" spc="50" baseline="-2500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en-US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O</a:t>
            </a:r>
            <a:endParaRPr lang="ru-RU" sz="3200" b="1" spc="50" dirty="0">
              <a:ln w="11430"/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88" y="5072063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2" action="ppaction://hlinksldjump"/>
              </a:rPr>
              <a:t>ТМ</a:t>
            </a:r>
            <a:endParaRPr lang="ru-RU" sz="3200" b="1" dirty="0"/>
          </a:p>
        </p:txBody>
      </p:sp>
      <p:sp>
        <p:nvSpPr>
          <p:cNvPr id="16" name="TextBox 15">
            <a:hlinkClick r:id="rId3" action="ppaction://hlinksldjump"/>
          </p:cNvPr>
          <p:cNvSpPr txBox="1"/>
          <p:nvPr/>
        </p:nvSpPr>
        <p:spPr>
          <a:xfrm>
            <a:off x="357188" y="6000750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3" action="ppaction://hlinksldjump"/>
              </a:rPr>
              <a:t>ТР</a:t>
            </a:r>
            <a:endParaRPr lang="ru-RU" sz="3200" b="1" dirty="0"/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7429520" y="5786454"/>
            <a:ext cx="1428760" cy="92869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555875" y="5157788"/>
            <a:ext cx="4103688" cy="6429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  <a:r>
              <a:rPr lang="ru-RU" sz="2800" b="1" dirty="0"/>
              <a:t>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84438" y="3141663"/>
            <a:ext cx="4141787" cy="6429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84438" y="4149725"/>
            <a:ext cx="4214812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84438" y="2143125"/>
            <a:ext cx="4159250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84438" y="2060575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 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Cu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484438" y="3068638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2)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Al </a:t>
            </a:r>
            <a:endParaRPr lang="ru-RU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84438" y="4076700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3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 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Ag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484438" y="5084763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 </a:t>
            </a: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4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 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Au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9552" y="332656"/>
            <a:ext cx="8064896" cy="15696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A</a:t>
            </a:r>
            <a:r>
              <a:rPr lang="ru-RU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en-US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9.</a:t>
            </a:r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Разбавленная серная кислота взаимодействует с </a:t>
            </a:r>
            <a:r>
              <a:rPr lang="ru-RU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  </a:t>
            </a:r>
            <a:endParaRPr lang="ru-RU" sz="3200" b="1" spc="50" dirty="0">
              <a:ln w="11430"/>
              <a:solidFill>
                <a:schemeClr val="accent4">
                  <a:lumMod val="7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j-lt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88" y="5072063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2" action="ppaction://hlinksldjump"/>
              </a:rPr>
              <a:t>ТМ</a:t>
            </a:r>
            <a:endParaRPr lang="ru-RU" sz="3200" b="1" dirty="0"/>
          </a:p>
        </p:txBody>
      </p:sp>
      <p:sp>
        <p:nvSpPr>
          <p:cNvPr id="16" name="TextBox 15">
            <a:hlinkClick r:id="rId3" action="ppaction://hlinksldjump"/>
          </p:cNvPr>
          <p:cNvSpPr txBox="1"/>
          <p:nvPr/>
        </p:nvSpPr>
        <p:spPr>
          <a:xfrm>
            <a:off x="357188" y="6000750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3" action="ppaction://hlinksldjump"/>
              </a:rPr>
              <a:t>ТР</a:t>
            </a:r>
            <a:endParaRPr lang="ru-RU" sz="3200" b="1" dirty="0"/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7429520" y="5786454"/>
            <a:ext cx="1428760" cy="92869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555875" y="5157788"/>
            <a:ext cx="4103688" cy="6429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  <a:r>
              <a:rPr lang="ru-RU" sz="2800" b="1" dirty="0"/>
              <a:t>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84438" y="3141663"/>
            <a:ext cx="4141787" cy="6429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84438" y="4149725"/>
            <a:ext cx="4214812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84438" y="2143125"/>
            <a:ext cx="4159250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84438" y="2060575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NO</a:t>
            </a:r>
            <a:endParaRPr lang="ru-RU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484438" y="3068638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2) 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SO</a:t>
            </a:r>
            <a:r>
              <a:rPr lang="en-US" sz="3200" b="1" baseline="-25000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endParaRPr lang="ru-RU" sz="3200" b="1" baseline="-25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84438" y="4076700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3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</a:rPr>
              <a:t>FeO</a:t>
            </a:r>
            <a:endParaRPr lang="ru-RU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484438" y="5084763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 </a:t>
            </a: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4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 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N</a:t>
            </a:r>
            <a:r>
              <a:rPr lang="en-US" sz="3200" b="1" baseline="-25000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O</a:t>
            </a:r>
            <a:endParaRPr lang="ru-RU" sz="3200" baseline="-25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1520" y="500042"/>
            <a:ext cx="8640960" cy="107721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А20. Раствор </a:t>
            </a:r>
            <a:r>
              <a:rPr lang="ru-RU" sz="3200" b="1" spc="50" dirty="0" err="1" smtClean="0">
                <a:ln w="11430"/>
                <a:solidFill>
                  <a:schemeClr val="accent4">
                    <a:lumMod val="75000"/>
                  </a:schemeClr>
                </a:solidFill>
              </a:rPr>
              <a:t>гидроксида</a:t>
            </a:r>
            <a:r>
              <a:rPr lang="ru-RU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кал</a:t>
            </a:r>
            <a:r>
              <a:rPr lang="ru-RU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ьц</a:t>
            </a:r>
            <a:r>
              <a:rPr lang="ru-RU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ия </a:t>
            </a:r>
            <a:r>
              <a:rPr lang="ru-RU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взаимодействуют с:</a:t>
            </a:r>
            <a:endParaRPr lang="ru-RU" sz="3200" b="1" spc="50" dirty="0">
              <a:ln w="11430"/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88" y="5072063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2" action="ppaction://hlinksldjump"/>
              </a:rPr>
              <a:t>ТМ</a:t>
            </a:r>
            <a:endParaRPr lang="ru-RU" sz="3200" b="1" dirty="0"/>
          </a:p>
        </p:txBody>
      </p:sp>
      <p:sp>
        <p:nvSpPr>
          <p:cNvPr id="16" name="TextBox 15">
            <a:hlinkClick r:id="rId3" action="ppaction://hlinksldjump"/>
          </p:cNvPr>
          <p:cNvSpPr txBox="1"/>
          <p:nvPr/>
        </p:nvSpPr>
        <p:spPr>
          <a:xfrm>
            <a:off x="357188" y="6000750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3" action="ppaction://hlinksldjump"/>
              </a:rPr>
              <a:t>ТР</a:t>
            </a:r>
            <a:endParaRPr lang="ru-RU" sz="3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Название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AE0E8C-D597-4B5C-8362-60C0844D539C}" type="datetime1">
              <a:rPr lang="ru-RU"/>
              <a:pPr>
                <a:defRPr/>
              </a:pPr>
              <a:t>09.05.2013</a:t>
            </a:fld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pic>
        <p:nvPicPr>
          <p:cNvPr id="38918" name="Picture 2" descr="C:\Documents and Settings\UserXP\Рабочий стол\Химия\ТМ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165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Выгнутая влево стрелка 7">
            <a:hlinkClick r:id="" action="ppaction://hlinkshowjump?jump=lastslideviewed"/>
          </p:cNvPr>
          <p:cNvSpPr/>
          <p:nvPr/>
        </p:nvSpPr>
        <p:spPr>
          <a:xfrm>
            <a:off x="8604448" y="6165304"/>
            <a:ext cx="539552" cy="692696"/>
          </a:xfrm>
          <a:prstGeom prst="curv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Название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AE0E8C-D597-4B5C-8362-60C0844D539C}" type="datetime1">
              <a:rPr lang="ru-RU"/>
              <a:pPr>
                <a:defRPr/>
              </a:pPr>
              <a:t>09.05.2013</a:t>
            </a:fld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pic>
        <p:nvPicPr>
          <p:cNvPr id="39942" name="Picture 2" descr="C:\Documents and Settings\UserXP\Рабочий стол\Химия\ТР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165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Выгнутая влево стрелка 7">
            <a:hlinkClick r:id="" action="ppaction://hlinkshowjump?jump=lastslideviewed"/>
          </p:cNvPr>
          <p:cNvSpPr/>
          <p:nvPr/>
        </p:nvSpPr>
        <p:spPr>
          <a:xfrm>
            <a:off x="8316416" y="6309320"/>
            <a:ext cx="611560" cy="548680"/>
          </a:xfrm>
          <a:prstGeom prst="curv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9512" y="500042"/>
            <a:ext cx="8964488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И</a:t>
            </a:r>
            <a:r>
              <a:rPr lang="ru-RU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спользованные ресурсы:</a:t>
            </a:r>
            <a:endParaRPr lang="ru-RU" sz="4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0967" name="TextBox 6"/>
          <p:cNvSpPr txBox="1">
            <a:spLocks noChangeArrowheads="1"/>
          </p:cNvSpPr>
          <p:nvPr/>
        </p:nvSpPr>
        <p:spPr bwMode="auto">
          <a:xfrm>
            <a:off x="571472" y="1500174"/>
            <a:ext cx="8072437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buAutoNum type="arabicParenR"/>
              <a:defRPr/>
            </a:pPr>
            <a:r>
              <a:rPr lang="ru-RU" sz="2800" dirty="0" smtClean="0"/>
              <a:t>Сборник заданий по химии ГИА 9 класс, Соколова И. А. 2011 год.</a:t>
            </a:r>
          </a:p>
          <a:p>
            <a:pPr marL="514350" indent="-514350">
              <a:buFontTx/>
              <a:buAutoNum type="arabicParenR"/>
              <a:defRPr/>
            </a:pPr>
            <a:r>
              <a:rPr lang="ru-RU" sz="2800" dirty="0" smtClean="0"/>
              <a:t>О.С Габриелян "Химия 9 класс". М., Дрофа.2010 год.</a:t>
            </a:r>
          </a:p>
          <a:p>
            <a:pPr marL="514350" indent="-514350">
              <a:buFontTx/>
              <a:buAutoNum type="arabicParenR"/>
              <a:defRPr/>
            </a:pPr>
            <a:r>
              <a:rPr lang="ru-RU" sz="2800" dirty="0" smtClean="0"/>
              <a:t> О.С.Габриелян "Химия 8 класс".М., Дрофа. 2010 год</a:t>
            </a:r>
          </a:p>
          <a:p>
            <a:pPr marL="514350" indent="-514350">
              <a:defRPr/>
            </a:pPr>
            <a:r>
              <a:rPr lang="ru-RU" sz="2800" dirty="0" smtClean="0"/>
              <a:t>4) </a:t>
            </a:r>
            <a:r>
              <a:rPr lang="en-US" sz="2800" dirty="0" smtClean="0">
                <a:hlinkClick r:id="rId2"/>
              </a:rPr>
              <a:t>http://</a:t>
            </a:r>
            <a:r>
              <a:rPr lang="en-US" sz="2800" dirty="0" smtClean="0">
                <a:hlinkClick r:id="rId2"/>
              </a:rPr>
              <a:t>ru.wikipedia.org</a:t>
            </a:r>
            <a:endParaRPr lang="ru-RU" sz="2800" dirty="0" smtClean="0"/>
          </a:p>
          <a:p>
            <a:pPr marL="514350" indent="-514350">
              <a:defRPr/>
            </a:pPr>
            <a:r>
              <a:rPr lang="ru-RU" sz="2800" dirty="0" smtClean="0"/>
              <a:t>5) Шаблон Алексеевой Л.А.</a:t>
            </a:r>
            <a:endParaRPr lang="ru-RU" sz="2800" dirty="0" smtClean="0"/>
          </a:p>
          <a:p>
            <a:pPr marL="514350" indent="-514350">
              <a:defRPr/>
            </a:pP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57158" y="428604"/>
            <a:ext cx="8501122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Инструкции и рекомендации:</a:t>
            </a:r>
          </a:p>
        </p:txBody>
      </p:sp>
      <p:sp>
        <p:nvSpPr>
          <p:cNvPr id="4103" name="TextBox 6"/>
          <p:cNvSpPr txBox="1">
            <a:spLocks noChangeArrowheads="1"/>
          </p:cNvSpPr>
          <p:nvPr/>
        </p:nvSpPr>
        <p:spPr bwMode="auto">
          <a:xfrm>
            <a:off x="571472" y="1571612"/>
            <a:ext cx="8143875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dirty="0" smtClean="0"/>
              <a:t>Тест содержит 20 вопросов. </a:t>
            </a:r>
            <a:r>
              <a:rPr lang="ru-RU" sz="2800" dirty="0"/>
              <a:t>К каждому </a:t>
            </a:r>
            <a:r>
              <a:rPr lang="ru-RU" sz="2800" dirty="0" smtClean="0"/>
              <a:t>вопросу </a:t>
            </a:r>
            <a:r>
              <a:rPr lang="ru-RU" sz="2800" dirty="0"/>
              <a:t>даётся 4 варианта ответа, из которых - один правильный. </a:t>
            </a:r>
            <a:endParaRPr lang="ru-RU" sz="2800" dirty="0" smtClean="0"/>
          </a:p>
          <a:p>
            <a:pPr algn="ctr"/>
            <a:r>
              <a:rPr lang="ru-RU" sz="2800" dirty="0" smtClean="0"/>
              <a:t>Что бы ответить на вопрос, наведите курсор  на выбираемый ответ и кликните на левую кнопку мыши. </a:t>
            </a:r>
          </a:p>
          <a:p>
            <a:pPr algn="ctr"/>
            <a:r>
              <a:rPr lang="ru-RU" sz="2800" dirty="0" smtClean="0"/>
              <a:t>При неправильном ответе появится слово «неверно», а при правильном- «верно».</a:t>
            </a:r>
            <a:endParaRPr lang="ru-RU" sz="2800" dirty="0"/>
          </a:p>
          <a:p>
            <a:pPr algn="ctr"/>
            <a:r>
              <a:rPr lang="ru-RU" sz="2800" dirty="0" smtClean="0"/>
              <a:t>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57158" y="260648"/>
            <a:ext cx="850112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Условные знаки: </a:t>
            </a:r>
            <a:endParaRPr lang="ru-RU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127" name="TextBox 6"/>
          <p:cNvSpPr txBox="1">
            <a:spLocks noChangeArrowheads="1"/>
          </p:cNvSpPr>
          <p:nvPr/>
        </p:nvSpPr>
        <p:spPr bwMode="auto">
          <a:xfrm>
            <a:off x="500063" y="1785938"/>
            <a:ext cx="8143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800"/>
          </a:p>
        </p:txBody>
      </p:sp>
      <p:sp>
        <p:nvSpPr>
          <p:cNvPr id="10" name="TextBox 9"/>
          <p:cNvSpPr txBox="1"/>
          <p:nvPr/>
        </p:nvSpPr>
        <p:spPr>
          <a:xfrm>
            <a:off x="857250" y="1571625"/>
            <a:ext cx="1500188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2" action="ppaction://hlinksldjump"/>
              </a:rPr>
              <a:t>ТМ</a:t>
            </a:r>
            <a:endParaRPr lang="ru-RU" sz="3200" b="1" dirty="0"/>
          </a:p>
        </p:txBody>
      </p:sp>
      <p:sp>
        <p:nvSpPr>
          <p:cNvPr id="12" name="TextBox 11">
            <a:hlinkClick r:id="rId3" action="ppaction://hlinksldjump"/>
          </p:cNvPr>
          <p:cNvSpPr txBox="1"/>
          <p:nvPr/>
        </p:nvSpPr>
        <p:spPr>
          <a:xfrm>
            <a:off x="857250" y="2643188"/>
            <a:ext cx="1500188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3" action="ppaction://hlinksldjump"/>
              </a:rPr>
              <a:t>ТР</a:t>
            </a:r>
            <a:endParaRPr lang="ru-RU" sz="3200" b="1" dirty="0"/>
          </a:p>
        </p:txBody>
      </p:sp>
      <p:sp>
        <p:nvSpPr>
          <p:cNvPr id="13" name="Стрелка вправо 12">
            <a:hlinkClick r:id="" action="ppaction://hlinkshowjump?jump=nextslide"/>
          </p:cNvPr>
          <p:cNvSpPr/>
          <p:nvPr/>
        </p:nvSpPr>
        <p:spPr>
          <a:xfrm>
            <a:off x="928662" y="3786190"/>
            <a:ext cx="1428760" cy="92869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Выгнутая влево стрелка 13">
            <a:hlinkClick r:id="" action="ppaction://hlinkshowjump?jump=lastslideviewed"/>
          </p:cNvPr>
          <p:cNvSpPr/>
          <p:nvPr/>
        </p:nvSpPr>
        <p:spPr>
          <a:xfrm>
            <a:off x="971600" y="5229199"/>
            <a:ext cx="1028650" cy="1080121"/>
          </a:xfrm>
          <a:prstGeom prst="curv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00298" y="1500174"/>
            <a:ext cx="6000750" cy="578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dirty="0"/>
              <a:t>Ссылка на ПСХЭ Д.И.Менделеева</a:t>
            </a:r>
          </a:p>
          <a:p>
            <a:endParaRPr lang="ru-RU" sz="2000" b="1" dirty="0"/>
          </a:p>
          <a:p>
            <a:endParaRPr lang="ru-RU" sz="2000" b="1" dirty="0"/>
          </a:p>
          <a:p>
            <a:r>
              <a:rPr lang="ru-RU" sz="2000" b="1" dirty="0"/>
              <a:t>Ссылка на таблицу растворимости</a:t>
            </a:r>
          </a:p>
          <a:p>
            <a:endParaRPr lang="ru-RU" sz="2000" b="1" dirty="0"/>
          </a:p>
          <a:p>
            <a:endParaRPr lang="ru-RU" sz="2000" b="1" dirty="0"/>
          </a:p>
          <a:p>
            <a:endParaRPr lang="ru-RU" sz="2000" b="1" dirty="0"/>
          </a:p>
          <a:p>
            <a:endParaRPr lang="ru-RU" sz="2000" b="1" dirty="0"/>
          </a:p>
          <a:p>
            <a:r>
              <a:rPr lang="ru-RU" sz="2000" b="1" dirty="0"/>
              <a:t>Переход к следующему вопросу</a:t>
            </a:r>
          </a:p>
          <a:p>
            <a:endParaRPr lang="ru-RU" sz="2000" b="1" dirty="0"/>
          </a:p>
          <a:p>
            <a:endParaRPr lang="ru-RU" sz="2000" b="1" dirty="0"/>
          </a:p>
          <a:p>
            <a:endParaRPr lang="ru-RU" sz="2000" b="1" dirty="0"/>
          </a:p>
          <a:p>
            <a:r>
              <a:rPr lang="ru-RU" sz="2000" b="1" dirty="0"/>
              <a:t>Возвратиться к вопросу</a:t>
            </a:r>
          </a:p>
          <a:p>
            <a:endParaRPr lang="ru-RU" sz="2000" b="1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428875" y="414337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28875" y="314325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28875" y="514350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28875" y="214312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11413" y="2060575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1) 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ртуть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411413" y="3068638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2) 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медь 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11413" y="5084763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4) 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кислород  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411413" y="4076700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 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3) магний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3528" y="428604"/>
            <a:ext cx="8568952" cy="107721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spc="50" dirty="0" smtClean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А1. С каким из приведёнными веществ реагирует серная кислота?</a:t>
            </a:r>
            <a:endParaRPr lang="ru-RU" sz="3200" b="1" spc="50" dirty="0">
              <a:ln w="11430"/>
              <a:solidFill>
                <a:schemeClr val="accent4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j-lt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7188" y="5072063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2" action="ppaction://hlinksldjump"/>
              </a:rPr>
              <a:t>ТМ</a:t>
            </a:r>
            <a:endParaRPr lang="ru-RU" sz="3200" b="1" dirty="0"/>
          </a:p>
        </p:txBody>
      </p:sp>
      <p:sp>
        <p:nvSpPr>
          <p:cNvPr id="17" name="TextBox 16">
            <a:hlinkClick r:id="rId3" action="ppaction://hlinksldjump"/>
          </p:cNvPr>
          <p:cNvSpPr txBox="1"/>
          <p:nvPr/>
        </p:nvSpPr>
        <p:spPr>
          <a:xfrm>
            <a:off x="357188" y="6000750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3" action="ppaction://hlinksldjump"/>
              </a:rPr>
              <a:t>ТР</a:t>
            </a:r>
            <a:endParaRPr lang="ru-RU" sz="3200" b="1" dirty="0"/>
          </a:p>
        </p:txBody>
      </p:sp>
      <p:sp>
        <p:nvSpPr>
          <p:cNvPr id="19" name="Стрелка вправо 18">
            <a:hlinkClick r:id="" action="ppaction://hlinkshowjump?jump=nextslide"/>
          </p:cNvPr>
          <p:cNvSpPr/>
          <p:nvPr/>
        </p:nvSpPr>
        <p:spPr>
          <a:xfrm>
            <a:off x="7429520" y="5786454"/>
            <a:ext cx="1428760" cy="92869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555875" y="5084763"/>
            <a:ext cx="4214813" cy="6429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84438" y="3141663"/>
            <a:ext cx="4141787" cy="6429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84438" y="4149725"/>
            <a:ext cx="4214812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84438" y="2143125"/>
            <a:ext cx="4159250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84438" y="2060575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1) 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Fe(OH)</a:t>
            </a:r>
            <a:r>
              <a:rPr lang="en-US" sz="3200" b="1" baseline="-25000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484438" y="4076700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3) 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Cu(OH)</a:t>
            </a:r>
            <a:r>
              <a:rPr lang="en-US" sz="3200" b="1" baseline="-25000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84438" y="3068638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2)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</a:rPr>
              <a:t>CuO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555875" y="5084763"/>
            <a:ext cx="4214813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/>
              <a:t> </a:t>
            </a: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4)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</a:rPr>
              <a:t>NaOH</a:t>
            </a:r>
            <a:endParaRPr lang="ru-RU" sz="2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1520" y="500042"/>
            <a:ext cx="8640960" cy="107721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200" b="1" spc="50" dirty="0">
                <a:ln w="11430"/>
                <a:solidFill>
                  <a:schemeClr val="accent4">
                    <a:lumMod val="75000"/>
                  </a:schemeClr>
                </a:solidFill>
              </a:rPr>
              <a:t>А2.  </a:t>
            </a:r>
            <a:r>
              <a:rPr lang="ru-RU" sz="3200" b="1" spc="50" dirty="0" err="1" smtClean="0">
                <a:ln w="11430"/>
                <a:solidFill>
                  <a:schemeClr val="accent4">
                    <a:lumMod val="75000"/>
                  </a:schemeClr>
                </a:solidFill>
              </a:rPr>
              <a:t>Гидроксид</a:t>
            </a:r>
            <a:r>
              <a:rPr lang="ru-RU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 алюминия взаимодействует с:</a:t>
            </a:r>
            <a:endParaRPr lang="ru-RU" sz="3200" b="1" spc="50" dirty="0">
              <a:ln w="11430"/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88" y="5072063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2" action="ppaction://hlinksldjump"/>
              </a:rPr>
              <a:t>ТМ</a:t>
            </a:r>
            <a:endParaRPr lang="ru-RU" sz="3200" b="1" dirty="0"/>
          </a:p>
        </p:txBody>
      </p:sp>
      <p:sp>
        <p:nvSpPr>
          <p:cNvPr id="16" name="TextBox 15">
            <a:hlinkClick r:id="rId3" action="ppaction://hlinksldjump"/>
          </p:cNvPr>
          <p:cNvSpPr txBox="1"/>
          <p:nvPr/>
        </p:nvSpPr>
        <p:spPr>
          <a:xfrm>
            <a:off x="357188" y="6000750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3" action="ppaction://hlinksldjump"/>
              </a:rPr>
              <a:t>ТР</a:t>
            </a:r>
            <a:endParaRPr lang="ru-RU" sz="3200" b="1" dirty="0"/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7429520" y="5786454"/>
            <a:ext cx="1428760" cy="92869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555875" y="5157788"/>
            <a:ext cx="4103688" cy="6429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  <a:r>
              <a:rPr lang="ru-RU" sz="2800" b="1" dirty="0"/>
              <a:t>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84438" y="3141663"/>
            <a:ext cx="4141787" cy="6429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84438" y="4149725"/>
            <a:ext cx="4214812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84438" y="2143125"/>
            <a:ext cx="4159250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84438" y="2060575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 золотом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484438" y="3068638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2) 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магнием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84438" y="4076700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3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 водородом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484438" y="5084763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 </a:t>
            </a: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4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 кислородом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57224" y="428604"/>
            <a:ext cx="7532712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200" b="1" spc="50" dirty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А3</a:t>
            </a:r>
            <a:r>
              <a:rPr lang="ru-RU" sz="3200" b="1" spc="50" dirty="0">
                <a:ln w="11430"/>
                <a:solidFill>
                  <a:schemeClr val="accent4">
                    <a:lumMod val="75000"/>
                  </a:schemeClr>
                </a:solidFill>
              </a:rPr>
              <a:t>.  </a:t>
            </a:r>
            <a:r>
              <a:rPr lang="ru-RU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Серная кислота реагирует с:</a:t>
            </a:r>
            <a:endParaRPr lang="ru-RU" sz="3200" b="1" spc="50" dirty="0">
              <a:ln w="11430"/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88" y="5072063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2" action="ppaction://hlinksldjump"/>
              </a:rPr>
              <a:t>ТМ</a:t>
            </a:r>
            <a:endParaRPr lang="ru-RU" sz="3200" b="1" dirty="0"/>
          </a:p>
        </p:txBody>
      </p:sp>
      <p:sp>
        <p:nvSpPr>
          <p:cNvPr id="16" name="TextBox 15">
            <a:hlinkClick r:id="rId3" action="ppaction://hlinksldjump"/>
          </p:cNvPr>
          <p:cNvSpPr txBox="1"/>
          <p:nvPr/>
        </p:nvSpPr>
        <p:spPr>
          <a:xfrm>
            <a:off x="357188" y="6000750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3" action="ppaction://hlinksldjump"/>
              </a:rPr>
              <a:t>ТР</a:t>
            </a:r>
            <a:endParaRPr lang="ru-RU" sz="3200" b="1" dirty="0"/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7429520" y="5786454"/>
            <a:ext cx="1428760" cy="92869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428875" y="414337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28875" y="314325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28875" y="514350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28875" y="214312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11413" y="2060575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 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MgSO</a:t>
            </a:r>
            <a:r>
              <a:rPr lang="en-US" sz="3200" b="1" baseline="-25000" dirty="0" smtClean="0">
                <a:solidFill>
                  <a:schemeClr val="accent4">
                    <a:lumMod val="75000"/>
                  </a:schemeClr>
                </a:solidFill>
              </a:rPr>
              <a:t>3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  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411413" y="3068638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</a:rPr>
              <a:t>MgCl</a:t>
            </a:r>
            <a:r>
              <a:rPr lang="ru-RU" sz="3200" b="1" baseline="-25000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endParaRPr lang="ru-RU" sz="3200" baseline="-25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11413" y="5084763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4) 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Mg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411413" y="4076700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 </a:t>
            </a: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3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 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Mg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О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3528" y="188640"/>
            <a:ext cx="8391877" cy="15696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А4.Определите формулу неизвестного вещества в схеме реакции: </a:t>
            </a:r>
            <a:r>
              <a:rPr lang="en-US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H</a:t>
            </a:r>
            <a:r>
              <a:rPr lang="en-US" sz="3200" b="1" spc="50" baseline="-2500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en-US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SO</a:t>
            </a:r>
            <a:r>
              <a:rPr lang="en-US" sz="3200" b="1" spc="50" baseline="-2500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4</a:t>
            </a:r>
            <a:r>
              <a:rPr lang="en-US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+….→MgSO</a:t>
            </a:r>
            <a:r>
              <a:rPr lang="en-US" sz="3200" b="1" spc="50" baseline="-2500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4</a:t>
            </a:r>
            <a:r>
              <a:rPr lang="en-US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+H</a:t>
            </a:r>
            <a:r>
              <a:rPr lang="en-US" sz="3200" b="1" spc="50" baseline="-2500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en-US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O</a:t>
            </a:r>
            <a:endParaRPr lang="ru-RU" sz="3200" b="1" spc="50" dirty="0" smtClean="0">
              <a:ln w="11430"/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88" y="5072063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2" action="ppaction://hlinksldjump"/>
              </a:rPr>
              <a:t>ТМ</a:t>
            </a:r>
            <a:endParaRPr lang="ru-RU" sz="3200" b="1" dirty="0"/>
          </a:p>
        </p:txBody>
      </p:sp>
      <p:sp>
        <p:nvSpPr>
          <p:cNvPr id="16" name="TextBox 15">
            <a:hlinkClick r:id="rId3" action="ppaction://hlinksldjump"/>
          </p:cNvPr>
          <p:cNvSpPr txBox="1"/>
          <p:nvPr/>
        </p:nvSpPr>
        <p:spPr>
          <a:xfrm>
            <a:off x="357188" y="6000750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3" action="ppaction://hlinksldjump"/>
              </a:rPr>
              <a:t>ТР</a:t>
            </a:r>
            <a:endParaRPr lang="ru-RU" sz="3200" b="1" dirty="0"/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7429520" y="5786454"/>
            <a:ext cx="1428760" cy="92869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428875" y="414337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  <a:r>
              <a:rPr lang="ru-RU" sz="2800" b="1" dirty="0"/>
              <a:t>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28875" y="314325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28875" y="514350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28875" y="214312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11413" y="2060575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rgbClr val="C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</a:rPr>
              <a:t>NaOH</a:t>
            </a:r>
            <a:endParaRPr lang="ru-RU" sz="32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411413" y="3068638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rgbClr val="C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)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</a:rPr>
              <a:t>NaCl</a:t>
            </a:r>
            <a:endParaRPr lang="ru-RU" sz="32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</a:rPr>
              <a:t> </a:t>
            </a:r>
            <a:endParaRPr lang="ru-RU" sz="3200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11413" y="5084763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4)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Cu</a:t>
            </a:r>
            <a:endParaRPr lang="ru-RU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411413" y="4076700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 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3)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</a:rPr>
              <a:t>HCl</a:t>
            </a:r>
            <a:endParaRPr lang="ru-RU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7158" y="332656"/>
            <a:ext cx="8607330" cy="107721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200" b="1" spc="50" dirty="0">
                <a:ln w="11430"/>
                <a:solidFill>
                  <a:schemeClr val="accent4">
                    <a:lumMod val="75000"/>
                  </a:schemeClr>
                </a:solidFill>
              </a:rPr>
              <a:t>А</a:t>
            </a:r>
            <a:r>
              <a:rPr lang="en-US" sz="3200" b="1" spc="50" dirty="0">
                <a:ln w="11430"/>
                <a:solidFill>
                  <a:schemeClr val="accent4">
                    <a:lumMod val="75000"/>
                  </a:schemeClr>
                </a:solidFill>
              </a:rPr>
              <a:t>5</a:t>
            </a:r>
            <a:r>
              <a:rPr lang="en-US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.</a:t>
            </a:r>
            <a:r>
              <a:rPr lang="ru-RU" sz="3200" b="1" spc="50" dirty="0">
                <a:ln w="11430"/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3200" b="1" spc="50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С каким из приведённых веществ взаимодействует кремниевая кислота: </a:t>
            </a:r>
            <a:endParaRPr lang="ru-RU" sz="3200" b="1" spc="50" dirty="0">
              <a:ln w="11430"/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88" y="5072063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2" action="ppaction://hlinksldjump"/>
              </a:rPr>
              <a:t>ТМ</a:t>
            </a:r>
            <a:endParaRPr lang="ru-RU" sz="3200" b="1" dirty="0"/>
          </a:p>
        </p:txBody>
      </p:sp>
      <p:sp>
        <p:nvSpPr>
          <p:cNvPr id="16" name="TextBox 15">
            <a:hlinkClick r:id="rId3" action="ppaction://hlinksldjump"/>
          </p:cNvPr>
          <p:cNvSpPr txBox="1"/>
          <p:nvPr/>
        </p:nvSpPr>
        <p:spPr>
          <a:xfrm>
            <a:off x="357188" y="6000750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3" action="ppaction://hlinksldjump"/>
              </a:rPr>
              <a:t>ТР</a:t>
            </a:r>
            <a:endParaRPr lang="ru-RU" sz="3200" b="1" dirty="0"/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7429520" y="5786454"/>
            <a:ext cx="1428760" cy="92869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710</TotalTime>
  <Words>867</Words>
  <Application>Microsoft Office PowerPoint</Application>
  <PresentationFormat>Экран (4:3)</PresentationFormat>
  <Paragraphs>292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Название</vt:lpstr>
      <vt:lpstr>Название</vt:lpstr>
      <vt:lpstr>Слайд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</dc:title>
  <dc:creator>Larisa</dc:creator>
  <cp:lastModifiedBy>Larisa</cp:lastModifiedBy>
  <cp:revision>92</cp:revision>
  <dcterms:modified xsi:type="dcterms:W3CDTF">2013-05-09T16:04:24Z</dcterms:modified>
</cp:coreProperties>
</file>