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56" r:id="rId2"/>
    <p:sldId id="272" r:id="rId3"/>
    <p:sldId id="273" r:id="rId4"/>
    <p:sldId id="30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9" r:id="rId21"/>
    <p:sldId id="310" r:id="rId22"/>
    <p:sldId id="311" r:id="rId23"/>
    <p:sldId id="312" r:id="rId24"/>
    <p:sldId id="313" r:id="rId25"/>
    <p:sldId id="303" r:id="rId26"/>
    <p:sldId id="304" r:id="rId27"/>
    <p:sldId id="305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38" autoAdjust="0"/>
    <p:restoredTop sz="94660"/>
  </p:normalViewPr>
  <p:slideViewPr>
    <p:cSldViewPr>
      <p:cViewPr varScale="1">
        <p:scale>
          <a:sx n="72" d="100"/>
          <a:sy n="72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FFA25D-41E4-4191-B243-89D7CA7E3D48}" type="datetimeFigureOut">
              <a:rPr lang="ru-RU"/>
              <a:pPr>
                <a:defRPr/>
              </a:pPr>
              <a:t>15.05.2013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FF4D5E-2B0E-48DA-A39D-2A009F1DC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DF499-FD68-44D7-8893-CFAC0B9C28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FB114-6F5A-42C8-876B-80D3CE487F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F8687-9F29-43AA-9C36-A9A88BEF6B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3D6B-93C2-4851-8DA3-9C0FB95959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BFE69D31-C163-409B-B5BE-70214D8CD2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4077F-46FE-48A3-AE29-802EC52D12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4BF68-55B4-46FE-9966-1806A2CDF1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8C4DE-FA78-4ECA-AD49-5FAC607DD0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BBD6E-76F5-4881-A325-1CEED5AA54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852A2-43BE-4B95-80AC-CF9E20DE82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D2E28-7303-4DFD-B6B5-FE00D95E19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B9E18EF-1F60-4C4A-A87E-8D5CB9A6C2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908718"/>
            <a:ext cx="8424936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Готовься к ГИА по химии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ctr">
              <a:defRPr/>
            </a:pPr>
            <a:r>
              <a:rPr lang="ru-RU" sz="6600" dirty="0" smtClean="0"/>
              <a:t> </a:t>
            </a:r>
            <a:r>
              <a:rPr lang="ru-RU" sz="2800" dirty="0" smtClean="0"/>
              <a:t>«Простые и сложные вещества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/>
              <a:t>Основные классы неорганических веществ. Номенклатура неорганических соединений».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4644009" y="4869160"/>
            <a:ext cx="4499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Работу </a:t>
            </a:r>
            <a:r>
              <a:rPr lang="ru-RU" dirty="0" smtClean="0"/>
              <a:t>выполнил Зимин Андрей,  учащийся </a:t>
            </a:r>
            <a:r>
              <a:rPr lang="en-US" dirty="0" smtClean="0"/>
              <a:t>10</a:t>
            </a:r>
            <a:r>
              <a:rPr lang="ru-RU" dirty="0" smtClean="0"/>
              <a:t>А </a:t>
            </a:r>
            <a:r>
              <a:rPr lang="ru-RU" dirty="0"/>
              <a:t>класса МБОУ СОШ </a:t>
            </a:r>
            <a:r>
              <a:rPr lang="ru-RU" dirty="0" smtClean="0"/>
              <a:t>№26 </a:t>
            </a:r>
            <a:r>
              <a:rPr lang="ru-RU" dirty="0"/>
              <a:t>г. Балаково Саратовской области </a:t>
            </a:r>
            <a:endParaRPr lang="ru-RU" dirty="0" smtClean="0"/>
          </a:p>
          <a:p>
            <a:pPr algn="ctr"/>
            <a:r>
              <a:rPr lang="ru-RU" dirty="0" smtClean="0"/>
              <a:t>Руководитель: Алексеева Л.А.</a:t>
            </a:r>
            <a:endParaRPr lang="ru-RU" dirty="0"/>
          </a:p>
        </p:txBody>
      </p:sp>
      <p:pic>
        <p:nvPicPr>
          <p:cNvPr id="2053" name="Рисунок 4" descr="MC900439851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365104"/>
            <a:ext cx="2915816" cy="232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 медь и магнетит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 аммиак и метан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 сера и сода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 алмаз и озон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550" y="549275"/>
            <a:ext cx="73453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6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Простыми веществами являются каждое из веществ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884368" y="5786454"/>
            <a:ext cx="973912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амфотерным</a:t>
            </a:r>
            <a:r>
              <a:rPr lang="ru-RU" sz="2000" i="1" dirty="0" smtClean="0">
                <a:solidFill>
                  <a:schemeClr val="bg1"/>
                </a:solidFill>
              </a:rPr>
              <a:t> и </a:t>
            </a:r>
            <a:r>
              <a:rPr lang="ru-RU" sz="2000" i="1" dirty="0" err="1" smtClean="0">
                <a:solidFill>
                  <a:schemeClr val="bg1"/>
                </a:solidFill>
              </a:rPr>
              <a:t>амфотерным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 кислотным и основным 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 </a:t>
            </a:r>
            <a:r>
              <a:rPr lang="ru-RU" sz="2000" i="1" dirty="0" err="1" smtClean="0">
                <a:solidFill>
                  <a:schemeClr val="bg1"/>
                </a:solidFill>
              </a:rPr>
              <a:t>амфотерным</a:t>
            </a:r>
            <a:r>
              <a:rPr lang="ru-RU" sz="2000" i="1" dirty="0" smtClean="0">
                <a:solidFill>
                  <a:schemeClr val="bg1"/>
                </a:solidFill>
              </a:rPr>
              <a:t> и основным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9" y="5084763"/>
            <a:ext cx="4270390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 кислотным и </a:t>
            </a:r>
            <a:r>
              <a:rPr lang="ru-RU" sz="2000" i="1" dirty="0" err="1" smtClean="0">
                <a:solidFill>
                  <a:schemeClr val="bg1"/>
                </a:solidFill>
              </a:rPr>
              <a:t>амфотерным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428604"/>
            <a:ext cx="80645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7.</a:t>
            </a:r>
            <a:r>
              <a:rPr lang="ru-RU" sz="2400" i="1" dirty="0" smtClean="0"/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Оксиды, формулы которых </a:t>
            </a:r>
            <a:r>
              <a:rPr lang="en-US" sz="2400" i="1" dirty="0" smtClean="0">
                <a:solidFill>
                  <a:schemeClr val="bg1"/>
                </a:solidFill>
              </a:rPr>
              <a:t>CrO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и </a:t>
            </a:r>
            <a:r>
              <a:rPr lang="en-US" sz="2400" i="1" dirty="0" smtClean="0">
                <a:solidFill>
                  <a:schemeClr val="bg1"/>
                </a:solidFill>
              </a:rPr>
              <a:t>Al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400" i="1" dirty="0" smtClean="0">
                <a:solidFill>
                  <a:schemeClr val="bg1"/>
                </a:solidFill>
              </a:rPr>
              <a:t>O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3</a:t>
            </a:r>
            <a:r>
              <a:rPr lang="ru-RU" sz="2400" i="1" dirty="0" smtClean="0">
                <a:solidFill>
                  <a:schemeClr val="bg1"/>
                </a:solidFill>
              </a:rPr>
              <a:t>, являются соответственно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56376" y="5786454"/>
            <a:ext cx="901904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00298" y="2071678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OF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</a:t>
            </a:r>
            <a:r>
              <a:rPr lang="en-US" sz="2000" i="1" dirty="0" smtClean="0">
                <a:solidFill>
                  <a:schemeClr val="bg1"/>
                </a:solidFill>
              </a:rPr>
              <a:t> (NH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4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4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</a:t>
            </a:r>
            <a:r>
              <a:rPr lang="en-US" sz="2000" i="1" dirty="0" smtClean="0">
                <a:solidFill>
                  <a:schemeClr val="bg1"/>
                </a:solidFill>
              </a:rPr>
              <a:t> HClO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4</a:t>
            </a:r>
            <a:r>
              <a:rPr lang="en-US" sz="2000" i="1" dirty="0" smtClean="0">
                <a:solidFill>
                  <a:schemeClr val="bg1"/>
                </a:solidFill>
              </a:rPr>
              <a:t/>
            </a:r>
            <a:br>
              <a:rPr lang="en-US" sz="2000" i="1" dirty="0" smtClean="0">
                <a:solidFill>
                  <a:schemeClr val="bg1"/>
                </a:solidFill>
              </a:rPr>
            </a:br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endParaRPr lang="ru-RU" sz="32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Mg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500042"/>
            <a:ext cx="7889902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8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К классу солей  относится вещество, формула которого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805264"/>
            <a:ext cx="829896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серная кислота и алмаз</a:t>
            </a:r>
            <a:r>
              <a:rPr lang="ru-RU" sz="2000" i="1" dirty="0" smtClean="0">
                <a:solidFill>
                  <a:schemeClr val="bg1"/>
                </a:solidFill>
              </a:rPr>
              <a:t>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00298" y="3071810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вода и аммиак</a:t>
            </a:r>
            <a:r>
              <a:rPr lang="ru-RU" sz="2000" i="1" dirty="0" smtClean="0">
                <a:solidFill>
                  <a:schemeClr val="bg1"/>
                </a:solidFill>
              </a:rPr>
              <a:t>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медь и </a:t>
            </a:r>
            <a:r>
              <a:rPr lang="ru-RU" sz="2000" i="1" dirty="0" err="1" smtClean="0">
                <a:solidFill>
                  <a:schemeClr val="bg1"/>
                </a:solidFill>
                <a:latin typeface="Cambria" pitchFamily="18" charset="0"/>
              </a:rPr>
              <a:t>гидроксид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натрия</a:t>
            </a:r>
            <a:r>
              <a:rPr lang="ru-RU" sz="2000" i="1" dirty="0" smtClean="0">
                <a:solidFill>
                  <a:schemeClr val="bg1"/>
                </a:solidFill>
              </a:rPr>
              <a:t> 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5084763"/>
            <a:ext cx="419895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сульфат бария и водород</a:t>
            </a:r>
            <a:r>
              <a:rPr lang="ru-RU" sz="2000" i="1" dirty="0" smtClean="0">
                <a:solidFill>
                  <a:schemeClr val="bg1"/>
                </a:solidFill>
              </a:rPr>
              <a:t> 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142852"/>
            <a:ext cx="8064500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9</a:t>
            </a:r>
            <a:r>
              <a:rPr lang="en-US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Сложным является каждое из 2 веществ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028384" y="5786454"/>
            <a:ext cx="829896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68538" y="2060575"/>
            <a:ext cx="460692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ZnO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Na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68538" y="3068638"/>
            <a:ext cx="4606925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CaO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68538" y="5084763"/>
            <a:ext cx="4606925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 СО и </a:t>
            </a:r>
            <a:r>
              <a:rPr lang="en-US" sz="2000" i="1" dirty="0" smtClean="0">
                <a:solidFill>
                  <a:schemeClr val="bg1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68538" y="4076700"/>
            <a:ext cx="460692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CO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7" y="785794"/>
            <a:ext cx="8286807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10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Кислотными являются каждый из 2 оксидов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028384" y="5786454"/>
            <a:ext cx="829896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CrO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Mn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7</a:t>
            </a:r>
            <a:endParaRPr lang="ru-RU" sz="2000" i="1" baseline="-25000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NO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NO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err="1" smtClean="0">
                <a:solidFill>
                  <a:schemeClr val="bg1"/>
                </a:solidFill>
              </a:rPr>
              <a:t>BaO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 СО и СО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500042"/>
            <a:ext cx="8497888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11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В какой группе оба оксида являются кислотными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786454"/>
            <a:ext cx="757888" cy="45085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85984" y="2060575"/>
            <a:ext cx="4429156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bg1"/>
                </a:solidFill>
              </a:rPr>
              <a:t>1)</a:t>
            </a:r>
            <a:r>
              <a:rPr lang="en-US" sz="2400" i="1" dirty="0" smtClean="0">
                <a:solidFill>
                  <a:schemeClr val="bg1"/>
                </a:solidFill>
              </a:rPr>
              <a:t> N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400" i="1" dirty="0" smtClean="0">
                <a:solidFill>
                  <a:schemeClr val="bg1"/>
                </a:solidFill>
              </a:rPr>
              <a:t>O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3</a:t>
            </a:r>
            <a:endParaRPr lang="ru-RU" sz="2400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68539" y="3068638"/>
            <a:ext cx="4446601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5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85985" y="5084763"/>
            <a:ext cx="4429156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4)</a:t>
            </a:r>
            <a:r>
              <a:rPr lang="en-US" sz="2000" i="1" dirty="0" smtClean="0">
                <a:solidFill>
                  <a:schemeClr val="bg1"/>
                </a:solidFill>
              </a:rPr>
              <a:t> NO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endParaRPr lang="ru-RU" sz="2000" i="1" baseline="-2500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68539" y="4076700"/>
            <a:ext cx="444660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endParaRPr lang="en-US" sz="32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</a:t>
            </a:r>
            <a:r>
              <a:rPr lang="en-US" sz="2000" i="1" dirty="0" smtClean="0">
                <a:solidFill>
                  <a:schemeClr val="bg1"/>
                </a:solidFill>
              </a:rPr>
              <a:t> NO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642918"/>
            <a:ext cx="7345363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12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Несолеобразующим является оксид 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72400" y="5786454"/>
            <a:ext cx="685880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28860" y="2071678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 оксид углерода (II), угольная кислота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2" y="3068638"/>
            <a:ext cx="42322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 оксид азота (V), серная кислота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2" y="5143512"/>
            <a:ext cx="4232289" cy="7270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4) оксид углерода (IV), сероводородная кислота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32275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/>
              <a:t>3)оксид азота (II), соляная кислота</a:t>
            </a:r>
            <a:r>
              <a:rPr lang="en-US" sz="2000" i="1" dirty="0" smtClean="0">
                <a:latin typeface="Cambria" pitchFamily="18" charset="0"/>
              </a:rPr>
              <a:t> </a:t>
            </a:r>
            <a:endParaRPr lang="ru-RU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857224" y="142852"/>
            <a:ext cx="7416801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13.</a:t>
            </a:r>
            <a:r>
              <a:rPr lang="ru-RU" sz="2400" i="1" dirty="0" smtClean="0">
                <a:solidFill>
                  <a:schemeClr val="bg1"/>
                </a:solidFill>
              </a:rPr>
              <a:t> В каком ряду расположены формулы </a:t>
            </a:r>
            <a:r>
              <a:rPr lang="ru-RU" sz="2400" i="1" dirty="0" err="1" smtClean="0">
                <a:solidFill>
                  <a:schemeClr val="bg1"/>
                </a:solidFill>
              </a:rPr>
              <a:t>несолеообразующего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 оксида и 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бескислородной</a:t>
            </a:r>
            <a:r>
              <a:rPr lang="ru-RU" sz="2400" i="1" dirty="0" smtClean="0">
                <a:solidFill>
                  <a:schemeClr val="bg1"/>
                </a:solidFill>
              </a:rPr>
              <a:t> кислоты соответственно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786454"/>
            <a:ext cx="757888" cy="45085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2" y="2060575"/>
            <a:ext cx="4232289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</a:t>
            </a:r>
            <a:r>
              <a:rPr lang="ru-RU" sz="2000" b="1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Cl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5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CaO</a:t>
            </a:r>
            <a:endParaRPr lang="ru-RU" sz="2000" b="1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2" y="3068638"/>
            <a:ext cx="42322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NO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   </a:t>
            </a:r>
            <a:r>
              <a:rPr lang="en-US" sz="2000" i="1" dirty="0" smtClean="0">
                <a:solidFill>
                  <a:schemeClr val="bg1"/>
                </a:solidFill>
              </a:rPr>
              <a:t>P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5</a:t>
            </a:r>
            <a:endParaRPr lang="ru-RU" sz="2000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2" y="5084763"/>
            <a:ext cx="42322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</a:rPr>
              <a:t>  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2" y="4076700"/>
            <a:ext cx="4232289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</a:rPr>
              <a:t> Li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</a:rPr>
              <a:t> Na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428604"/>
            <a:ext cx="73453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14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В какой группе оба оксида являются основными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028384" y="5786454"/>
            <a:ext cx="829896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 </a:t>
            </a:r>
            <a:r>
              <a:rPr lang="ru-RU" sz="2000" i="1" dirty="0" err="1" smtClean="0">
                <a:solidFill>
                  <a:schemeClr val="bg1"/>
                </a:solidFill>
              </a:rPr>
              <a:t>хлороводород</a:t>
            </a:r>
            <a:r>
              <a:rPr lang="ru-RU" sz="2000" i="1" dirty="0" smtClean="0">
                <a:solidFill>
                  <a:schemeClr val="bg1"/>
                </a:solidFill>
              </a:rPr>
              <a:t> и сероводород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00298" y="4076700"/>
            <a:ext cx="421484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 сера и гелий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 озон и водород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 аммиак и кислород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15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. 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Сложное и простое вещество является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72400" y="5786454"/>
            <a:ext cx="685880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7290" y="188640"/>
            <a:ext cx="62151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Цели: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124744"/>
            <a:ext cx="8640960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2800" dirty="0"/>
              <a:t>Ознакомиться с материалом для подготовки к экзаменационной работе по </a:t>
            </a:r>
            <a:r>
              <a:rPr lang="ru-RU" sz="2800" dirty="0" smtClean="0"/>
              <a:t>теме «Простые и сложные вещества. Основные классы неорганических веществ. Номенклатура неорганических соединений».</a:t>
            </a:r>
            <a:endParaRPr lang="ru-RU" sz="2800" dirty="0"/>
          </a:p>
          <a:p>
            <a:pPr marL="571500" indent="-571500">
              <a:defRPr/>
            </a:pPr>
            <a:endParaRPr lang="ru-RU" sz="2800" dirty="0"/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2800" dirty="0"/>
              <a:t>Проверить свои знания, на сколько  подготовлен к ГИА по химии.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endParaRPr lang="ru-RU" sz="2800" dirty="0"/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2800" dirty="0"/>
              <a:t>Расширить опыт выполнения тестовых заданий по химии.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</a:t>
            </a:r>
            <a:r>
              <a:rPr lang="en-US" sz="2000" i="1" dirty="0" smtClean="0">
                <a:solidFill>
                  <a:schemeClr val="bg1"/>
                </a:solidFill>
              </a:rPr>
              <a:t>CO </a:t>
            </a:r>
            <a:r>
              <a:rPr lang="ru-RU" sz="2000" i="1" dirty="0" smtClean="0">
                <a:solidFill>
                  <a:schemeClr val="bg1"/>
                </a:solidFill>
              </a:rPr>
              <a:t>и</a:t>
            </a:r>
            <a:r>
              <a:rPr lang="en-US" sz="2000" i="1" dirty="0" smtClean="0">
                <a:solidFill>
                  <a:schemeClr val="bg1"/>
                </a:solidFill>
              </a:rPr>
              <a:t> Al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endParaRPr lang="ru-RU" sz="2000" i="1" baseline="-25000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</a:rPr>
              <a:t>ZnO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err="1" smtClean="0">
                <a:solidFill>
                  <a:schemeClr val="bg1"/>
                </a:solidFill>
              </a:rPr>
              <a:t>CuO</a:t>
            </a:r>
            <a:r>
              <a:rPr lang="en-US" sz="2000" i="1" dirty="0" smtClean="0">
                <a:solidFill>
                  <a:schemeClr val="bg1"/>
                </a:solidFill>
              </a:rPr>
              <a:t> 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</a:t>
            </a:r>
            <a:r>
              <a:rPr lang="en-US" sz="2000" i="1" dirty="0" smtClean="0">
                <a:solidFill>
                  <a:schemeClr val="bg1"/>
                </a:solidFill>
              </a:rPr>
              <a:t>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N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</a:t>
            </a:r>
            <a:r>
              <a:rPr lang="en-US" sz="2000" i="1" dirty="0" smtClean="0">
                <a:solidFill>
                  <a:schemeClr val="bg1"/>
                </a:solidFill>
              </a:rPr>
              <a:t> P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O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5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и </a:t>
            </a:r>
            <a:r>
              <a:rPr lang="en-US" sz="2000" i="1" dirty="0" smtClean="0">
                <a:solidFill>
                  <a:schemeClr val="bg1"/>
                </a:solidFill>
              </a:rPr>
              <a:t>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16. Кислотные оксиды это-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56376" y="5786454"/>
            <a:ext cx="901904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00298" y="2071678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 оксид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00298" y="4071942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 основание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 соль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 кислота 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</a:t>
            </a: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7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. Вещество </a:t>
            </a: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 H</a:t>
            </a:r>
            <a:r>
              <a:rPr lang="ru-RU" sz="2400" i="1" spc="50" baseline="-25000" dirty="0" smtClean="0">
                <a:ln w="11430"/>
                <a:solidFill>
                  <a:schemeClr val="bg1"/>
                </a:solidFill>
              </a:rPr>
              <a:t>3</a:t>
            </a: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AsO</a:t>
            </a:r>
            <a:r>
              <a:rPr lang="en-US" sz="2400" i="1" spc="50" baseline="-25000" dirty="0" smtClean="0">
                <a:ln w="11430"/>
                <a:solidFill>
                  <a:schemeClr val="bg1"/>
                </a:solidFill>
              </a:rPr>
              <a:t>4</a:t>
            </a:r>
            <a:r>
              <a:rPr lang="ru-RU" sz="2400" i="1" spc="50" baseline="-25000" dirty="0" smtClean="0">
                <a:ln w="11430"/>
                <a:solidFill>
                  <a:schemeClr val="bg1"/>
                </a:solidFill>
              </a:rPr>
              <a:t>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- это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786454"/>
            <a:ext cx="757888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</a:t>
            </a:r>
            <a:r>
              <a:rPr lang="en-US" sz="2000" i="1" dirty="0" smtClean="0">
                <a:solidFill>
                  <a:schemeClr val="bg1"/>
                </a:solidFill>
              </a:rPr>
              <a:t>FeS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</a:t>
            </a:r>
            <a:r>
              <a:rPr lang="en-US" sz="2000" i="1" dirty="0" smtClean="0">
                <a:solidFill>
                  <a:schemeClr val="bg1"/>
                </a:solidFill>
              </a:rPr>
              <a:t>FeSO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endParaRPr lang="ru-RU" sz="2000" i="1" baseline="-25000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</a:t>
            </a:r>
            <a:r>
              <a:rPr lang="en-US" sz="2000" i="1" dirty="0" err="1" smtClean="0">
                <a:solidFill>
                  <a:schemeClr val="bg1"/>
                </a:solidFill>
              </a:rPr>
              <a:t>FeS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5072074"/>
            <a:ext cx="428627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</a:t>
            </a:r>
            <a:r>
              <a:rPr lang="en-US" sz="2000" i="1" dirty="0" smtClean="0">
                <a:solidFill>
                  <a:schemeClr val="bg1"/>
                </a:solidFill>
              </a:rPr>
              <a:t>FeSO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4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18.Формула сульфата железа(</a:t>
            </a: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II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) - это 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786454"/>
            <a:ext cx="757888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3070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сульфат натрия и вода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302140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 медь и медный купорос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302140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 железо и аммиак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3070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 бром и озон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19.</a:t>
            </a: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Только простые вещества в ряду 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100392" y="5786454"/>
            <a:ext cx="757888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28860" y="2060575"/>
            <a:ext cx="4357718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 </a:t>
            </a:r>
            <a:r>
              <a:rPr lang="ru-RU" sz="2000" i="1" dirty="0" err="1" smtClean="0">
                <a:solidFill>
                  <a:schemeClr val="bg1"/>
                </a:solidFill>
              </a:rPr>
              <a:t>хлороводород</a:t>
            </a:r>
            <a:r>
              <a:rPr lang="ru-RU" sz="2000" i="1" dirty="0" smtClean="0">
                <a:solidFill>
                  <a:schemeClr val="bg1"/>
                </a:solidFill>
              </a:rPr>
              <a:t>  и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  вода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28860" y="4076700"/>
            <a:ext cx="4357718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3) азот и йод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28860" y="3068638"/>
            <a:ext cx="43577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2) сода и угарный газ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28860" y="5084762"/>
            <a:ext cx="4429156" cy="7925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4) аммиак и алмаз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28604"/>
            <a:ext cx="80645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20. И сложное, и простое вещества находятся в ряду  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028384" y="5786454"/>
            <a:ext cx="829896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Название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8918" name="Picture 2" descr="C:\Documents and Settings\UserXP\Рабочий стол\Химия\Т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гнутая влево стрелка 7">
            <a:hlinkClick r:id="" action="ppaction://hlinkshowjump?jump=lastslideviewed"/>
          </p:cNvPr>
          <p:cNvSpPr/>
          <p:nvPr/>
        </p:nvSpPr>
        <p:spPr>
          <a:xfrm>
            <a:off x="8532440" y="6237312"/>
            <a:ext cx="611560" cy="620688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Название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9942" name="Picture 2" descr="C:\Documents and Settings\UserXP\Рабочий стол\Химия\ТР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гнутая влево стрелка 5">
            <a:hlinkClick r:id="" action="ppaction://hlinkshowjump?jump=lastslideviewed"/>
          </p:cNvPr>
          <p:cNvSpPr/>
          <p:nvPr/>
        </p:nvSpPr>
        <p:spPr>
          <a:xfrm>
            <a:off x="8532440" y="6237312"/>
            <a:ext cx="611560" cy="620688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500042"/>
            <a:ext cx="828092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Использованные ресурсы:</a:t>
            </a:r>
            <a:endParaRPr lang="ru-RU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0967" name="TextBox 6"/>
          <p:cNvSpPr txBox="1">
            <a:spLocks noChangeArrowheads="1"/>
          </p:cNvSpPr>
          <p:nvPr/>
        </p:nvSpPr>
        <p:spPr bwMode="auto">
          <a:xfrm>
            <a:off x="571472" y="1700808"/>
            <a:ext cx="80724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i="1" dirty="0">
                <a:solidFill>
                  <a:schemeClr val="bg1"/>
                </a:solidFill>
              </a:rPr>
              <a:t>1) О.С Габриелян "Химия 9 класс". М</a:t>
            </a:r>
            <a:r>
              <a:rPr lang="ru-RU" sz="2400" i="1" dirty="0" smtClean="0">
                <a:solidFill>
                  <a:schemeClr val="bg1"/>
                </a:solidFill>
              </a:rPr>
              <a:t>., Дрофа.2010 г.</a:t>
            </a:r>
            <a:endParaRPr lang="ru-RU" sz="2400" i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i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i="1" dirty="0">
                <a:solidFill>
                  <a:schemeClr val="bg1"/>
                </a:solidFill>
              </a:rPr>
              <a:t>2) О.С.Габриелян "Химия 8 класс".</a:t>
            </a:r>
            <a:r>
              <a:rPr lang="ru-RU" sz="2400" i="1" dirty="0" err="1">
                <a:solidFill>
                  <a:schemeClr val="bg1"/>
                </a:solidFill>
              </a:rPr>
              <a:t>М.,Дрофа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smtClean="0">
                <a:solidFill>
                  <a:schemeClr val="bg1"/>
                </a:solidFill>
              </a:rPr>
              <a:t>2010 г.</a:t>
            </a:r>
            <a:endParaRPr lang="ru-RU" sz="2400" i="1" dirty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i="1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arenR" startAt="3"/>
              <a:defRPr/>
            </a:pPr>
            <a:r>
              <a:rPr lang="en-US" sz="2400" i="1" dirty="0">
                <a:solidFill>
                  <a:schemeClr val="bg1"/>
                </a:solidFill>
                <a:hlinkClick r:id="rId2"/>
              </a:rPr>
              <a:t>http://images.yandex.ru/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endParaRPr lang="ru-RU" sz="2400" i="1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arenR" startAt="3"/>
              <a:defRPr/>
            </a:pPr>
            <a:endParaRPr lang="ru-RU" sz="2400" i="1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arenR" startAt="3"/>
              <a:defRPr/>
            </a:pPr>
            <a:r>
              <a:rPr lang="ru-RU" sz="2400" i="1" dirty="0" smtClean="0">
                <a:solidFill>
                  <a:schemeClr val="bg1"/>
                </a:solidFill>
              </a:rPr>
              <a:t>Шаблон Алексеевой Л.А.</a:t>
            </a:r>
          </a:p>
          <a:p>
            <a:pPr marL="514350" indent="-514350">
              <a:defRPr/>
            </a:pPr>
            <a:endParaRPr lang="ru-RU" sz="2400" i="1" dirty="0">
              <a:solidFill>
                <a:schemeClr val="bg1"/>
              </a:solidFill>
            </a:endParaRPr>
          </a:p>
          <a:p>
            <a:pPr marL="514350" indent="-514350">
              <a:defRPr/>
            </a:pPr>
            <a:endParaRPr lang="ru-RU" sz="2400" i="1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arenR" startAt="3"/>
              <a:defRPr/>
            </a:pPr>
            <a:endParaRPr lang="ru-RU" sz="2400" i="1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arenR" startAt="3"/>
              <a:defRPr/>
            </a:pPr>
            <a:endParaRPr lang="ru-RU" sz="2400" i="1" dirty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457768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9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18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57158" y="428604"/>
            <a:ext cx="850112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Инструкции: </a:t>
            </a: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988840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В презентации приведены  20 заданий  по теме «Простые и сложные вещества. Основные классы неорганических веществ. Номенклатура неорганических соединений».</a:t>
            </a:r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 </a:t>
            </a:r>
            <a:r>
              <a:rPr lang="ru-RU" sz="2800" b="1" dirty="0" smtClean="0">
                <a:latin typeface="+mj-lt"/>
              </a:rPr>
              <a:t>К каждому заданию даётся 4 варианта ответа, из которых - один правильный. </a:t>
            </a:r>
            <a:endParaRPr lang="ru-RU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428604"/>
            <a:ext cx="850112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Условные знаки: 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00063" y="1785938"/>
            <a:ext cx="814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/>
          </a:p>
        </p:txBody>
      </p:sp>
      <p:sp>
        <p:nvSpPr>
          <p:cNvPr id="10" name="TextBox 9"/>
          <p:cNvSpPr txBox="1"/>
          <p:nvPr/>
        </p:nvSpPr>
        <p:spPr>
          <a:xfrm>
            <a:off x="1043608" y="1772816"/>
            <a:ext cx="1284164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1043608" y="2708920"/>
            <a:ext cx="1284164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1259632" y="3933056"/>
            <a:ext cx="881766" cy="50690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Выгнутая влево стрелка 13">
            <a:hlinkClick r:id="" action="ppaction://hlinkshowjump?jump=lastslideviewed"/>
          </p:cNvPr>
          <p:cNvSpPr/>
          <p:nvPr/>
        </p:nvSpPr>
        <p:spPr>
          <a:xfrm>
            <a:off x="1259632" y="5013176"/>
            <a:ext cx="668610" cy="876647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28860" y="1500174"/>
            <a:ext cx="600075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Ссылка </a:t>
            </a:r>
            <a:r>
              <a:rPr lang="ru-RU" sz="2000" b="1" dirty="0"/>
              <a:t>на ПСХЭ Д.И.Менделеева</a:t>
            </a:r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Ссылка на таблицу растворимости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Переход к следующему вопросу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Возвратиться к вопросу</a:t>
            </a:r>
          </a:p>
          <a:p>
            <a:endParaRPr lang="ru-RU" sz="2000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/>
              <a:t>Верно </a:t>
            </a:r>
            <a:endParaRPr lang="ru-RU" sz="28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28860" y="2071678"/>
            <a:ext cx="421484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1) </a:t>
            </a:r>
            <a:r>
              <a:rPr lang="en-US" sz="2000" i="1" dirty="0" err="1" smtClean="0">
                <a:solidFill>
                  <a:schemeClr val="bg1"/>
                </a:solidFill>
              </a:rPr>
              <a:t>HCl</a:t>
            </a:r>
            <a:r>
              <a:rPr lang="en-US" sz="2000" i="1" dirty="0" smtClean="0">
                <a:solidFill>
                  <a:schemeClr val="bg1"/>
                </a:solidFill>
              </a:rPr>
              <a:t>  </a:t>
            </a:r>
            <a:r>
              <a:rPr lang="ru-RU" sz="2000" i="1" dirty="0" smtClean="0">
                <a:solidFill>
                  <a:schemeClr val="bg1"/>
                </a:solidFill>
              </a:rPr>
              <a:t>,</a:t>
            </a:r>
            <a:r>
              <a:rPr lang="en-US" sz="2000" i="1" dirty="0" smtClean="0">
                <a:solidFill>
                  <a:schemeClr val="bg1"/>
                </a:solidFill>
              </a:rPr>
              <a:t>  </a:t>
            </a:r>
            <a:r>
              <a:rPr lang="en-US" sz="2000" i="1" dirty="0" err="1" smtClean="0">
                <a:solidFill>
                  <a:schemeClr val="bg1"/>
                </a:solidFill>
              </a:rPr>
              <a:t>NaOH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322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         </a:t>
            </a:r>
            <a:r>
              <a:rPr lang="en-US" sz="2000" i="1" dirty="0" smtClean="0">
                <a:solidFill>
                  <a:schemeClr val="bg1"/>
                </a:solidFill>
              </a:rPr>
              <a:t>2) </a:t>
            </a:r>
            <a:r>
              <a:rPr lang="en-US" sz="2000" i="1" dirty="0" err="1" smtClean="0">
                <a:solidFill>
                  <a:schemeClr val="bg1"/>
                </a:solidFill>
              </a:rPr>
              <a:t>CaO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, </a:t>
            </a:r>
            <a:r>
              <a:rPr lang="en-US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</a:rPr>
              <a:t>(</a:t>
            </a:r>
            <a:r>
              <a:rPr lang="en-US" sz="2000" i="1" dirty="0" smtClean="0">
                <a:solidFill>
                  <a:schemeClr val="bg1"/>
                </a:solidFill>
              </a:rPr>
              <a:t>NH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S</a:t>
            </a:r>
            <a:r>
              <a:rPr lang="ru-RU" sz="2000" i="1" dirty="0" smtClean="0">
                <a:solidFill>
                  <a:schemeClr val="bg1"/>
                </a:solidFill>
              </a:rPr>
              <a:t>О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b="1" i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2" y="5084763"/>
            <a:ext cx="4303727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 </a:t>
            </a:r>
            <a:r>
              <a:rPr lang="en-US" sz="2000" dirty="0" smtClean="0"/>
              <a:t>    </a:t>
            </a:r>
            <a:r>
              <a:rPr lang="en-US" sz="2000" i="1" dirty="0" smtClean="0"/>
              <a:t>4) Na</a:t>
            </a:r>
            <a:r>
              <a:rPr lang="ru-RU" sz="2000" i="1" baseline="-25000" dirty="0" smtClean="0"/>
              <a:t>2</a:t>
            </a:r>
            <a:r>
              <a:rPr lang="en-US" sz="2000" i="1" dirty="0" smtClean="0"/>
              <a:t>O </a:t>
            </a:r>
            <a:r>
              <a:rPr lang="ru-RU" sz="2000" i="1" dirty="0" smtClean="0"/>
              <a:t>, </a:t>
            </a:r>
            <a:r>
              <a:rPr lang="en-US" sz="2000" i="1" dirty="0" smtClean="0"/>
              <a:t> K</a:t>
            </a:r>
            <a:r>
              <a:rPr lang="ru-RU" sz="2000" i="1" baseline="-25000" dirty="0" smtClean="0"/>
              <a:t>3</a:t>
            </a:r>
            <a:r>
              <a:rPr lang="ru-RU" sz="2000" i="1" dirty="0" smtClean="0"/>
              <a:t>РО</a:t>
            </a:r>
            <a:r>
              <a:rPr lang="ru-RU" sz="2000" i="1" baseline="-25000" dirty="0" smtClean="0"/>
              <a:t>3</a:t>
            </a:r>
            <a:endParaRPr lang="ru-RU" sz="3200" b="1" i="1" dirty="0">
              <a:latin typeface="Cambria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28860" y="4071942"/>
            <a:ext cx="421484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          </a:t>
            </a:r>
            <a:r>
              <a:rPr lang="en-US" sz="2000" i="1" dirty="0" smtClean="0"/>
              <a:t>3) </a:t>
            </a:r>
            <a:r>
              <a:rPr lang="en-US" sz="2000" i="1" dirty="0" err="1" smtClean="0"/>
              <a:t>CrO</a:t>
            </a:r>
            <a:r>
              <a:rPr lang="ru-RU" sz="2000" i="1" baseline="-25000" dirty="0" smtClean="0"/>
              <a:t>3</a:t>
            </a:r>
            <a:r>
              <a:rPr lang="en-US" sz="2000" i="1" baseline="-25000" dirty="0" smtClean="0"/>
              <a:t> </a:t>
            </a:r>
            <a:r>
              <a:rPr lang="ru-RU" sz="2000" i="1" dirty="0" smtClean="0"/>
              <a:t>,  </a:t>
            </a:r>
            <a:r>
              <a:rPr lang="en-US" sz="2000" i="1" dirty="0" smtClean="0"/>
              <a:t> </a:t>
            </a:r>
            <a:r>
              <a:rPr lang="ru-RU" sz="2000" i="1" dirty="0" smtClean="0"/>
              <a:t>(</a:t>
            </a:r>
            <a:r>
              <a:rPr lang="en-US" sz="2000" i="1" dirty="0" smtClean="0"/>
              <a:t>NH</a:t>
            </a:r>
            <a:r>
              <a:rPr lang="ru-RU" sz="2000" i="1" baseline="-25000" dirty="0" smtClean="0"/>
              <a:t>4</a:t>
            </a:r>
            <a:r>
              <a:rPr lang="ru-RU" sz="2000" i="1" dirty="0" smtClean="0"/>
              <a:t>)</a:t>
            </a:r>
            <a:r>
              <a:rPr lang="ru-RU" sz="2000" i="1" baseline="-25000" dirty="0" smtClean="0"/>
              <a:t>3</a:t>
            </a:r>
            <a:r>
              <a:rPr lang="ru-RU" sz="2000" i="1" dirty="0" smtClean="0"/>
              <a:t>РО</a:t>
            </a:r>
            <a:r>
              <a:rPr lang="ru-RU" sz="2000" i="1" baseline="-25000" dirty="0" smtClean="0"/>
              <a:t>4</a:t>
            </a:r>
            <a:r>
              <a:rPr lang="ru-RU" sz="2000" i="1" dirty="0" smtClean="0"/>
              <a:t> </a:t>
            </a:r>
            <a:endParaRPr lang="ru-RU" sz="2000" b="1" i="1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2976" y="428604"/>
            <a:ext cx="7345363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+mn-cs"/>
              </a:rPr>
              <a:t> 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7" name="TextBox 16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9" name="Стрелка вправо 18">
            <a:hlinkClick r:id="" action="ppaction://hlinkshowjump?jump=nextslide"/>
          </p:cNvPr>
          <p:cNvSpPr/>
          <p:nvPr/>
        </p:nvSpPr>
        <p:spPr>
          <a:xfrm>
            <a:off x="7812360" y="5786454"/>
            <a:ext cx="1045920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500043"/>
            <a:ext cx="5786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0480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80480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500043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 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Кислотным</a:t>
            </a:r>
            <a:r>
              <a:rPr lang="ru-RU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оксидом и солью соответственно являются</a:t>
            </a:r>
            <a:endParaRPr lang="ru-RU" sz="2400" i="1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32" name="Нижний колонтитул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28860" y="2071678"/>
            <a:ext cx="4286280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bg1"/>
                </a:solidFill>
              </a:rPr>
              <a:t>1)</a:t>
            </a:r>
            <a:r>
              <a:rPr lang="ru-RU" sz="2000" i="1" dirty="0" smtClean="0">
                <a:solidFill>
                  <a:schemeClr val="bg1"/>
                </a:solidFill>
              </a:rPr>
              <a:t> Н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РО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4</a:t>
            </a:r>
            <a:endParaRPr lang="ru-RU" sz="2000" b="1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00298" y="4071942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3)</a:t>
            </a:r>
            <a:r>
              <a:rPr lang="ru-RU" sz="3200" dirty="0" smtClean="0"/>
              <a:t> </a:t>
            </a:r>
            <a:r>
              <a:rPr lang="ru-RU" sz="2000" dirty="0" smtClean="0"/>
              <a:t>Н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РО</a:t>
            </a:r>
            <a:r>
              <a:rPr lang="ru-RU" sz="2000" baseline="-25000" dirty="0" smtClean="0"/>
              <a:t>3</a:t>
            </a:r>
            <a:endParaRPr lang="ru-RU" sz="20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28860" y="3071810"/>
            <a:ext cx="435771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 Н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Р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О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7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0298" y="5072074"/>
            <a:ext cx="428627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/>
              <a:t> </a:t>
            </a:r>
            <a:r>
              <a:rPr lang="en-US" sz="2000" i="1" dirty="0" smtClean="0">
                <a:solidFill>
                  <a:schemeClr val="bg1"/>
                </a:solidFill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) НРО</a:t>
            </a:r>
            <a:r>
              <a:rPr lang="ru-RU" sz="2000" i="1" baseline="-25000" dirty="0" smtClean="0">
                <a:solidFill>
                  <a:schemeClr val="bg1"/>
                </a:solidFill>
              </a:rPr>
              <a:t>3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00042"/>
            <a:ext cx="80645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2</a:t>
            </a:r>
            <a:r>
              <a:rPr lang="ru-RU" sz="2400" b="1" i="1" spc="50" dirty="0" smtClean="0">
                <a:ln w="11430"/>
                <a:solidFill>
                  <a:schemeClr val="bg1"/>
                </a:solidFill>
              </a:rPr>
              <a:t>.</a:t>
            </a:r>
            <a:r>
              <a:rPr lang="ru-RU" sz="2400" i="1" dirty="0" smtClean="0">
                <a:solidFill>
                  <a:schemeClr val="bg1"/>
                </a:solidFill>
              </a:rPr>
              <a:t> Метафосфорной кислоте соответствует формула</a:t>
            </a:r>
            <a:r>
              <a:rPr lang="ru-RU" sz="2400" b="1" i="1" spc="50" dirty="0" smtClean="0">
                <a:ln w="11430"/>
                <a:solidFill>
                  <a:schemeClr val="bg1"/>
                </a:solidFill>
              </a:rPr>
              <a:t>  </a:t>
            </a:r>
            <a:endParaRPr lang="ru-RU" sz="2400" b="1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028384" y="5786454"/>
            <a:ext cx="829896" cy="45085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00298" y="4071942"/>
            <a:ext cx="421484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bg1"/>
                </a:solidFill>
              </a:rPr>
              <a:t>3) H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r>
              <a:rPr lang="en-US" sz="2000" i="1" dirty="0" smtClean="0">
                <a:solidFill>
                  <a:schemeClr val="bg1"/>
                </a:solidFill>
              </a:rPr>
              <a:t>PO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3</a:t>
            </a:r>
            <a:endParaRPr lang="ru-RU" sz="2000" b="1" i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7159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bg1"/>
                </a:solidFill>
              </a:rPr>
              <a:t>1) </a:t>
            </a:r>
            <a:r>
              <a:rPr lang="en-US" i="1" dirty="0" smtClean="0">
                <a:solidFill>
                  <a:schemeClr val="bg1"/>
                </a:solidFill>
              </a:rPr>
              <a:t>SO</a:t>
            </a:r>
            <a:r>
              <a:rPr lang="en-US" i="1" baseline="-25000" dirty="0" smtClean="0">
                <a:solidFill>
                  <a:schemeClr val="bg1"/>
                </a:solidFill>
              </a:rPr>
              <a:t>2</a:t>
            </a:r>
            <a:r>
              <a:rPr lang="ru-RU" i="1" baseline="-25000" dirty="0" smtClean="0">
                <a:solidFill>
                  <a:schemeClr val="bg1"/>
                </a:solidFill>
              </a:rPr>
              <a:t>  ,</a:t>
            </a:r>
            <a:r>
              <a:rPr lang="en-US" i="1" dirty="0" smtClean="0">
                <a:solidFill>
                  <a:schemeClr val="bg1"/>
                </a:solidFill>
              </a:rPr>
              <a:t> HNO</a:t>
            </a:r>
            <a:r>
              <a:rPr lang="en-US" i="1" baseline="-25000" dirty="0" smtClean="0">
                <a:solidFill>
                  <a:schemeClr val="bg1"/>
                </a:solidFill>
              </a:rPr>
              <a:t>3</a:t>
            </a:r>
            <a:endParaRPr lang="ru-RU" i="1" baseline="-25000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00298" y="3000372"/>
            <a:ext cx="4214812" cy="8572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bg1"/>
                </a:solidFill>
              </a:rPr>
              <a:t>2) </a:t>
            </a:r>
            <a:r>
              <a:rPr lang="en-US" i="1" dirty="0" err="1" smtClean="0">
                <a:solidFill>
                  <a:schemeClr val="bg1"/>
                </a:solidFill>
              </a:rPr>
              <a:t>MgO</a:t>
            </a:r>
            <a:r>
              <a:rPr lang="ru-RU" i="1" dirty="0" smtClean="0">
                <a:solidFill>
                  <a:schemeClr val="bg1"/>
                </a:solidFill>
              </a:rPr>
              <a:t> ,</a:t>
            </a:r>
            <a:r>
              <a:rPr lang="en-US" i="1" dirty="0" smtClean="0">
                <a:solidFill>
                  <a:schemeClr val="bg1"/>
                </a:solidFill>
              </a:rPr>
              <a:t> H</a:t>
            </a:r>
            <a:r>
              <a:rPr lang="en-US" i="1" baseline="-25000" dirty="0" smtClean="0">
                <a:solidFill>
                  <a:schemeClr val="bg1"/>
                </a:solidFill>
              </a:rPr>
              <a:t>2</a:t>
            </a:r>
            <a:r>
              <a:rPr lang="en-US" i="1" dirty="0" smtClean="0">
                <a:solidFill>
                  <a:schemeClr val="bg1"/>
                </a:solidFill>
              </a:rPr>
              <a:t>SO</a:t>
            </a:r>
            <a:r>
              <a:rPr lang="en-US" i="1" baseline="-25000" dirty="0" smtClean="0">
                <a:solidFill>
                  <a:schemeClr val="bg1"/>
                </a:solidFill>
              </a:rPr>
              <a:t>4</a:t>
            </a:r>
            <a:endParaRPr lang="ru-RU" i="1" baseline="-25000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bg1"/>
                </a:solidFill>
              </a:rPr>
              <a:t>3) </a:t>
            </a:r>
            <a:r>
              <a:rPr lang="en-US" i="1" dirty="0" smtClean="0">
                <a:solidFill>
                  <a:schemeClr val="bg1"/>
                </a:solidFill>
              </a:rPr>
              <a:t>K</a:t>
            </a:r>
            <a:r>
              <a:rPr lang="en-US" i="1" baseline="-25000" dirty="0" smtClean="0">
                <a:solidFill>
                  <a:schemeClr val="bg1"/>
                </a:solidFill>
              </a:rPr>
              <a:t>2</a:t>
            </a:r>
            <a:r>
              <a:rPr lang="en-US" i="1" dirty="0" smtClean="0">
                <a:solidFill>
                  <a:schemeClr val="bg1"/>
                </a:solidFill>
              </a:rPr>
              <a:t>O </a:t>
            </a:r>
            <a:r>
              <a:rPr lang="ru-RU" i="1" dirty="0" smtClean="0">
                <a:solidFill>
                  <a:schemeClr val="bg1"/>
                </a:solidFill>
              </a:rPr>
              <a:t>, </a:t>
            </a:r>
            <a:r>
              <a:rPr lang="en-US" i="1" dirty="0" smtClean="0">
                <a:solidFill>
                  <a:schemeClr val="bg1"/>
                </a:solidFill>
              </a:rPr>
              <a:t>(NH</a:t>
            </a:r>
            <a:r>
              <a:rPr lang="en-US" i="1" baseline="-25000" dirty="0" smtClean="0">
                <a:solidFill>
                  <a:schemeClr val="bg1"/>
                </a:solidFill>
              </a:rPr>
              <a:t>4</a:t>
            </a:r>
            <a:r>
              <a:rPr lang="en-US" i="1" dirty="0" smtClean="0">
                <a:solidFill>
                  <a:schemeClr val="bg1"/>
                </a:solidFill>
              </a:rPr>
              <a:t>)</a:t>
            </a:r>
            <a:r>
              <a:rPr lang="en-US" i="1" baseline="-25000" dirty="0" smtClean="0">
                <a:solidFill>
                  <a:schemeClr val="bg1"/>
                </a:solidFill>
              </a:rPr>
              <a:t>2</a:t>
            </a:r>
            <a:r>
              <a:rPr lang="en-US" i="1" dirty="0" smtClean="0">
                <a:solidFill>
                  <a:schemeClr val="bg1"/>
                </a:solidFill>
              </a:rPr>
              <a:t>S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4) </a:t>
            </a:r>
            <a:r>
              <a:rPr lang="en-US" i="1" dirty="0" err="1" smtClean="0">
                <a:solidFill>
                  <a:schemeClr val="bg1"/>
                </a:solidFill>
              </a:rPr>
              <a:t>FeO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,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Ba</a:t>
            </a:r>
            <a:r>
              <a:rPr lang="en-US" i="1" dirty="0" smtClean="0">
                <a:solidFill>
                  <a:schemeClr val="bg1"/>
                </a:solidFill>
              </a:rPr>
              <a:t>(OH)</a:t>
            </a:r>
            <a:r>
              <a:rPr lang="en-US" i="1" baseline="-25000" dirty="0" smtClean="0">
                <a:solidFill>
                  <a:schemeClr val="bg1"/>
                </a:solidFill>
              </a:rPr>
              <a:t>2</a:t>
            </a:r>
            <a:endParaRPr lang="ru-RU" i="1" baseline="-25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428604"/>
            <a:ext cx="7532712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i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2400" b="1" i="1" spc="50" dirty="0" smtClean="0">
                <a:ln w="11430"/>
                <a:solidFill>
                  <a:schemeClr val="bg1"/>
                </a:solidFill>
              </a:rPr>
              <a:t>.</a:t>
            </a:r>
            <a:r>
              <a:rPr lang="ru-RU" sz="2400" i="1" dirty="0" smtClean="0">
                <a:solidFill>
                  <a:schemeClr val="bg1"/>
                </a:solidFill>
              </a:rPr>
              <a:t> Основным оксидом и кислотой соответственно являются </a:t>
            </a:r>
            <a:endParaRPr lang="ru-RU" sz="2400" b="1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56376" y="5786454"/>
            <a:ext cx="901904" cy="52286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28860" y="2071678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bg1"/>
                </a:solidFill>
              </a:rPr>
              <a:t>1) </a:t>
            </a:r>
            <a:r>
              <a:rPr lang="ru-RU" i="1" dirty="0" err="1" smtClean="0">
                <a:solidFill>
                  <a:schemeClr val="bg1"/>
                </a:solidFill>
              </a:rPr>
              <a:t>амфотерным</a:t>
            </a:r>
            <a:r>
              <a:rPr lang="ru-RU" i="1" dirty="0" smtClean="0">
                <a:solidFill>
                  <a:schemeClr val="bg1"/>
                </a:solidFill>
              </a:rPr>
              <a:t> гидроксидом и солью   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2" y="3068638"/>
            <a:ext cx="4232289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 основным оксидом и кислотой   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2" y="5084763"/>
            <a:ext cx="4303728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4) </a:t>
            </a:r>
            <a:r>
              <a:rPr lang="ru-RU" sz="2000" i="1" dirty="0" smtClean="0">
                <a:solidFill>
                  <a:schemeClr val="bg1"/>
                </a:solidFill>
              </a:rPr>
              <a:t>основным оксидом и основанием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2" y="4076700"/>
            <a:ext cx="4232289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bg1"/>
                </a:solidFill>
              </a:rPr>
              <a:t>3) </a:t>
            </a:r>
            <a:r>
              <a:rPr lang="ru-RU" sz="2000" i="1" dirty="0" err="1" smtClean="0">
                <a:solidFill>
                  <a:schemeClr val="bg1"/>
                </a:solidFill>
              </a:rPr>
              <a:t>амфотерным</a:t>
            </a:r>
            <a:r>
              <a:rPr lang="ru-RU" sz="2000" i="1" dirty="0" smtClean="0">
                <a:solidFill>
                  <a:schemeClr val="bg1"/>
                </a:solidFill>
              </a:rPr>
              <a:t> оксидом и солью</a:t>
            </a:r>
            <a:r>
              <a:rPr lang="ru-RU" sz="2000" i="1" dirty="0" smtClean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5" y="571480"/>
            <a:ext cx="821537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4</a:t>
            </a:r>
            <a:r>
              <a:rPr lang="ru-RU" sz="2400" b="1" i="1" spc="50" dirty="0" smtClean="0">
                <a:ln w="11430"/>
                <a:solidFill>
                  <a:schemeClr val="bg1"/>
                </a:solidFill>
              </a:rPr>
              <a:t>.</a:t>
            </a:r>
            <a:r>
              <a:rPr lang="ru-RU" sz="2400" i="1" dirty="0" smtClean="0">
                <a:solidFill>
                  <a:schemeClr val="bg1"/>
                </a:solidFill>
              </a:rPr>
              <a:t> Вещества, формулы которых  – </a:t>
            </a:r>
            <a:r>
              <a:rPr lang="en-US" sz="2400" i="1" dirty="0" err="1" smtClean="0">
                <a:solidFill>
                  <a:schemeClr val="bg1"/>
                </a:solidFill>
              </a:rPr>
              <a:t>ZnO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и </a:t>
            </a:r>
            <a:r>
              <a:rPr lang="en-US" sz="2400" i="1" dirty="0" smtClean="0">
                <a:solidFill>
                  <a:schemeClr val="bg1"/>
                </a:solidFill>
              </a:rPr>
              <a:t>Na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400" i="1" dirty="0" smtClean="0">
                <a:solidFill>
                  <a:schemeClr val="bg1"/>
                </a:solidFill>
              </a:rPr>
              <a:t>SO</a:t>
            </a:r>
            <a:r>
              <a:rPr lang="en-US" sz="2400" i="1" baseline="-25000" dirty="0" smtClean="0">
                <a:solidFill>
                  <a:schemeClr val="bg1"/>
                </a:solidFill>
              </a:rPr>
              <a:t>4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являются соответственно</a:t>
            </a:r>
            <a:endParaRPr lang="ru-RU" sz="2400" b="1" i="1" spc="50" dirty="0" smtClean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812360" y="5786454"/>
            <a:ext cx="1045920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1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Na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O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,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Na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РО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  </a:t>
            </a:r>
            <a:endParaRPr lang="ru-RU" sz="2000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2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SO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,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H</a:t>
            </a:r>
            <a:r>
              <a:rPr lang="en-US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S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О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      </a:t>
            </a:r>
            <a:endParaRPr lang="ru-RU" sz="2000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 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chemeClr val="bg1"/>
                </a:solidFill>
              </a:rPr>
              <a:t>4)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K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O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en-US" sz="2000" i="1" dirty="0" err="1" smtClean="0">
                <a:solidFill>
                  <a:schemeClr val="bg1"/>
                </a:solidFill>
                <a:latin typeface="Cambria" pitchFamily="18" charset="0"/>
              </a:rPr>
              <a:t>NaOH</a:t>
            </a:r>
            <a:r>
              <a:rPr lang="ru-RU" sz="2000" i="1" dirty="0" smtClean="0">
                <a:solidFill>
                  <a:schemeClr val="bg1"/>
                </a:solidFill>
              </a:rPr>
              <a:t> 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2000" i="1" dirty="0">
                <a:solidFill>
                  <a:schemeClr val="bg1"/>
                </a:solidFill>
              </a:rPr>
              <a:t>3</a:t>
            </a:r>
            <a:r>
              <a:rPr lang="ru-RU" sz="2000" i="1" dirty="0" smtClean="0">
                <a:solidFill>
                  <a:schemeClr val="bg1"/>
                </a:solidFill>
              </a:rPr>
              <a:t>)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 P</a:t>
            </a:r>
            <a:r>
              <a:rPr lang="en-US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2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O₅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, (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NH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</a:rPr>
              <a:t>S</a:t>
            </a:r>
            <a:r>
              <a:rPr lang="ru-RU" sz="2000" i="1" dirty="0" smtClean="0">
                <a:solidFill>
                  <a:schemeClr val="bg1"/>
                </a:solidFill>
                <a:latin typeface="Cambria" pitchFamily="18" charset="0"/>
              </a:rPr>
              <a:t>О</a:t>
            </a:r>
            <a:r>
              <a:rPr lang="ru-RU" sz="2000" i="1" baseline="-25000" dirty="0" smtClean="0">
                <a:solidFill>
                  <a:schemeClr val="bg1"/>
                </a:solidFill>
                <a:latin typeface="Cambria" pitchFamily="18" charset="0"/>
              </a:rPr>
              <a:t>4</a:t>
            </a:r>
            <a:r>
              <a:rPr lang="ru-RU" sz="2000" i="1" dirty="0" smtClean="0">
                <a:solidFill>
                  <a:schemeClr val="bg1"/>
                </a:solidFill>
              </a:rPr>
              <a:t>  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571480"/>
            <a:ext cx="8072494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i="1" spc="50" dirty="0" smtClean="0">
                <a:ln w="11430"/>
                <a:solidFill>
                  <a:schemeClr val="bg1"/>
                </a:solidFill>
              </a:rPr>
              <a:t>5.</a:t>
            </a:r>
            <a:r>
              <a:rPr lang="ru-RU" sz="2400" i="1" spc="50" dirty="0">
                <a:ln w="11430"/>
                <a:solidFill>
                  <a:schemeClr val="bg1"/>
                </a:solidFill>
              </a:rPr>
              <a:t> </a:t>
            </a:r>
            <a:r>
              <a:rPr lang="ru-RU" sz="2400" i="1" spc="50" dirty="0" smtClean="0">
                <a:ln w="11430"/>
                <a:solidFill>
                  <a:schemeClr val="bg1"/>
                </a:solidFill>
              </a:rPr>
              <a:t>Основным оксидом и солью соответственно являются </a:t>
            </a:r>
            <a:endParaRPr lang="ru-RU" sz="2400" i="1" spc="50" dirty="0">
              <a:ln w="11430"/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5072063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2" action="ppaction://hlinksldjump"/>
              </a:rPr>
              <a:t>ТМ</a:t>
            </a:r>
            <a:endParaRPr lang="ru-RU" sz="3200" b="1" dirty="0"/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57188" y="6000750"/>
            <a:ext cx="1500187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hlinkClick r:id="rId3" action="ppaction://hlinksldjump"/>
              </a:rPr>
              <a:t>ТР</a:t>
            </a:r>
            <a:endParaRPr lang="ru-RU" sz="3200" b="1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56376" y="5786454"/>
            <a:ext cx="901904" cy="59487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02.02.2013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Зимин Андрей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612</TotalTime>
  <Words>972</Words>
  <Application>Microsoft Office PowerPoint</Application>
  <PresentationFormat>Экран (4:3)</PresentationFormat>
  <Paragraphs>345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Слайд 1</vt:lpstr>
      <vt:lpstr>Слайд 2</vt:lpstr>
      <vt:lpstr>      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Название</vt:lpstr>
      <vt:lpstr>Название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Larisa</dc:creator>
  <cp:lastModifiedBy>Larisa</cp:lastModifiedBy>
  <cp:revision>83</cp:revision>
  <dcterms:modified xsi:type="dcterms:W3CDTF">2013-05-15T02:31:12Z</dcterms:modified>
</cp:coreProperties>
</file>