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f/Apollo_synthetic_diamond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abbox.ru/webasyst_setup/index.php?productID=195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1%83%D0%B3%D0%BB%D0%B5%D0%BA%D0%B8%D1%81%D0%BB%D1%8B%D0%B9%20%D0%B3%D0%B0%D0%B7&amp;noreask=1&amp;img_url=www.3dnews.ru/_imgdata/img/2010/03/26/168744.jpg&amp;pos=27&amp;rpt=simage&amp;lr=1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im.1september.ru/articlef.php?ID=200403906" TargetMode="External"/><Relationship Id="rId2" Type="http://schemas.openxmlformats.org/officeDocument/2006/relationships/hyperlink" Target="http://www.hemi.nsu.ru/ucheb13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CA%F0%E8%F1%F2%E0%EB%EB%E8%F7%E5%F1%EA%E0%FF_%F0%E5%F8%B8%F2%EA%E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lag3.mfa.kfki.hu/mfa/nyariiskola/07f_Szen_kompozitok/abra_1.jpg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iets.ru/post/513499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6.jpeg"/><Relationship Id="rId4" Type="http://schemas.openxmlformats.org/officeDocument/2006/relationships/hyperlink" Target="http://ww.tainyspletnic.ru/181-povarennaya-sol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Кристаллические решетки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608512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Алексеева Л.А., учитель химии МБОУ СОШ №26 г.Балаково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{6A3A8C9F-3CD1-4C20-ABF9-5FCA06D6F5C6}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2160240" cy="2102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020272" y="764704"/>
            <a:ext cx="1539410" cy="1348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400" cy="108066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Молекулярная кристаллическая решетка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738" y="1412776"/>
            <a:ext cx="4608512" cy="4813399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       Молекулярными   </a:t>
            </a:r>
            <a:r>
              <a:rPr lang="ru-RU" dirty="0">
                <a:cs typeface="Times New Roman" pitchFamily="18" charset="0"/>
              </a:rPr>
              <a:t>называют  кристаллические </a:t>
            </a:r>
            <a:r>
              <a:rPr lang="ru-RU" dirty="0" smtClean="0">
                <a:cs typeface="Times New Roman" pitchFamily="18" charset="0"/>
              </a:rPr>
              <a:t>решетки, </a:t>
            </a:r>
            <a:r>
              <a:rPr lang="ru-RU" dirty="0">
                <a:cs typeface="Times New Roman" pitchFamily="18" charset="0"/>
              </a:rPr>
              <a:t>в узлах которых находятся молекулы. Химические  связи в этих молекулах могут быть ковалентными полярными и ковалентными </a:t>
            </a:r>
            <a:r>
              <a:rPr lang="ru-RU" dirty="0" smtClean="0">
                <a:cs typeface="Times New Roman" pitchFamily="18" charset="0"/>
              </a:rPr>
              <a:t>неполярными. </a:t>
            </a:r>
            <a:r>
              <a:rPr lang="ru-RU" dirty="0">
                <a:cs typeface="Times New Roman" pitchFamily="18" charset="0"/>
              </a:rPr>
              <a:t>Несмотря на то что атомы внутри молекул связаны прочными ковалентными </a:t>
            </a:r>
            <a:r>
              <a:rPr lang="ru-RU" dirty="0" smtClean="0">
                <a:cs typeface="Times New Roman" pitchFamily="18" charset="0"/>
              </a:rPr>
              <a:t>связями, </a:t>
            </a:r>
            <a:r>
              <a:rPr lang="ru-RU" dirty="0">
                <a:cs typeface="Times New Roman" pitchFamily="18" charset="0"/>
              </a:rPr>
              <a:t>между самими молекулами действуют слабые силы межмолекулярного </a:t>
            </a:r>
            <a:r>
              <a:rPr lang="ru-RU" dirty="0" smtClean="0">
                <a:cs typeface="Times New Roman" pitchFamily="18" charset="0"/>
              </a:rPr>
              <a:t>притяжения. </a:t>
            </a:r>
            <a:r>
              <a:rPr lang="ru-RU" dirty="0">
                <a:cs typeface="Times New Roman" pitchFamily="18" charset="0"/>
              </a:rPr>
              <a:t>Поэтому вещества с молекулярной решеткой имеют низкие температуры </a:t>
            </a:r>
            <a:r>
              <a:rPr lang="ru-RU" dirty="0" smtClean="0">
                <a:cs typeface="Times New Roman" pitchFamily="18" charset="0"/>
              </a:rPr>
              <a:t>плавления, </a:t>
            </a:r>
            <a:r>
              <a:rPr lang="ru-RU" dirty="0">
                <a:cs typeface="Times New Roman" pitchFamily="18" charset="0"/>
              </a:rPr>
              <a:t>малую </a:t>
            </a:r>
            <a:r>
              <a:rPr lang="ru-RU" dirty="0" smtClean="0">
                <a:cs typeface="Times New Roman" pitchFamily="18" charset="0"/>
              </a:rPr>
              <a:t>прочность, летучи. Например: «Сухой лед» - </a:t>
            </a:r>
            <a:r>
              <a:rPr lang="en-US" dirty="0" smtClean="0">
                <a:cs typeface="Times New Roman" pitchFamily="18" charset="0"/>
              </a:rPr>
              <a:t>CO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endParaRPr lang="ru-RU" baseline="-25000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" name="Рисунок 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971600" y="1052736"/>
            <a:ext cx="2767451" cy="2491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971600" y="3933056"/>
            <a:ext cx="2808313" cy="1998882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388424" y="6525344"/>
            <a:ext cx="359520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80400" cy="12245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cs typeface="Times New Roman" pitchFamily="18" charset="0"/>
              </a:rPr>
              <a:t>Молекулярная кристаллическая </a:t>
            </a: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решетка простых веществ</a:t>
            </a:r>
            <a:r>
              <a:rPr lang="ru-RU" sz="3600" dirty="0">
                <a:cs typeface="Times New Roman" pitchFamily="18" charset="0"/>
              </a:rPr>
              <a:t/>
            </a:r>
            <a:br>
              <a:rPr lang="ru-RU" sz="3600" dirty="0"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100392" y="6525344"/>
            <a:ext cx="360462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460432" y="6525344"/>
            <a:ext cx="35952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820472" y="6525344"/>
            <a:ext cx="32352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8" name="Содержимое 12" descr="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90" t="1666" r="990" b="26666"/>
          <a:stretch>
            <a:fillRect/>
          </a:stretch>
        </p:blipFill>
        <p:spPr>
          <a:xfrm>
            <a:off x="1116013" y="2133600"/>
            <a:ext cx="7127875" cy="33115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2656"/>
            <a:ext cx="8353425" cy="792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Металлическая кристаллическая решетка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529" y="1412875"/>
            <a:ext cx="8424936" cy="4895850"/>
          </a:xfrm>
        </p:spPr>
        <p:txBody>
          <a:bodyPr/>
          <a:lstStyle/>
          <a:p>
            <a:pPr algn="ctr"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532440" y="6525344"/>
            <a:ext cx="287512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55273" y="6525344"/>
            <a:ext cx="288727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2" name="Содержимое 3" descr="1.jpg"/>
          <p:cNvPicPr>
            <a:picLocks noChangeAspect="1"/>
          </p:cNvPicPr>
          <p:nvPr/>
        </p:nvPicPr>
        <p:blipFill>
          <a:blip r:embed="rId2" cstate="print"/>
          <a:srcRect l="1869" t="5405" r="935" b="18633"/>
          <a:stretch>
            <a:fillRect/>
          </a:stretch>
        </p:blipFill>
        <p:spPr bwMode="auto">
          <a:xfrm>
            <a:off x="1187624" y="836712"/>
            <a:ext cx="6624638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611561" y="4365104"/>
            <a:ext cx="7992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  <a:cs typeface="Times New Roman" pitchFamily="18" charset="0"/>
              </a:rPr>
              <a:t>Все металлы имеют металлическую кристаллическую решетку, в уздах которой находятся атомы и ионы, в которые легко превращаются атомы металла, отдавая свои внешние электроны в общее пользование). Такое внутреннее строение металлов определяет 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их </a:t>
            </a:r>
            <a:r>
              <a:rPr lang="ru-RU" sz="2000" dirty="0">
                <a:latin typeface="Calibri" pitchFamily="34" charset="0"/>
                <a:cs typeface="Times New Roman" pitchFamily="18" charset="0"/>
              </a:rPr>
              <a:t>характерные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Calibri" pitchFamily="34" charset="0"/>
                <a:cs typeface="Times New Roman" pitchFamily="18" charset="0"/>
              </a:rPr>
              <a:t>физические свойства: ковкость, пластичность, </a:t>
            </a:r>
            <a:r>
              <a:rPr lang="ru-RU" sz="2000" dirty="0" err="1">
                <a:latin typeface="Calibri" pitchFamily="34" charset="0"/>
                <a:cs typeface="Times New Roman" pitchFamily="18" charset="0"/>
              </a:rPr>
              <a:t>электро</a:t>
            </a:r>
            <a:r>
              <a:rPr lang="ru-RU" sz="2000" dirty="0">
                <a:latin typeface="Calibri" pitchFamily="34" charset="0"/>
                <a:cs typeface="Times New Roman" pitchFamily="18" charset="0"/>
              </a:rPr>
              <a:t> – и  теплопроводность, металлический блеск. 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12968" cy="122413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Типы металлической </a:t>
            </a:r>
            <a:b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кристаллической решетки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5363" name="Содержимое 3" descr="решет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88"/>
          <a:stretch>
            <a:fillRect/>
          </a:stretch>
        </p:blipFill>
        <p:spPr>
          <a:xfrm>
            <a:off x="3203575" y="1916113"/>
            <a:ext cx="2876550" cy="4195762"/>
          </a:xfrm>
        </p:spPr>
      </p:pic>
      <p:pic>
        <p:nvPicPr>
          <p:cNvPr id="15364" name="Picture 2" descr="C:\Users\Larisa\Pictures\решетка - копия (2).jpg"/>
          <p:cNvPicPr>
            <a:picLocks noChangeAspect="1" noChangeArrowheads="1"/>
          </p:cNvPicPr>
          <p:nvPr/>
        </p:nvPicPr>
        <p:blipFill>
          <a:blip r:embed="rId3" cstate="print"/>
          <a:srcRect t="3191" r="4800"/>
          <a:stretch>
            <a:fillRect/>
          </a:stretch>
        </p:blipFill>
        <p:spPr bwMode="auto">
          <a:xfrm>
            <a:off x="6084888" y="1916113"/>
            <a:ext cx="244792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Users\Larisa\Pictures\решетка - копия.jpg"/>
          <p:cNvPicPr>
            <a:picLocks noChangeAspect="1" noChangeArrowheads="1"/>
          </p:cNvPicPr>
          <p:nvPr/>
        </p:nvPicPr>
        <p:blipFill>
          <a:blip r:embed="rId4" cstate="print"/>
          <a:srcRect t="3217"/>
          <a:stretch>
            <a:fillRect/>
          </a:stretch>
        </p:blipFill>
        <p:spPr bwMode="auto">
          <a:xfrm>
            <a:off x="684213" y="1916113"/>
            <a:ext cx="2486025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8316416" y="6453336"/>
            <a:ext cx="431106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956376" y="6453336"/>
            <a:ext cx="360462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765175"/>
            <a:ext cx="7929562" cy="6524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Источники: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642938" y="1557338"/>
            <a:ext cx="7858125" cy="4568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000" dirty="0" smtClean="0">
                <a:hlinkClick r:id="rId2"/>
              </a:rPr>
              <a:t>1)</a:t>
            </a: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www.eor.edu.ru/card/11504/tipy-kristallicheskih-reshetok.html</a:t>
            </a:r>
            <a:endParaRPr lang="ru-RU" sz="2000" dirty="0" smtClean="0">
              <a:hlinkClick r:id="rId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000" dirty="0" smtClean="0">
                <a:hlinkClick r:id="rId2"/>
              </a:rPr>
              <a:t>2)</a:t>
            </a: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www.hemi.nsu.ru/ucheb139.htm</a:t>
            </a:r>
            <a:endParaRPr lang="ru-RU" sz="2000" dirty="0" smtClean="0"/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000" dirty="0" smtClean="0">
                <a:hlinkClick r:id="rId3"/>
              </a:rPr>
              <a:t>3)</a:t>
            </a: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him.1september.ru/articlef.php?ID=200403906</a:t>
            </a:r>
            <a:endParaRPr lang="ru-RU" sz="2000" dirty="0" smtClean="0"/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000" dirty="0" smtClean="0">
                <a:hlinkClick r:id="rId4"/>
              </a:rPr>
              <a:t>4)</a:t>
            </a:r>
            <a:r>
              <a:rPr lang="en-US" sz="2000" dirty="0" smtClean="0">
                <a:hlinkClick r:id="rId4"/>
              </a:rPr>
              <a:t>http://ru.wikipedia.org/wiki/%CA%F0%E8%F1%F2%E0%EB%EB%E8%F7%E5%F1%EA%E0%FF_%F0%E5%F8%B8%F2%EA%E0</a:t>
            </a: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92150"/>
            <a:ext cx="7929562" cy="725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Цели: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dirty="0" smtClean="0"/>
              <a:t>1. Ознакомиться с термином «Кристаллические решетки»</a:t>
            </a:r>
          </a:p>
          <a:p>
            <a:pPr eaLnBrk="1" hangingPunct="1">
              <a:buFont typeface="Arial" charset="0"/>
              <a:buNone/>
            </a:pPr>
            <a:r>
              <a:rPr lang="ru-RU" sz="2400" b="1" dirty="0" smtClean="0"/>
              <a:t>2. Рассмотреть типы кристаллических решеток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4" name="Рисунок 3" descr="{6A3A8C9F-3CD1-4C20-ABF9-5FCA06D6F5C6}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17032"/>
            <a:ext cx="2160240" cy="2102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929562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Содержание: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cs typeface="Times New Roman" pitchFamily="18" charset="0"/>
                <a:hlinkClick r:id="rId2" action="ppaction://hlinksldjump"/>
              </a:rPr>
              <a:t>Кристаллическая решетка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3" action="ppaction://hlinksldjump"/>
              </a:rPr>
              <a:t>Типы кристаллических решеток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4" action="ppaction://hlinksldjump"/>
              </a:rPr>
              <a:t>Ионная кристаллическая решетка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5" action="ppaction://hlinksldjump"/>
              </a:rPr>
              <a:t>Атомная кристаллическая решетка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6" action="ppaction://hlinksldjump"/>
              </a:rPr>
              <a:t>Молекулярная кристаллическая решетка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7" action="ppaction://hlinksldjump"/>
              </a:rPr>
              <a:t>Металлическая кристаллическая решетка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cs typeface="Times New Roman" pitchFamily="18" charset="0"/>
                <a:hlinkClick r:id="rId8" action="ppaction://hlinksldjump"/>
              </a:rPr>
              <a:t>Источники</a:t>
            </a:r>
            <a:endParaRPr lang="ru-RU" dirty="0" smtClean="0"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7929562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Кристаллическая решетка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275" y="1600200"/>
            <a:ext cx="4649788" cy="47085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      Кристаллические вещества характеризуются правильным расположением составляющих их частиц в строго определенных точках пространства. При соединении этих точек прямыми линиями образуется пространственный каркас, называемый кристаллической решеткой. Точки, в которых размещены частицы кристалла, называются узлами решетки.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172400" y="6525344"/>
            <a:ext cx="288454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820472" y="6525344"/>
            <a:ext cx="32352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8460432" y="6525344"/>
            <a:ext cx="35952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Рисунок 9">
            <a:hlinkClick r:id="rId3" tooltip="структура графита"/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043608" y="2276872"/>
            <a:ext cx="273630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03275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Типы </a:t>
            </a:r>
            <a:r>
              <a:rPr lang="ru-RU" sz="3600" b="1" dirty="0">
                <a:solidFill>
                  <a:srgbClr val="0070C0"/>
                </a:solidFill>
                <a:cs typeface="Times New Roman" pitchFamily="18" charset="0"/>
              </a:rPr>
              <a:t>кристаллических </a:t>
            </a:r>
            <a:r>
              <a:rPr 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 решеток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11188" y="1484313"/>
            <a:ext cx="7848600" cy="46704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>
                <a:cs typeface="Times New Roman" pitchFamily="18" charset="0"/>
              </a:rPr>
              <a:t>     В зависимости от типа частиц, расположенных в узлах кристаллической решетки и характера связи между ними различают четыре вида кристаллических решеток: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  <a:hlinkClick r:id="rId2" action="ppaction://hlinksldjump"/>
              </a:rPr>
              <a:t>ионные</a:t>
            </a:r>
            <a:r>
              <a:rPr lang="ru-RU" dirty="0" smtClean="0">
                <a:cs typeface="Times New Roman" pitchFamily="18" charset="0"/>
              </a:rPr>
              <a:t>,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  <a:hlinkClick r:id="rId3" action="ppaction://hlinksldjump"/>
              </a:rPr>
              <a:t>атомные</a:t>
            </a:r>
            <a:r>
              <a:rPr lang="ru-RU" dirty="0" smtClean="0">
                <a:cs typeface="Times New Roman" pitchFamily="18" charset="0"/>
              </a:rPr>
              <a:t>, 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cs typeface="Times New Roman" pitchFamily="18" charset="0"/>
                <a:hlinkClick r:id="rId4" action="ppaction://hlinksldjump"/>
              </a:rPr>
              <a:t>молекулярные</a:t>
            </a:r>
            <a:r>
              <a:rPr lang="ru-RU" dirty="0" smtClean="0">
                <a:cs typeface="Times New Roman" pitchFamily="18" charset="0"/>
              </a:rPr>
              <a:t>,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  <a:hlinkClick r:id="rId5" action="ppaction://hlinksldjump"/>
              </a:rPr>
              <a:t>металлические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88424" y="6453336"/>
            <a:ext cx="359520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48464" y="6453336"/>
            <a:ext cx="395536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476673"/>
            <a:ext cx="7929562" cy="94096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Типы кристаллических решеток  для простых веществ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8195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628775"/>
            <a:ext cx="7488237" cy="4464050"/>
          </a:xfrm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460432" y="6525344"/>
            <a:ext cx="35952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100392" y="6525344"/>
            <a:ext cx="360462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83265" y="6525344"/>
            <a:ext cx="360735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60649"/>
            <a:ext cx="7929562" cy="86409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cs typeface="Times New Roman" pitchFamily="18" charset="0"/>
              </a:rPr>
              <a:t>Ионная кристаллическая решетка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738" y="1628775"/>
            <a:ext cx="4248150" cy="45259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      Ионными </a:t>
            </a:r>
            <a:r>
              <a:rPr lang="ru-RU" dirty="0">
                <a:cs typeface="Times New Roman" pitchFamily="18" charset="0"/>
              </a:rPr>
              <a:t>называют  кристаллические </a:t>
            </a:r>
            <a:r>
              <a:rPr lang="ru-RU" dirty="0" smtClean="0">
                <a:cs typeface="Times New Roman" pitchFamily="18" charset="0"/>
              </a:rPr>
              <a:t>решетки, </a:t>
            </a:r>
            <a:r>
              <a:rPr lang="ru-RU" dirty="0">
                <a:cs typeface="Times New Roman" pitchFamily="18" charset="0"/>
              </a:rPr>
              <a:t>в узлах которых находятся ионы. </a:t>
            </a:r>
            <a:r>
              <a:rPr lang="ru-RU" dirty="0" smtClean="0">
                <a:cs typeface="Times New Roman" pitchFamily="18" charset="0"/>
              </a:rPr>
              <a:t>Ионную кристаллическую решетку имеют </a:t>
            </a:r>
            <a:r>
              <a:rPr lang="ru-RU" dirty="0">
                <a:cs typeface="Times New Roman" pitchFamily="18" charset="0"/>
              </a:rPr>
              <a:t>вещества с ионной </a:t>
            </a:r>
            <a:r>
              <a:rPr lang="ru-RU" dirty="0" smtClean="0">
                <a:cs typeface="Times New Roman" pitchFamily="18" charset="0"/>
              </a:rPr>
              <a:t>связью: соли, основания, некоторые оксиды. Связи </a:t>
            </a:r>
            <a:r>
              <a:rPr lang="ru-RU" dirty="0">
                <a:cs typeface="Times New Roman" pitchFamily="18" charset="0"/>
              </a:rPr>
              <a:t>между ионами </a:t>
            </a:r>
            <a:r>
              <a:rPr lang="ru-RU" dirty="0" smtClean="0">
                <a:cs typeface="Times New Roman" pitchFamily="18" charset="0"/>
              </a:rPr>
              <a:t>очень прочные. </a:t>
            </a:r>
            <a:r>
              <a:rPr lang="ru-RU" dirty="0">
                <a:cs typeface="Times New Roman" pitchFamily="18" charset="0"/>
              </a:rPr>
              <a:t>Поэтому  вещества с ионной решеткой  обладают сравнительно высокой прочностью и </a:t>
            </a:r>
            <a:r>
              <a:rPr lang="ru-RU" dirty="0" smtClean="0">
                <a:cs typeface="Times New Roman" pitchFamily="18" charset="0"/>
              </a:rPr>
              <a:t>твердостью, они </a:t>
            </a:r>
            <a:r>
              <a:rPr lang="ru-RU" dirty="0">
                <a:cs typeface="Times New Roman" pitchFamily="18" charset="0"/>
              </a:rPr>
              <a:t>тугоплавки и </a:t>
            </a:r>
            <a:r>
              <a:rPr lang="ru-RU" dirty="0" err="1" smtClean="0">
                <a:cs typeface="Times New Roman" pitchFamily="18" charset="0"/>
              </a:rPr>
              <a:t>нелетучи</a:t>
            </a:r>
            <a:r>
              <a:rPr lang="ru-RU" dirty="0" smtClean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Например - </a:t>
            </a:r>
            <a:r>
              <a:rPr lang="en-US" dirty="0" err="1">
                <a:cs typeface="Times New Roman" pitchFamily="18" charset="0"/>
              </a:rPr>
              <a:t>NaCl</a:t>
            </a:r>
            <a:endParaRPr lang="ru-RU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59632" y="1412776"/>
            <a:ext cx="2484915" cy="2254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98174" y="3717033"/>
            <a:ext cx="2660394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0099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8460432" y="6525344"/>
            <a:ext cx="35952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8100392" y="6525344"/>
            <a:ext cx="360462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783265" y="6525344"/>
            <a:ext cx="360735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648"/>
            <a:ext cx="7929563" cy="122366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cs typeface="Times New Roman" pitchFamily="18" charset="0"/>
              </a:rPr>
              <a:t>Атомная кристаллическая решетка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8313" y="1052736"/>
            <a:ext cx="8135937" cy="273662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dirty="0" smtClean="0">
                <a:cs typeface="Times New Roman" pitchFamily="18" charset="0"/>
              </a:rPr>
              <a:t>    </a:t>
            </a:r>
            <a:r>
              <a:rPr lang="ru-RU" sz="2200" dirty="0" smtClean="0">
                <a:cs typeface="Times New Roman" pitchFamily="18" charset="0"/>
              </a:rPr>
              <a:t>Атомными  называют  кристаллические решетки, в узлах которых находятся отдельные атомы. В таких решетках атомы соединены между собой прочными ковалентными связями. Большинство веществ с атомной решеткой имеют высокую температуру плавления, они тверды и прочны.  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460432" y="6525344"/>
            <a:ext cx="35966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820472" y="6525344"/>
            <a:ext cx="323529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3977693" cy="25202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640"/>
            <a:ext cx="7929563" cy="144013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Атомная </a:t>
            </a:r>
            <a:r>
              <a:rPr lang="ru-RU" sz="3600" b="1" dirty="0">
                <a:solidFill>
                  <a:srgbClr val="0070C0"/>
                </a:solidFill>
                <a:cs typeface="Times New Roman" pitchFamily="18" charset="0"/>
              </a:rPr>
              <a:t>кристаллическая </a:t>
            </a:r>
            <a:r>
              <a:rPr lang="ru-RU" sz="3600" b="1" dirty="0" smtClean="0">
                <a:solidFill>
                  <a:srgbClr val="0070C0"/>
                </a:solidFill>
                <a:cs typeface="Times New Roman" pitchFamily="18" charset="0"/>
              </a:rPr>
              <a:t>решетка простых веществ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100392" y="6525344"/>
            <a:ext cx="360462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460432" y="6525344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783265" y="6525344"/>
            <a:ext cx="360735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0" name="Содержимое 10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26183"/>
          <a:stretch>
            <a:fillRect/>
          </a:stretch>
        </p:blipFill>
        <p:spPr>
          <a:xfrm>
            <a:off x="1619672" y="1916832"/>
            <a:ext cx="6183313" cy="3340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389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Кристаллические решетки</vt:lpstr>
      <vt:lpstr>Цели:</vt:lpstr>
      <vt:lpstr>Содержание:</vt:lpstr>
      <vt:lpstr>Кристаллическая решетка</vt:lpstr>
      <vt:lpstr> Типы кристаллических  решеток </vt:lpstr>
      <vt:lpstr>Типы кристаллических решеток  для простых веществ</vt:lpstr>
      <vt:lpstr>Ионная кристаллическая решетка</vt:lpstr>
      <vt:lpstr>Атомная кристаллическая решетка </vt:lpstr>
      <vt:lpstr> Атомная кристаллическая решетка простых веществ </vt:lpstr>
      <vt:lpstr>Молекулярная кристаллическая решетка </vt:lpstr>
      <vt:lpstr>Молекулярная кристаллическая решетка простых веществ </vt:lpstr>
      <vt:lpstr>Металлическая кристаллическая решетка </vt:lpstr>
      <vt:lpstr>Типы металлической  кристаллической решетки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Кристаллические решетки</dc:title>
  <dc:creator>Larisa</dc:creator>
  <cp:lastModifiedBy>Larisa</cp:lastModifiedBy>
  <cp:revision>6</cp:revision>
  <dcterms:created xsi:type="dcterms:W3CDTF">2013-05-18T14:22:00Z</dcterms:created>
  <dcterms:modified xsi:type="dcterms:W3CDTF">2013-05-18T14:48:58Z</dcterms:modified>
</cp:coreProperties>
</file>