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61" r:id="rId4"/>
    <p:sldId id="276" r:id="rId5"/>
    <p:sldId id="272" r:id="rId6"/>
    <p:sldId id="273" r:id="rId7"/>
    <p:sldId id="269" r:id="rId8"/>
    <p:sldId id="260" r:id="rId9"/>
    <p:sldId id="274" r:id="rId10"/>
    <p:sldId id="262" r:id="rId11"/>
    <p:sldId id="275" r:id="rId12"/>
    <p:sldId id="264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00"/>
    <a:srgbClr val="006666"/>
    <a:srgbClr val="003366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50C86-4203-46EF-94E5-CE62627AE5C3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4B482-7BD5-4C9A-B584-EBE2E7303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4B482-7BD5-4C9A-B584-EBE2E7303CC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4B482-7BD5-4C9A-B584-EBE2E7303CC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4B482-7BD5-4C9A-B584-EBE2E7303CC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4B482-7BD5-4C9A-B584-EBE2E7303CC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87408-6266-44CE-8941-C6985D51E7C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DAE1B-177C-4059-B793-5EA75C88667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E291D-D2B8-4F52-B0EF-866F350C898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4BA70-9052-4601-BABF-AC955369E8A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04398-1062-415E-9D29-BCD763FB0BC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32D0D-9572-4602-AAA9-E5BD7343F50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1024E-457E-40E1-8448-40A3BAF125A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EF56E-2705-4DAC-BF98-7ECAB68D4D9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58994-4644-44C8-AB54-3E6CEC0732A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A7517-7972-4408-944D-63661856669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F970B-FA91-48B6-B0C6-85D46A87E9D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A230F0-98FC-4F99-BBBF-377CCC166922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hyperlink" Target="http://bookjurn.ru/books/obuchenie/himiya" TargetMode="External"/><Relationship Id="rId7" Type="http://schemas.openxmlformats.org/officeDocument/2006/relationships/hyperlink" Target="http://smiles.33b.ru/smile.148289.html" TargetMode="External"/><Relationship Id="rId2" Type="http://schemas.openxmlformats.org/officeDocument/2006/relationships/hyperlink" Target="http://www.labirint.ru/books/6383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jurn.ru/books/obuchenie/himiya/464-effektnye-zadaniya-i-effektivnye-opyty-po-himii.html" TargetMode="External"/><Relationship Id="rId5" Type="http://schemas.openxmlformats.org/officeDocument/2006/relationships/hyperlink" Target="http://www.yoursmileys.ru/m-compgame.php" TargetMode="External"/><Relationship Id="rId4" Type="http://schemas.openxmlformats.org/officeDocument/2006/relationships/hyperlink" Target="http://www.alleng.ru/d/chem/chem17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43306" y="857232"/>
            <a:ext cx="3429024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Химия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внутри нас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1880" y="2492896"/>
            <a:ext cx="4143404" cy="576064"/>
          </a:xfrm>
        </p:spPr>
        <p:txBody>
          <a:bodyPr/>
          <a:lstStyle/>
          <a:p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Введение в  бионеорганическую</a:t>
            </a:r>
          </a:p>
          <a:p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 биоорганическую химию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14678" y="1428736"/>
            <a:ext cx="611981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333375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00496" y="3356993"/>
            <a:ext cx="2011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А.С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. Егоров,</a:t>
            </a:r>
          </a:p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Н.М. Иванченко,</a:t>
            </a:r>
          </a:p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К.П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. Шацкая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7" name="Picture 8" descr="http://himbio.ucoz.ru/j01740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260648"/>
            <a:ext cx="619125" cy="14573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презентаций «Удивительный мир научных книг»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5085184"/>
            <a:ext cx="29523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3"/>
                </a:solidFill>
              </a:rPr>
              <a:t>Выполнил Губанов Андрей, обучающийся 9а класса МБОУ «СОШ № 26» г. Балаково Саратовской области</a:t>
            </a:r>
          </a:p>
          <a:p>
            <a:r>
              <a:rPr lang="ru-RU" sz="1400" dirty="0" smtClean="0">
                <a:solidFill>
                  <a:schemeClr val="accent3"/>
                </a:solidFill>
              </a:rPr>
              <a:t>Руководитель: Алексеева Л.А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764704"/>
            <a:ext cx="5572164" cy="5879006"/>
          </a:xfrm>
        </p:spPr>
        <p:txBody>
          <a:bodyPr/>
          <a:lstStyle/>
          <a:p>
            <a:pPr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dirty="0" smtClean="0">
                <a:solidFill>
                  <a:srgbClr val="0033CC"/>
                </a:solidFill>
              </a:rPr>
              <a:t>По книге «Химия </a:t>
            </a:r>
            <a:r>
              <a:rPr lang="ru-RU" sz="2400" dirty="0" smtClean="0">
                <a:solidFill>
                  <a:srgbClr val="0033CC"/>
                </a:solidFill>
              </a:rPr>
              <a:t>внутри нас» </a:t>
            </a:r>
            <a:r>
              <a:rPr lang="ru-RU" sz="2400" dirty="0" smtClean="0">
                <a:solidFill>
                  <a:srgbClr val="0033CC"/>
                </a:solidFill>
              </a:rPr>
              <a:t>можно вести </a:t>
            </a:r>
            <a:r>
              <a:rPr lang="ru-RU" sz="2400" dirty="0" smtClean="0">
                <a:solidFill>
                  <a:srgbClr val="0033CC"/>
                </a:solidFill>
              </a:rPr>
              <a:t>элективный курс </a:t>
            </a:r>
            <a:r>
              <a:rPr lang="ru-RU" sz="2400" dirty="0" smtClean="0">
                <a:solidFill>
                  <a:srgbClr val="0033CC"/>
                </a:solidFill>
              </a:rPr>
              <a:t>для </a:t>
            </a:r>
            <a:r>
              <a:rPr lang="ru-RU" sz="2400" dirty="0" err="1" smtClean="0">
                <a:solidFill>
                  <a:srgbClr val="0033CC"/>
                </a:solidFill>
              </a:rPr>
              <a:t>предпрофильной</a:t>
            </a:r>
            <a:r>
              <a:rPr lang="ru-RU" sz="2400" dirty="0" smtClean="0">
                <a:solidFill>
                  <a:srgbClr val="0033CC"/>
                </a:solidFill>
              </a:rPr>
              <a:t> подготовки учащихся 9-го класса с ориентацией на химико-биологический </a:t>
            </a:r>
            <a:r>
              <a:rPr lang="ru-RU" sz="2400" dirty="0" smtClean="0">
                <a:solidFill>
                  <a:srgbClr val="0033CC"/>
                </a:solidFill>
              </a:rPr>
              <a:t>профиль   </a:t>
            </a:r>
            <a:endParaRPr lang="ru-RU" sz="2200" dirty="0">
              <a:solidFill>
                <a:srgbClr val="0033CC"/>
              </a:solidFill>
            </a:endParaRPr>
          </a:p>
        </p:txBody>
      </p:sp>
      <p:pic>
        <p:nvPicPr>
          <p:cNvPr id="5" name="Picture 8" descr="C:\Documents and Settings\Пользователь\Local Settings\Temporary Internet Files\Content.IE5\9RM5BPNE\MP9004019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869160"/>
            <a:ext cx="2664296" cy="1767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688"/>
            <a:ext cx="6516216" cy="4392488"/>
          </a:xfrm>
        </p:spPr>
        <p:txBody>
          <a:bodyPr/>
          <a:lstStyle/>
          <a:p>
            <a:pPr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dirty="0" smtClean="0">
                <a:solidFill>
                  <a:srgbClr val="0033CC"/>
                </a:solidFill>
              </a:rPr>
              <a:t>Содержание </a:t>
            </a:r>
            <a:r>
              <a:rPr lang="ru-RU" sz="2400" dirty="0" smtClean="0">
                <a:solidFill>
                  <a:srgbClr val="0033CC"/>
                </a:solidFill>
              </a:rPr>
              <a:t>учебного материала обладает новизной для учащихся, расширяет их представления о химических веществах, используемых в медицине, дает понятие о лекарствах и механизмах их действия на организм человека, а также поможет ученикам </a:t>
            </a:r>
            <a:r>
              <a:rPr lang="ru-RU" sz="2400" dirty="0" smtClean="0">
                <a:solidFill>
                  <a:srgbClr val="0033CC"/>
                </a:solidFill>
              </a:rPr>
              <a:t> получить </a:t>
            </a:r>
            <a:r>
              <a:rPr lang="ru-RU" sz="2400" dirty="0" smtClean="0">
                <a:solidFill>
                  <a:srgbClr val="0033CC"/>
                </a:solidFill>
              </a:rPr>
              <a:t>реальный опыт решения сложных расчетных и экспериментальных </a:t>
            </a:r>
            <a:r>
              <a:rPr lang="ru-RU" sz="2400" dirty="0" smtClean="0">
                <a:solidFill>
                  <a:srgbClr val="0033CC"/>
                </a:solidFill>
              </a:rPr>
              <a:t>задач</a:t>
            </a:r>
            <a:endParaRPr lang="ru-RU" sz="2200" dirty="0">
              <a:solidFill>
                <a:srgbClr val="0033CC"/>
              </a:solidFill>
            </a:endParaRPr>
          </a:p>
        </p:txBody>
      </p:sp>
      <p:pic>
        <p:nvPicPr>
          <p:cNvPr id="4" name="Picture 2" descr="http://fichiercl.free.fr/img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25144"/>
            <a:ext cx="2808312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6228184" cy="396044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dirty="0" smtClean="0">
                <a:solidFill>
                  <a:srgbClr val="0033CC"/>
                </a:solidFill>
              </a:rPr>
              <a:t>Изучение книги </a:t>
            </a:r>
            <a:r>
              <a:rPr lang="ru-RU" sz="2400" b="1" dirty="0" smtClean="0">
                <a:solidFill>
                  <a:srgbClr val="0033CC"/>
                </a:solidFill>
              </a:rPr>
              <a:t>«Химия внутри нас</a:t>
            </a:r>
            <a:r>
              <a:rPr lang="ru-RU" sz="2400" dirty="0" smtClean="0">
                <a:solidFill>
                  <a:srgbClr val="0033CC"/>
                </a:solidFill>
              </a:rPr>
              <a:t>» расширяет </a:t>
            </a:r>
            <a:r>
              <a:rPr lang="ru-RU" sz="2400" dirty="0" smtClean="0">
                <a:solidFill>
                  <a:srgbClr val="0033CC"/>
                </a:solidFill>
              </a:rPr>
              <a:t>и углубляет базовый компонент химического образования, обеспечивает интеграцию информации химического и биологического </a:t>
            </a:r>
            <a:r>
              <a:rPr lang="ru-RU" sz="2400" dirty="0" smtClean="0">
                <a:solidFill>
                  <a:srgbClr val="0033CC"/>
                </a:solidFill>
              </a:rPr>
              <a:t>характера</a:t>
            </a:r>
            <a:r>
              <a:rPr lang="ru-RU" sz="2400" dirty="0" smtClean="0">
                <a:solidFill>
                  <a:srgbClr val="0033CC"/>
                </a:solidFill>
              </a:rPr>
              <a:t>, также</a:t>
            </a:r>
            <a:r>
              <a:rPr lang="ru-RU" sz="2400" dirty="0" smtClean="0">
                <a:solidFill>
                  <a:srgbClr val="0033CC"/>
                </a:solidFill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>позволяет </a:t>
            </a:r>
            <a:r>
              <a:rPr lang="ru-RU" sz="2400" dirty="0" smtClean="0">
                <a:solidFill>
                  <a:srgbClr val="0033CC"/>
                </a:solidFill>
              </a:rPr>
              <a:t>сделать </a:t>
            </a:r>
            <a:r>
              <a:rPr lang="ru-RU" sz="2400" dirty="0" smtClean="0">
                <a:solidFill>
                  <a:srgbClr val="0033CC"/>
                </a:solidFill>
              </a:rPr>
              <a:t>обучение более интересным для учащихся, получить более высокие </a:t>
            </a:r>
            <a:r>
              <a:rPr lang="ru-RU" sz="2400" dirty="0" smtClean="0">
                <a:solidFill>
                  <a:srgbClr val="0033CC"/>
                </a:solidFill>
              </a:rPr>
              <a:t>результаты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C:\Documents and Settings\Пользователь\Local Settings\Temporary Internet Files\Content.IE5\9RM5BPNE\MP9004025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560" y="4797152"/>
            <a:ext cx="2880320" cy="190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548680"/>
            <a:ext cx="6807700" cy="316835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 ресурсы:</a:t>
            </a:r>
            <a:endParaRPr lang="ru-RU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33CC"/>
                </a:solidFill>
                <a:hlinkClick r:id="rId2"/>
              </a:rPr>
              <a:t>http</a:t>
            </a:r>
            <a:r>
              <a:rPr lang="en-US" sz="2400" dirty="0" smtClean="0">
                <a:solidFill>
                  <a:srgbClr val="0033CC"/>
                </a:solidFill>
                <a:hlinkClick r:id="rId2"/>
              </a:rPr>
              <a:t>://www.labirint.ru/books/63838</a:t>
            </a:r>
            <a:r>
              <a:rPr lang="en-US" sz="2400" dirty="0" smtClean="0">
                <a:solidFill>
                  <a:srgbClr val="0033CC"/>
                </a:solidFill>
                <a:hlinkClick r:id="rId2"/>
              </a:rPr>
              <a:t>/</a:t>
            </a:r>
            <a:endParaRPr lang="ru-RU" sz="2400" dirty="0" smtClean="0">
              <a:solidFill>
                <a:srgbClr val="0033CC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33CC"/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rgbClr val="0033CC"/>
                </a:solidFill>
                <a:hlinkClick r:id="rId3"/>
              </a:rPr>
              <a:t>bookjurn.ru/books/obuchenie/himiya</a:t>
            </a:r>
            <a:endParaRPr lang="ru-RU" sz="2400" dirty="0" smtClean="0">
              <a:solidFill>
                <a:srgbClr val="0033CC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rgbClr val="0033CC"/>
                </a:solidFill>
                <a:hlinkClick r:id="rId4"/>
              </a:rPr>
              <a:t>http://</a:t>
            </a:r>
            <a:r>
              <a:rPr lang="en-US" sz="2400" dirty="0" smtClean="0">
                <a:solidFill>
                  <a:srgbClr val="0033CC"/>
                </a:solidFill>
                <a:hlinkClick r:id="rId4"/>
              </a:rPr>
              <a:t>www.alleng.ru/d/chem/chem17.htm</a:t>
            </a:r>
            <a:endParaRPr lang="ru-RU" sz="2400" dirty="0" smtClean="0">
              <a:solidFill>
                <a:srgbClr val="0033CC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rgbClr val="0033CC"/>
                </a:solidFill>
                <a:hlinkClick r:id="rId4"/>
              </a:rPr>
              <a:t>http://www.alleng.ru/d/chem/chem17.htm</a:t>
            </a:r>
            <a:endParaRPr lang="ru-RU" sz="2400" dirty="0" smtClean="0">
              <a:solidFill>
                <a:srgbClr val="0033CC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5"/>
              </a:rPr>
              <a:t>http://www.yoursmileys.ru/m-compgame.php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0033CC"/>
              </a:solidFill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0033CC"/>
              </a:solidFill>
            </a:endParaRPr>
          </a:p>
          <a:p>
            <a:endParaRPr lang="ru-RU" sz="2400" dirty="0" smtClean="0">
              <a:hlinkClick r:id="rId6"/>
            </a:endParaRP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0033CC"/>
              </a:solidFill>
            </a:endParaRPr>
          </a:p>
          <a:p>
            <a:pPr marL="457200" indent="-457200">
              <a:buAutoNum type="arabicPeriod"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8" descr="http://s18.rimg.info/6d47c352fa66caba4d699e5b80687657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5085184"/>
            <a:ext cx="2401915" cy="127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672"/>
            <a:ext cx="7092280" cy="5112568"/>
          </a:xfrm>
        </p:spPr>
        <p:txBody>
          <a:bodyPr/>
          <a:lstStyle/>
          <a:p>
            <a:pPr algn="r">
              <a:buNone/>
            </a:pPr>
            <a:r>
              <a:rPr lang="ru-RU" sz="22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25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i="1" spc="150" dirty="0" smtClean="0">
                <a:ln w="11430"/>
                <a:solidFill>
                  <a:srgbClr val="0033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Медик </a:t>
            </a:r>
            <a:r>
              <a:rPr lang="ru-RU" sz="2400" b="1" i="1" spc="150" dirty="0" smtClean="0">
                <a:ln w="11430"/>
                <a:solidFill>
                  <a:srgbClr val="0033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без довольного познания </a:t>
            </a:r>
            <a:r>
              <a:rPr lang="ru-RU" sz="2400" b="1" i="1" spc="150" dirty="0" smtClean="0">
                <a:ln w="11430"/>
                <a:solidFill>
                  <a:srgbClr val="0033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химии совершен </a:t>
            </a:r>
            <a:r>
              <a:rPr lang="ru-RU" sz="2400" b="1" i="1" spc="150" dirty="0" smtClean="0">
                <a:ln w="11430"/>
                <a:solidFill>
                  <a:srgbClr val="0033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быть не </a:t>
            </a:r>
            <a:r>
              <a:rPr lang="ru-RU" sz="2400" b="1" i="1" spc="150" dirty="0" smtClean="0">
                <a:ln w="11430"/>
                <a:solidFill>
                  <a:srgbClr val="0033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может»</a:t>
            </a:r>
            <a:r>
              <a:rPr lang="ru-RU" sz="2400" b="1" spc="150" dirty="0" smtClean="0">
                <a:ln w="11430"/>
                <a:solidFill>
                  <a:srgbClr val="0033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400" b="1" spc="150" dirty="0" smtClean="0">
                <a:ln w="11430"/>
                <a:solidFill>
                  <a:srgbClr val="0033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400" b="1" spc="150" dirty="0" smtClean="0">
                <a:ln w="11430"/>
                <a:solidFill>
                  <a:srgbClr val="0033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М.В.Ломоносов</a:t>
            </a:r>
          </a:p>
          <a:p>
            <a:pPr>
              <a:buNone/>
            </a:pPr>
            <a:r>
              <a:rPr lang="ru-RU" sz="22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dirty="0" smtClean="0">
                <a:solidFill>
                  <a:srgbClr val="0033CC"/>
                </a:solidFill>
              </a:rPr>
              <a:t>Вы </a:t>
            </a:r>
            <a:r>
              <a:rPr lang="ru-RU" sz="2400" dirty="0" smtClean="0">
                <a:solidFill>
                  <a:srgbClr val="0033CC"/>
                </a:solidFill>
              </a:rPr>
              <a:t>решили посвятить себя медицине? </a:t>
            </a:r>
            <a:endParaRPr lang="ru-RU" sz="24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>   </a:t>
            </a:r>
            <a:r>
              <a:rPr lang="ru-RU" sz="2400" dirty="0" smtClean="0">
                <a:solidFill>
                  <a:srgbClr val="0033CC"/>
                </a:solidFill>
              </a:rPr>
              <a:t>Тогда </a:t>
            </a:r>
            <a:r>
              <a:rPr lang="ru-RU" sz="2400" dirty="0" smtClean="0">
                <a:solidFill>
                  <a:srgbClr val="0033CC"/>
                </a:solidFill>
              </a:rPr>
              <a:t>химия для вас наука № 1. </a:t>
            </a:r>
            <a:endParaRPr lang="ru-RU" sz="24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>   </a:t>
            </a:r>
            <a:r>
              <a:rPr lang="ru-RU" sz="2400" dirty="0" smtClean="0">
                <a:solidFill>
                  <a:srgbClr val="0033CC"/>
                </a:solidFill>
              </a:rPr>
              <a:t>Именно </a:t>
            </a:r>
            <a:r>
              <a:rPr lang="ru-RU" sz="2400" dirty="0" smtClean="0">
                <a:solidFill>
                  <a:srgbClr val="0033CC"/>
                </a:solidFill>
              </a:rPr>
              <a:t>экзамен по химии </a:t>
            </a:r>
            <a:r>
              <a:rPr lang="ru-RU" sz="2400" dirty="0" smtClean="0">
                <a:solidFill>
                  <a:srgbClr val="0033CC"/>
                </a:solidFill>
              </a:rPr>
              <a:t>является</a:t>
            </a:r>
          </a:p>
          <a:p>
            <a:pPr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>  </a:t>
            </a:r>
            <a:r>
              <a:rPr lang="ru-RU" sz="2400" dirty="0" smtClean="0">
                <a:solidFill>
                  <a:srgbClr val="0033CC"/>
                </a:solidFill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>профилирующим среди </a:t>
            </a:r>
            <a:r>
              <a:rPr lang="ru-RU" sz="2400" dirty="0" smtClean="0">
                <a:solidFill>
                  <a:srgbClr val="0033CC"/>
                </a:solidFill>
              </a:rPr>
              <a:t>вступительных</a:t>
            </a:r>
          </a:p>
          <a:p>
            <a:pPr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>  </a:t>
            </a:r>
            <a:r>
              <a:rPr lang="ru-RU" sz="2400" dirty="0" smtClean="0">
                <a:solidFill>
                  <a:srgbClr val="0033CC"/>
                </a:solidFill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>экзаменов в </a:t>
            </a:r>
            <a:r>
              <a:rPr lang="ru-RU" sz="2400" dirty="0" smtClean="0">
                <a:solidFill>
                  <a:srgbClr val="0033CC"/>
                </a:solidFill>
              </a:rPr>
              <a:t>большинстве</a:t>
            </a:r>
          </a:p>
          <a:p>
            <a:pPr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>  </a:t>
            </a:r>
            <a:r>
              <a:rPr lang="ru-RU" sz="2400" dirty="0" smtClean="0">
                <a:solidFill>
                  <a:srgbClr val="0033CC"/>
                </a:solidFill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>медицинских и фармацевтических </a:t>
            </a:r>
            <a:r>
              <a:rPr lang="ru-RU" sz="2400" dirty="0" smtClean="0">
                <a:solidFill>
                  <a:srgbClr val="0033CC"/>
                </a:solidFill>
              </a:rPr>
              <a:t>вузов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25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4" name="Picture 8" descr="C:\Documents and Settings\Пользователь\Local Settings\Temporary Internet Files\Content.IE5\ZFC2LR4Z\MP90021605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941168"/>
            <a:ext cx="2509944" cy="1669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15200" cy="69269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00B0F0"/>
                </a:solidFill>
              </a:rPr>
              <a:t>Содержание книги</a:t>
            </a:r>
            <a:endParaRPr lang="ru-RU" sz="3600" b="1" spc="50" dirty="0">
              <a:ln w="11430"/>
              <a:solidFill>
                <a:srgbClr val="00B0F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064896" cy="367240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33CC"/>
                </a:solidFill>
              </a:rPr>
              <a:t>Часть </a:t>
            </a:r>
            <a:r>
              <a:rPr lang="ru-RU" sz="2400" b="1" dirty="0" smtClean="0">
                <a:solidFill>
                  <a:srgbClr val="0033CC"/>
                </a:solidFill>
              </a:rPr>
              <a:t>1. Биогенные элементы и их соединения</a:t>
            </a:r>
          </a:p>
          <a:p>
            <a:pPr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1.1 </a:t>
            </a:r>
            <a:r>
              <a:rPr lang="ru-RU" sz="2400" dirty="0" smtClean="0">
                <a:solidFill>
                  <a:srgbClr val="0033CC"/>
                </a:solidFill>
              </a:rPr>
              <a:t>Общий обзор биологической роли </a:t>
            </a:r>
            <a:endParaRPr lang="ru-RU" sz="24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>     </a:t>
            </a:r>
            <a:r>
              <a:rPr lang="ru-RU" sz="2400" dirty="0" smtClean="0">
                <a:solidFill>
                  <a:srgbClr val="0033CC"/>
                </a:solidFill>
              </a:rPr>
              <a:t>элементов-органогенов</a:t>
            </a:r>
            <a:endParaRPr lang="ru-RU" sz="24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1.2 </a:t>
            </a:r>
            <a:r>
              <a:rPr lang="ru-RU" sz="2400" dirty="0" smtClean="0">
                <a:solidFill>
                  <a:srgbClr val="0033CC"/>
                </a:solidFill>
              </a:rPr>
              <a:t>Биологическая роль некоторых неметаллов</a:t>
            </a:r>
            <a:r>
              <a:rPr lang="ru-RU" sz="2400" dirty="0" smtClean="0">
                <a:solidFill>
                  <a:srgbClr val="0033CC"/>
                </a:solidFill>
              </a:rPr>
              <a:t>,</a:t>
            </a:r>
          </a:p>
          <a:p>
            <a:pPr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>    </a:t>
            </a:r>
            <a:r>
              <a:rPr lang="ru-RU" sz="2400" dirty="0" smtClean="0">
                <a:solidFill>
                  <a:srgbClr val="0033CC"/>
                </a:solidFill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>не относящихся к органогенам</a:t>
            </a:r>
          </a:p>
          <a:p>
            <a:pPr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1.3</a:t>
            </a:r>
            <a:r>
              <a:rPr lang="ru-RU" sz="2400" dirty="0" smtClean="0">
                <a:solidFill>
                  <a:srgbClr val="0033CC"/>
                </a:solidFill>
              </a:rPr>
              <a:t>. Биологически важные </a:t>
            </a:r>
            <a:r>
              <a:rPr lang="ru-RU" sz="2400" dirty="0" smtClean="0">
                <a:solidFill>
                  <a:srgbClr val="0033CC"/>
                </a:solidFill>
              </a:rPr>
              <a:t>неорганические</a:t>
            </a:r>
          </a:p>
          <a:p>
            <a:pPr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>     </a:t>
            </a:r>
            <a:r>
              <a:rPr lang="ru-RU" sz="2400" dirty="0" smtClean="0">
                <a:solidFill>
                  <a:srgbClr val="0033CC"/>
                </a:solidFill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>соединения неметаллов</a:t>
            </a:r>
          </a:p>
          <a:p>
            <a:pPr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1.4</a:t>
            </a:r>
            <a:r>
              <a:rPr lang="ru-RU" sz="2400" dirty="0" smtClean="0">
                <a:solidFill>
                  <a:srgbClr val="0033CC"/>
                </a:solidFill>
              </a:rPr>
              <a:t>. Биологическая роль «Металлов жизни»</a:t>
            </a:r>
          </a:p>
          <a:p>
            <a:pPr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    </a:t>
            </a:r>
            <a:endParaRPr lang="ru-RU" sz="1600" dirty="0" smtClean="0">
              <a:solidFill>
                <a:srgbClr val="0033CC"/>
              </a:solidFill>
            </a:endParaRPr>
          </a:p>
        </p:txBody>
      </p:sp>
      <p:pic>
        <p:nvPicPr>
          <p:cNvPr id="5124" name="Picture 4" descr="C:\Documents and Settings\Пользователь\Local Settings\Temporary Internet Files\Content.IE5\Y5H5K2D4\MP90018283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941168"/>
            <a:ext cx="2592288" cy="1710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15200" cy="105273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00B0F0"/>
                </a:solidFill>
              </a:rPr>
              <a:t>Содержание книги</a:t>
            </a:r>
            <a:endParaRPr lang="ru-RU" sz="3600" b="1" spc="50" dirty="0">
              <a:ln w="11430"/>
              <a:solidFill>
                <a:srgbClr val="00B0F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7668344" cy="3024336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</a:t>
            </a:r>
            <a:r>
              <a:rPr lang="ru-RU" sz="2400" b="1" dirty="0" smtClean="0">
                <a:solidFill>
                  <a:srgbClr val="0033CC"/>
                </a:solidFill>
              </a:rPr>
              <a:t>Часть </a:t>
            </a:r>
            <a:r>
              <a:rPr lang="ru-RU" sz="2400" b="1" dirty="0" smtClean="0">
                <a:solidFill>
                  <a:srgbClr val="0033CC"/>
                </a:solidFill>
              </a:rPr>
              <a:t>2. Введение в биоорганическую химию</a:t>
            </a:r>
          </a:p>
          <a:p>
            <a:pPr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	2.1. Углеводороды</a:t>
            </a:r>
          </a:p>
          <a:p>
            <a:pPr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	2.2. Кислородосодержащие </a:t>
            </a:r>
            <a:r>
              <a:rPr lang="ru-RU" sz="2400" dirty="0" smtClean="0">
                <a:solidFill>
                  <a:srgbClr val="0033CC"/>
                </a:solidFill>
              </a:rPr>
              <a:t>органические</a:t>
            </a:r>
          </a:p>
          <a:p>
            <a:pPr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>        </a:t>
            </a:r>
            <a:r>
              <a:rPr lang="ru-RU" sz="2400" dirty="0" smtClean="0">
                <a:solidFill>
                  <a:srgbClr val="0033CC"/>
                </a:solidFill>
              </a:rPr>
              <a:t>  </a:t>
            </a:r>
            <a:r>
              <a:rPr lang="ru-RU" sz="2400" dirty="0" smtClean="0">
                <a:solidFill>
                  <a:srgbClr val="0033CC"/>
                </a:solidFill>
              </a:rPr>
              <a:t>соединения</a:t>
            </a:r>
          </a:p>
          <a:p>
            <a:pPr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	2.3 </a:t>
            </a:r>
            <a:r>
              <a:rPr lang="ru-RU" sz="2400" dirty="0" smtClean="0">
                <a:solidFill>
                  <a:srgbClr val="0033CC"/>
                </a:solidFill>
              </a:rPr>
              <a:t>Азотосодержащие органические</a:t>
            </a:r>
          </a:p>
          <a:p>
            <a:pPr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>        </a:t>
            </a:r>
            <a:r>
              <a:rPr lang="ru-RU" sz="2400" dirty="0" smtClean="0">
                <a:solidFill>
                  <a:srgbClr val="0033CC"/>
                </a:solidFill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>соединения</a:t>
            </a:r>
          </a:p>
        </p:txBody>
      </p:sp>
      <p:pic>
        <p:nvPicPr>
          <p:cNvPr id="5127" name="Picture 7" descr="C:\Documents and Settings\Пользователь\Local Settings\Temporary Internet Files\Content.IE5\OO7TPVPA\MP90032116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869160"/>
            <a:ext cx="2592288" cy="17281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8640"/>
            <a:ext cx="6192688" cy="6669360"/>
          </a:xfrm>
        </p:spPr>
        <p:txBody>
          <a:bodyPr/>
          <a:lstStyle/>
          <a:p>
            <a:pPr>
              <a:buNone/>
            </a:pPr>
            <a:r>
              <a:rPr lang="ru-RU" sz="22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>
              <a:buNone/>
            </a:pPr>
            <a:r>
              <a:rPr lang="ru-RU" sz="225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dirty="0" smtClean="0">
                <a:solidFill>
                  <a:srgbClr val="0033CC"/>
                </a:solidFill>
              </a:rPr>
              <a:t>Вы </a:t>
            </a:r>
            <a:r>
              <a:rPr lang="ru-RU" sz="2400" dirty="0" smtClean="0">
                <a:solidFill>
                  <a:srgbClr val="0033CC"/>
                </a:solidFill>
              </a:rPr>
              <a:t>можете считать себя подготовленными к этому экзамену, если </a:t>
            </a:r>
            <a:r>
              <a:rPr lang="ru-RU" sz="2400" dirty="0" smtClean="0">
                <a:solidFill>
                  <a:srgbClr val="0033CC"/>
                </a:solidFill>
              </a:rPr>
              <a:t> имеете </a:t>
            </a:r>
            <a:r>
              <a:rPr lang="ru-RU" sz="2400" dirty="0" smtClean="0">
                <a:solidFill>
                  <a:srgbClr val="0033CC"/>
                </a:solidFill>
              </a:rPr>
              <a:t>представление о роли химических элементов и их соединений в жизнедеятельности организма, о важнейших химических превращениях, лежащих в основе метаболизма, о применении в </a:t>
            </a:r>
            <a:r>
              <a:rPr lang="ru-RU" sz="2400" dirty="0" smtClean="0">
                <a:solidFill>
                  <a:srgbClr val="0033CC"/>
                </a:solidFill>
              </a:rPr>
              <a:t>медицине </a:t>
            </a:r>
            <a:r>
              <a:rPr lang="ru-RU" sz="2400" dirty="0" smtClean="0">
                <a:solidFill>
                  <a:srgbClr val="0033CC"/>
                </a:solidFill>
              </a:rPr>
              <a:t>неорганических и органических </a:t>
            </a:r>
            <a:r>
              <a:rPr lang="ru-RU" sz="2400" dirty="0" smtClean="0">
                <a:solidFill>
                  <a:srgbClr val="0033CC"/>
                </a:solidFill>
              </a:rPr>
              <a:t>веществ</a:t>
            </a:r>
            <a:endParaRPr lang="ru-RU" sz="2250" dirty="0">
              <a:solidFill>
                <a:srgbClr val="0033CC"/>
              </a:solidFill>
            </a:endParaRPr>
          </a:p>
        </p:txBody>
      </p:sp>
      <p:pic>
        <p:nvPicPr>
          <p:cNvPr id="9221" name="Picture 5" descr="C:\Documents and Settings\Пользователь\Local Settings\Temporary Internet Files\Content.IE5\Y5H5K2D4\MP90017868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941168"/>
            <a:ext cx="2556373" cy="169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4" descr="http://quimicadas.files.wordpress.com/2010/09/gif-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88640"/>
            <a:ext cx="926976" cy="1224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5940152" cy="3096344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     </a:t>
            </a:r>
            <a:r>
              <a:rPr lang="ru-RU" sz="2400" dirty="0" smtClean="0">
                <a:solidFill>
                  <a:srgbClr val="0033CC"/>
                </a:solidFill>
              </a:rPr>
              <a:t>В </a:t>
            </a:r>
            <a:r>
              <a:rPr lang="ru-RU" sz="2400" dirty="0" smtClean="0">
                <a:solidFill>
                  <a:srgbClr val="0033CC"/>
                </a:solidFill>
              </a:rPr>
              <a:t>этой книге в доступной форме рассказывается о </a:t>
            </a:r>
            <a:r>
              <a:rPr lang="ru-RU" sz="2400" dirty="0" smtClean="0">
                <a:solidFill>
                  <a:srgbClr val="0033CC"/>
                </a:solidFill>
              </a:rPr>
              <a:t>химических </a:t>
            </a:r>
            <a:r>
              <a:rPr lang="ru-RU" sz="2400" dirty="0" smtClean="0">
                <a:solidFill>
                  <a:srgbClr val="0033CC"/>
                </a:solidFill>
              </a:rPr>
              <a:t>элементах, образующих живые </a:t>
            </a:r>
            <a:r>
              <a:rPr lang="ru-RU" sz="2400" dirty="0" smtClean="0">
                <a:solidFill>
                  <a:srgbClr val="0033CC"/>
                </a:solidFill>
              </a:rPr>
              <a:t>организмы. </a:t>
            </a:r>
            <a:r>
              <a:rPr lang="ru-RU" sz="2400" dirty="0" smtClean="0">
                <a:solidFill>
                  <a:srgbClr val="0033CC"/>
                </a:solidFill>
              </a:rPr>
              <a:t>Знакомство с этим пособием поможет вам при изучении на 1-м курсе вуза </a:t>
            </a:r>
            <a:r>
              <a:rPr lang="ru-RU" sz="2400" dirty="0" smtClean="0">
                <a:solidFill>
                  <a:srgbClr val="0033CC"/>
                </a:solidFill>
              </a:rPr>
              <a:t>бионеорганической, биофизической </a:t>
            </a:r>
            <a:r>
              <a:rPr lang="ru-RU" sz="2400" dirty="0" smtClean="0">
                <a:solidFill>
                  <a:srgbClr val="0033CC"/>
                </a:solidFill>
              </a:rPr>
              <a:t>и </a:t>
            </a:r>
            <a:r>
              <a:rPr lang="ru-RU" sz="2400" dirty="0" smtClean="0">
                <a:solidFill>
                  <a:srgbClr val="0033CC"/>
                </a:solidFill>
              </a:rPr>
              <a:t>биологической химии</a:t>
            </a:r>
            <a:r>
              <a:rPr lang="ru-RU" sz="2400" b="1" dirty="0" smtClean="0">
                <a:solidFill>
                  <a:srgbClr val="0033CC"/>
                </a:solidFill>
              </a:rPr>
              <a:t> </a:t>
            </a:r>
            <a:endParaRPr lang="ru-RU" sz="2000" b="1" dirty="0" smtClean="0">
              <a:solidFill>
                <a:srgbClr val="0033CC"/>
              </a:solidFill>
            </a:endParaRPr>
          </a:p>
          <a:p>
            <a:endParaRPr lang="ru-RU" dirty="0"/>
          </a:p>
        </p:txBody>
      </p:sp>
      <p:pic>
        <p:nvPicPr>
          <p:cNvPr id="4" name="Picture 12" descr="http://animo2.ucoz.ru/_ph/56/1/612486171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8942" y="188640"/>
            <a:ext cx="1224136" cy="1224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C:\Documents and Settings\Пользователь\Local Settings\Temporary Internet Files\Content.IE5\9RM5BPNE\MP90043858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941168"/>
            <a:ext cx="2609944" cy="1713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6444208" cy="6048672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>   </a:t>
            </a:r>
            <a:r>
              <a:rPr lang="ru-RU" sz="2400" dirty="0" smtClean="0">
                <a:solidFill>
                  <a:srgbClr val="0033CC"/>
                </a:solidFill>
              </a:rPr>
              <a:t>Эта книга окажет </a:t>
            </a:r>
            <a:r>
              <a:rPr lang="ru-RU" sz="2400" dirty="0" smtClean="0">
                <a:solidFill>
                  <a:srgbClr val="0033CC"/>
                </a:solidFill>
              </a:rPr>
              <a:t>помощь </a:t>
            </a:r>
            <a:r>
              <a:rPr lang="ru-RU" sz="2400" dirty="0" smtClean="0">
                <a:solidFill>
                  <a:srgbClr val="0033CC"/>
                </a:solidFill>
              </a:rPr>
              <a:t>учителям при </a:t>
            </a:r>
            <a:r>
              <a:rPr lang="ru-RU" sz="2400" dirty="0" smtClean="0">
                <a:solidFill>
                  <a:srgbClr val="0033CC"/>
                </a:solidFill>
              </a:rPr>
              <a:t>организации факультативных и кружковых </a:t>
            </a:r>
            <a:r>
              <a:rPr lang="ru-RU" sz="2400" dirty="0" smtClean="0">
                <a:solidFill>
                  <a:srgbClr val="0033CC"/>
                </a:solidFill>
              </a:rPr>
              <a:t>занятий. Она </a:t>
            </a:r>
            <a:r>
              <a:rPr lang="ru-RU" sz="2400" dirty="0" smtClean="0">
                <a:solidFill>
                  <a:srgbClr val="0033CC"/>
                </a:solidFill>
              </a:rPr>
              <a:t>будет полезна </a:t>
            </a:r>
            <a:r>
              <a:rPr lang="ru-RU" sz="2400" dirty="0" smtClean="0">
                <a:solidFill>
                  <a:srgbClr val="0033CC"/>
                </a:solidFill>
              </a:rPr>
              <a:t> преподавателям</a:t>
            </a:r>
            <a:r>
              <a:rPr lang="ru-RU" sz="2400" dirty="0" smtClean="0">
                <a:solidFill>
                  <a:srgbClr val="0033CC"/>
                </a:solidFill>
              </a:rPr>
              <a:t>, проводящим занятия по химии на факультетах </a:t>
            </a:r>
            <a:r>
              <a:rPr lang="ru-RU" sz="2400" dirty="0" err="1" smtClean="0">
                <a:solidFill>
                  <a:srgbClr val="0033CC"/>
                </a:solidFill>
              </a:rPr>
              <a:t>довузовской</a:t>
            </a:r>
            <a:r>
              <a:rPr lang="ru-RU" sz="2400" dirty="0" smtClean="0">
                <a:solidFill>
                  <a:srgbClr val="0033CC"/>
                </a:solidFill>
              </a:rPr>
              <a:t> подготовки в медицинских и фармацевтических </a:t>
            </a:r>
            <a:r>
              <a:rPr lang="ru-RU" sz="2400" dirty="0" smtClean="0">
                <a:solidFill>
                  <a:srgbClr val="0033CC"/>
                </a:solidFill>
              </a:rPr>
              <a:t>вузах </a:t>
            </a:r>
            <a:endParaRPr lang="ru-RU" sz="2400" dirty="0" smtClean="0">
              <a:solidFill>
                <a:srgbClr val="0033CC"/>
              </a:solidFill>
            </a:endParaRPr>
          </a:p>
          <a:p>
            <a:endParaRPr lang="ru-RU" dirty="0"/>
          </a:p>
        </p:txBody>
      </p:sp>
      <p:pic>
        <p:nvPicPr>
          <p:cNvPr id="4" name="Picture 12" descr="http://animo2.ucoz.ru/_ph/56/1/612486171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88640"/>
            <a:ext cx="1284734" cy="1284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0" descr="http://www.ecarter.k12.mo.us/dept/highschool/reudaley/Bluego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725144"/>
            <a:ext cx="1368152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6300192" cy="367240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    Огромное </a:t>
            </a:r>
            <a:r>
              <a:rPr lang="ru-RU" sz="2400" dirty="0" smtClean="0">
                <a:solidFill>
                  <a:srgbClr val="0033CC"/>
                </a:solidFill>
              </a:rPr>
              <a:t>количество различных химических веществ (лекарства, пищевые </a:t>
            </a:r>
            <a:r>
              <a:rPr lang="ru-RU" sz="2400" dirty="0" smtClean="0">
                <a:solidFill>
                  <a:srgbClr val="0033CC"/>
                </a:solidFill>
              </a:rPr>
              <a:t>добавки) попадает </a:t>
            </a:r>
            <a:r>
              <a:rPr lang="ru-RU" sz="2400" dirty="0" smtClean="0">
                <a:solidFill>
                  <a:srgbClr val="0033CC"/>
                </a:solidFill>
              </a:rPr>
              <a:t>в организм человека. Действие этих веществ, а также их многочисленных комбинаций не только оказывает влияние на отдельный организм в течение всей его жизни, но и передается по наследству </a:t>
            </a:r>
            <a:r>
              <a:rPr lang="ru-RU" sz="2400" dirty="0" smtClean="0">
                <a:solidFill>
                  <a:srgbClr val="0033CC"/>
                </a:solidFill>
              </a:rPr>
              <a:t>от </a:t>
            </a:r>
            <a:r>
              <a:rPr lang="ru-RU" sz="2400" dirty="0" smtClean="0">
                <a:solidFill>
                  <a:srgbClr val="0033CC"/>
                </a:solidFill>
              </a:rPr>
              <a:t>поколения к </a:t>
            </a:r>
            <a:r>
              <a:rPr lang="ru-RU" sz="2400" dirty="0" smtClean="0">
                <a:solidFill>
                  <a:srgbClr val="0033CC"/>
                </a:solidFill>
              </a:rPr>
              <a:t>поколению  </a:t>
            </a:r>
            <a:endParaRPr lang="ru-RU" sz="2400" dirty="0">
              <a:solidFill>
                <a:srgbClr val="0033CC"/>
              </a:solidFill>
            </a:endParaRPr>
          </a:p>
        </p:txBody>
      </p:sp>
      <p:pic>
        <p:nvPicPr>
          <p:cNvPr id="4098" name="Picture 2" descr="C:\Documents and Settings\Пользователь\Local Settings\Temporary Internet Files\Content.IE5\9RM5BPNE\MP90040657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013176"/>
            <a:ext cx="2613290" cy="1656184"/>
          </a:xfrm>
          <a:prstGeom prst="roundRect">
            <a:avLst>
              <a:gd name="adj" fmla="val 5639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5508104" cy="3456384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dirty="0" smtClean="0">
                <a:solidFill>
                  <a:srgbClr val="0033CC"/>
                </a:solidFill>
              </a:rPr>
              <a:t>Знание </a:t>
            </a:r>
            <a:r>
              <a:rPr lang="ru-RU" sz="2400" dirty="0" smtClean="0">
                <a:solidFill>
                  <a:srgbClr val="0033CC"/>
                </a:solidFill>
              </a:rPr>
              <a:t>возможных последствий воздействия различного рода химических соединений на здоровье человека становится необходимым не только для врачей, но и для каждого человека, в определенной степени определяя его дальнейшую </a:t>
            </a:r>
            <a:r>
              <a:rPr lang="ru-RU" sz="2400" dirty="0" smtClean="0">
                <a:solidFill>
                  <a:srgbClr val="0033CC"/>
                </a:solidFill>
              </a:rPr>
              <a:t>судьбу</a:t>
            </a:r>
            <a:endParaRPr lang="ru-RU" sz="2400" dirty="0">
              <a:solidFill>
                <a:srgbClr val="0033CC"/>
              </a:solidFill>
            </a:endParaRPr>
          </a:p>
        </p:txBody>
      </p:sp>
      <p:pic>
        <p:nvPicPr>
          <p:cNvPr id="4" name="Picture 5" descr="C:\Documents and Settings\Пользователь\Local Settings\Temporary Internet Files\Content.IE5\OO7TPVPA\MC9003052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858946"/>
            <a:ext cx="2664296" cy="1666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miya4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Himiya4</Template>
  <TotalTime>263</TotalTime>
  <Words>435</Words>
  <Application>Microsoft Office PowerPoint</Application>
  <PresentationFormat>Экран (4:3)</PresentationFormat>
  <Paragraphs>60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Himiya4</vt:lpstr>
      <vt:lpstr>Химия внутри нас</vt:lpstr>
      <vt:lpstr>Слайд 2</vt:lpstr>
      <vt:lpstr>Содержание книги</vt:lpstr>
      <vt:lpstr>Содержание книги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МОУ СОШ№26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Larisa</cp:lastModifiedBy>
  <cp:revision>44</cp:revision>
  <dcterms:created xsi:type="dcterms:W3CDTF">2012-02-25T09:17:34Z</dcterms:created>
  <dcterms:modified xsi:type="dcterms:W3CDTF">2012-02-26T06:27:28Z</dcterms:modified>
</cp:coreProperties>
</file>