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64" r:id="rId3"/>
    <p:sldId id="265" r:id="rId4"/>
    <p:sldId id="257" r:id="rId5"/>
    <p:sldId id="258" r:id="rId6"/>
    <p:sldId id="263" r:id="rId7"/>
    <p:sldId id="262" r:id="rId8"/>
    <p:sldId id="261" r:id="rId9"/>
    <p:sldId id="266" r:id="rId10"/>
    <p:sldId id="270" r:id="rId11"/>
    <p:sldId id="268" r:id="rId12"/>
    <p:sldId id="267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BEB15-C959-40A8-B172-A5BA31502D16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9B33C-B08E-44AF-B343-5D461A552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B33C-B08E-44AF-B343-5D461A5523B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34CC97-0671-46B4-B14E-27151598FDC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E6DB45-A199-452D-BB76-A912393C0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file:///D:\&#1047;&#1040;&#1043;&#1056;&#1059;&#1047;&#1050;&#1048;%20&#1080;&#1079;%20&#1048;&#1053;&#1045;&#1058;&#1040;\&#1041;&#1077;&#1090;&#1093;&#1086;&#1074;&#1077;&#1085;%20-%20&#1058;&#1080;&#1096;&#1080;&#1085;&#1072;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D:\&#1047;&#1040;&#1043;&#1056;&#1059;&#1047;&#1050;&#1048;%20&#1080;&#1079;%20&#1048;&#1053;&#1045;&#1058;&#1040;\&#1041;&#1077;&#1090;&#1093;&#1086;&#1074;&#1077;&#1085;%20-%20&#1051;&#1091;&#1085;&#1085;&#1072;&#1103;%20&#1057;&#1086;&#1085;&#1072;&#1090;&#1072;.mp3" TargetMode="External"/><Relationship Id="rId1" Type="http://schemas.openxmlformats.org/officeDocument/2006/relationships/audio" Target="file:///D:\&#1047;&#1040;&#1043;&#1056;&#1059;&#1047;&#1050;&#1048;%20&#1080;&#1079;%20&#1048;&#1053;&#1045;&#1058;&#1040;\&#1051;&#1102;&#1076;&#1074;&#1080;&#1075;%20&#1074;&#1072;&#1085;%20&#1041;&#1077;&#1090;&#1093;&#1086;&#1074;&#1077;&#1085;%20(1770-1827)%20-%20&#1050;%20&#1069;&#1083;&#1080;&#1079;&#1077;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8%D0%BF%D1%8F%D1%82%D0%B8%D0%BB%D1%8C%D0%BD%D0%B8%D0%BA%C2%A0%20%D0%A2%D0%98%D0%A2%D0%90%D0%9D&amp;noreask=1&amp;pos=8&amp;rpt=simage&amp;uinfo=sw-1269-sh-637-fw-1044-fh-448-pd-1&amp;img_url=http%3A%2F%2Fd9.wikimart.ru%2Fb3%2F49%2F2525f2e9-ad02-0904-3656-09b3498e1949.jpeg" TargetMode="External"/><Relationship Id="rId2" Type="http://schemas.openxmlformats.org/officeDocument/2006/relationships/hyperlink" Target="http://pentagonus.ru/publ/18-1-0-61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lkinspace.ru/index/0-8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661248"/>
            <a:ext cx="3744416" cy="1008112"/>
          </a:xfrm>
        </p:spPr>
        <p:txBody>
          <a:bodyPr>
            <a:noAutofit/>
          </a:bodyPr>
          <a:lstStyle/>
          <a:p>
            <a:r>
              <a:rPr lang="ru-RU" sz="2200" dirty="0" smtClean="0"/>
              <a:t>Работу выполнила</a:t>
            </a:r>
          </a:p>
          <a:p>
            <a:r>
              <a:rPr lang="ru-RU" sz="2200" dirty="0" smtClean="0"/>
              <a:t>ученица 11А класса </a:t>
            </a:r>
          </a:p>
          <a:p>
            <a:r>
              <a:rPr lang="ru-RU" sz="2200" dirty="0" smtClean="0"/>
              <a:t>МБОУ СОШ №26 г. Балаково</a:t>
            </a:r>
          </a:p>
          <a:p>
            <a:r>
              <a:rPr lang="ru-RU" sz="2200" dirty="0" smtClean="0"/>
              <a:t>Козина Лариса </a:t>
            </a:r>
            <a:endParaRPr lang="ru-RU" sz="2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620688"/>
            <a:ext cx="4392488" cy="2952328"/>
          </a:xfrm>
          <a:prstGeom prst="rect">
            <a:avLst/>
          </a:prstGeom>
        </p:spPr>
        <p:txBody>
          <a:bodyPr vert="horz" lIns="91440" tIns="0" rIns="45720" bIns="0" rtlCol="0" anchor="t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Этот удивительный</a:t>
            </a: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термин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«ТИТАН»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data.megalyrics.ru/photo/20391/237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194421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5656" y="3356992"/>
            <a:ext cx="6408712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Бетховен — ключевая фигура западной классической музыки в период между классицизмом и романтизмом, один из наиболее уважаемых и исполняемых композиторов в мире. Он писал во всех существовавших в его время жанрах, включая оперу, музыку к драматическим спектаклям, хоровые сочинения. </a:t>
            </a:r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628800"/>
            <a:ext cx="19442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Тишина</a:t>
            </a:r>
          </a:p>
          <a:p>
            <a:r>
              <a:rPr lang="ru-RU" dirty="0" smtClean="0"/>
              <a:t>К </a:t>
            </a:r>
            <a:r>
              <a:rPr lang="ru-RU" dirty="0" err="1" smtClean="0"/>
              <a:t>Элизе</a:t>
            </a:r>
            <a:endParaRPr lang="ru-RU" dirty="0" smtClean="0"/>
          </a:p>
          <a:p>
            <a:r>
              <a:rPr lang="ru-RU" dirty="0" smtClean="0"/>
              <a:t>Лунная соната</a:t>
            </a:r>
            <a:endParaRPr lang="ru-RU" dirty="0"/>
          </a:p>
        </p:txBody>
      </p:sp>
      <p:pic>
        <p:nvPicPr>
          <p:cNvPr id="11" name="Людвиг ван Бетховен (1770-1827) - К Элиз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19672" y="1988840"/>
            <a:ext cx="304800" cy="304800"/>
          </a:xfrm>
          <a:prstGeom prst="rect">
            <a:avLst/>
          </a:prstGeom>
        </p:spPr>
      </p:pic>
      <p:pic>
        <p:nvPicPr>
          <p:cNvPr id="12" name="Бетховен - Лунная Сонат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267744" y="2204864"/>
            <a:ext cx="304800" cy="304800"/>
          </a:xfrm>
          <a:prstGeom prst="rect">
            <a:avLst/>
          </a:prstGeom>
        </p:spPr>
      </p:pic>
      <p:pic>
        <p:nvPicPr>
          <p:cNvPr id="9" name="Бетховен - Тишин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1619672" y="1700808"/>
            <a:ext cx="304800" cy="304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21" y="260648"/>
            <a:ext cx="280831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Известные музыкальные произведения</a:t>
            </a:r>
            <a:endParaRPr lang="ru-RU" sz="2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Выгнутая вправо стрелка 13">
            <a:hlinkClick r:id="rId9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3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32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rnns.ru/uploads/posts/2009-11/1259303136_pi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59346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2852936"/>
            <a:ext cx="3312368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Эйнштейн создал </a:t>
            </a:r>
            <a:r>
              <a:rPr lang="ru-RU" sz="2200" dirty="0" smtClean="0"/>
              <a:t>теорию относительности, дал математическую теорию броуновского движения,, установил квантовую концепцию света, им были выполнены исследования по статистической физике и ряд других работ.</a:t>
            </a:r>
            <a:endParaRPr lang="ru-RU" sz="2200" dirty="0"/>
          </a:p>
        </p:txBody>
      </p:sp>
      <p:pic>
        <p:nvPicPr>
          <p:cNvPr id="61442" name="Picture 2" descr="http://gorod.tomsk.ru/uploads/40635/1252912888/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6632"/>
            <a:ext cx="1872208" cy="23901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2852936"/>
            <a:ext cx="4608512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Дали стремится объективировать видения , дать описание безумия. В навязчиво иллюзионистической манере, призванной убедить зрителя в реальности бредового мира, Дали с необыкновенно изощренной фантазией совмещает объекты совершенно разнородные, сталкивает их друг с другом в противоестественных ситуациях.</a:t>
            </a:r>
            <a:endParaRPr lang="ru-RU" sz="2200" dirty="0"/>
          </a:p>
        </p:txBody>
      </p:sp>
      <p:pic>
        <p:nvPicPr>
          <p:cNvPr id="61446" name="Picture 6" descr="Репродукции картин Дали, Сальвадор гостиная Натюрморт, 19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4680520" cy="36976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3608" y="508518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Гостиная Натюрморт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48" name="Picture 8" descr="http://neosuvenir.ru/images/product_images/popup_images/689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5108230" cy="375135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67544" y="508518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Утекающее время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Выгнутая вправо стрелка 10">
            <a:hlinkClick r:id="rId6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2880320" cy="681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Химический элемент </a:t>
            </a:r>
            <a:endParaRPr lang="ru-RU" sz="3600" dirty="0"/>
          </a:p>
        </p:txBody>
      </p:sp>
      <p:pic>
        <p:nvPicPr>
          <p:cNvPr id="4" name="Содержимое 3" descr="1327962425_ti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970543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7_5.jpeg"/>
          <p:cNvPicPr>
            <a:picLocks noChangeAspect="1"/>
          </p:cNvPicPr>
          <p:nvPr/>
        </p:nvPicPr>
        <p:blipFill>
          <a:blip r:embed="rId3" cstate="print"/>
          <a:srcRect b="19959"/>
          <a:stretch>
            <a:fillRect/>
          </a:stretch>
        </p:blipFill>
        <p:spPr>
          <a:xfrm>
            <a:off x="4355976" y="5229200"/>
            <a:ext cx="2490192" cy="142844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1412776"/>
            <a:ext cx="4104456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 Химический элемент с атомным номером 22, атомная масса 47,88.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Расположен в группе IVB, в 4 периоде периодической системы элементов.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Природный титан состоит из пяти стабильных изотопов</a:t>
            </a:r>
            <a:r>
              <a:rPr lang="en-US" sz="22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Конфигурация внешнего и </a:t>
            </a:r>
            <a:r>
              <a:rPr lang="ru-RU" sz="2200" dirty="0" err="1" smtClean="0"/>
              <a:t>предвнешнего</a:t>
            </a:r>
            <a:r>
              <a:rPr lang="ru-RU" sz="2200" dirty="0" smtClean="0"/>
              <a:t> электронных слоев 3s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p</a:t>
            </a:r>
            <a:r>
              <a:rPr lang="ru-RU" sz="2200" baseline="30000" dirty="0" smtClean="0"/>
              <a:t>6</a:t>
            </a:r>
            <a:r>
              <a:rPr lang="ru-RU" sz="2200" dirty="0" smtClean="0"/>
              <a:t>d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4s</a:t>
            </a:r>
            <a:r>
              <a:rPr lang="ru-RU" sz="2200" baseline="30000" dirty="0" smtClean="0"/>
              <a:t>2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Степени окисления +4, +3, +2 (валентность IV,III, II).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err="1" smtClean="0"/>
              <a:t>Электроотрицательность</a:t>
            </a:r>
            <a:r>
              <a:rPr lang="ru-RU" sz="2200" dirty="0" smtClean="0"/>
              <a:t> по </a:t>
            </a:r>
            <a:r>
              <a:rPr lang="ru-RU" sz="2200" dirty="0" err="1" smtClean="0"/>
              <a:t>Полингу</a:t>
            </a:r>
            <a:r>
              <a:rPr lang="ru-RU" sz="2200" dirty="0" smtClean="0"/>
              <a:t> 1,5 </a:t>
            </a:r>
            <a:r>
              <a:rPr lang="en-US" sz="2200" dirty="0" smtClean="0"/>
              <a:t>.</a:t>
            </a:r>
            <a:endParaRPr lang="ru-RU" sz="2200" dirty="0"/>
          </a:p>
        </p:txBody>
      </p:sp>
      <p:pic>
        <p:nvPicPr>
          <p:cNvPr id="1026" name="Picture 2" descr="3. Брусок кристаллического титана (чистота 99,995 %, вес ≈283 г, длина ≈14 см, диаметр ≈25 мм), изготовленный на заводе «Уралредмет» иодидным методом ван Аркеля и де Бура"/>
          <p:cNvPicPr>
            <a:picLocks noChangeAspect="1" noChangeArrowheads="1"/>
          </p:cNvPicPr>
          <p:nvPr/>
        </p:nvPicPr>
        <p:blipFill>
          <a:blip r:embed="rId4" cstate="print"/>
          <a:srcRect b="9222"/>
          <a:stretch>
            <a:fillRect/>
          </a:stretch>
        </p:blipFill>
        <p:spPr bwMode="auto">
          <a:xfrm>
            <a:off x="6893675" y="5229200"/>
            <a:ext cx="2250326" cy="141208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116632"/>
            <a:ext cx="4392488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Имеет </a:t>
            </a:r>
            <a:r>
              <a:rPr lang="ru-RU" sz="2200" dirty="0" smtClean="0"/>
              <a:t>высокую вязкость, при механической обработке склонен к налипанию на режущий инструмент, и поэтому требуется нанесение специальных покрытий на инструмент, различных </a:t>
            </a:r>
            <a:r>
              <a:rPr lang="ru-RU" sz="2200" dirty="0" smtClean="0"/>
              <a:t>смазок.</a:t>
            </a: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При </a:t>
            </a:r>
            <a:r>
              <a:rPr lang="ru-RU" sz="2200" dirty="0" smtClean="0"/>
              <a:t>обычной температуре покрывается защитной пассивирующей плёнкой оксида TiO</a:t>
            </a:r>
            <a:r>
              <a:rPr lang="ru-RU" sz="2200" baseline="-25000" dirty="0" smtClean="0"/>
              <a:t>2</a:t>
            </a:r>
            <a:r>
              <a:rPr lang="ru-RU" sz="2200" dirty="0" smtClean="0"/>
              <a:t>, благодаря этому </a:t>
            </a:r>
            <a:r>
              <a:rPr lang="ru-RU" sz="2200" dirty="0" smtClean="0"/>
              <a:t>коррозионностоек.</a:t>
            </a:r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Титановая пыль имеет свойство взрываться. </a:t>
            </a:r>
            <a:r>
              <a:rPr lang="ru-RU" sz="2200" dirty="0" smtClean="0"/>
              <a:t>Титановая </a:t>
            </a:r>
            <a:r>
              <a:rPr lang="ru-RU" sz="2200" dirty="0" smtClean="0"/>
              <a:t>стружка </a:t>
            </a:r>
            <a:r>
              <a:rPr lang="ru-RU" sz="2200" dirty="0" err="1" smtClean="0"/>
              <a:t>пожароопасна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8" name="Выгнутая вправо стрелка 7">
            <a:hlinkClick r:id="rId5" action="ppaction://hlinksldjump"/>
          </p:cNvPr>
          <p:cNvSpPr/>
          <p:nvPr/>
        </p:nvSpPr>
        <p:spPr>
          <a:xfrm>
            <a:off x="107504" y="6353944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72808" cy="9315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Области применения титана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256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/>
              <a:t>Авиа- и ракетостроение (обшивки самолетов сверх­звуковых скоростей, корпуса искусственных спутников и ракет, </a:t>
            </a:r>
            <a:r>
              <a:rPr lang="ru-RU" sz="2400" dirty="0" smtClean="0"/>
              <a:t>баллоны высокого давления, изготовления лопаток компрессорной части авиационных двигателей)</a:t>
            </a:r>
          </a:p>
          <a:p>
            <a:r>
              <a:rPr lang="ru-RU" sz="2200" dirty="0" smtClean="0"/>
              <a:t>Судостроение (морские газотурбинные двигатели)</a:t>
            </a:r>
          </a:p>
          <a:p>
            <a:r>
              <a:rPr lang="ru-RU" sz="2200" dirty="0" smtClean="0"/>
              <a:t>Опреснительные и теплообменные установки (титановых труб в теплообменных и опре­снительных установках)</a:t>
            </a:r>
          </a:p>
          <a:p>
            <a:r>
              <a:rPr lang="ru-RU" sz="2200" dirty="0" smtClean="0"/>
              <a:t>Автомобилестроение (производство титановых шатунов для гоночных автомобиле)</a:t>
            </a:r>
          </a:p>
          <a:p>
            <a:r>
              <a:rPr lang="ru-RU" sz="2200" dirty="0" smtClean="0"/>
              <a:t>Цветная металлургия (титановые сплавы успешно используются для деталей механизмов, работающих в агрессивных средах)</a:t>
            </a:r>
          </a:p>
          <a:p>
            <a:endParaRPr lang="ru-RU" sz="2200" dirty="0" smtClean="0"/>
          </a:p>
          <a:p>
            <a:endParaRPr lang="ru-RU" sz="2400" dirty="0" smtClean="0"/>
          </a:p>
          <a:p>
            <a:endParaRPr lang="ru-RU" sz="2200" dirty="0"/>
          </a:p>
        </p:txBody>
      </p:sp>
      <p:pic>
        <p:nvPicPr>
          <p:cNvPr id="2050" name="Picture 2" descr="Самые важные самолеты в истории авиации: рекорды и первен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7657" y="5637773"/>
            <a:ext cx="1956343" cy="1220227"/>
          </a:xfrm>
          <a:prstGeom prst="rect">
            <a:avLst/>
          </a:prstGeom>
          <a:noFill/>
        </p:spPr>
      </p:pic>
      <p:pic>
        <p:nvPicPr>
          <p:cNvPr id="2052" name="Picture 4" descr="http://img1.exportersindia.com/product_images/bc-small/dir_14/394951/copper-nickel-pipes-102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6544" y="404664"/>
            <a:ext cx="1437456" cy="1315273"/>
          </a:xfrm>
          <a:prstGeom prst="rect">
            <a:avLst/>
          </a:prstGeom>
          <a:noFill/>
        </p:spPr>
      </p:pic>
      <p:sp>
        <p:nvSpPr>
          <p:cNvPr id="6" name="Выгнутая вправо стрелка 5">
            <a:hlinkClick r:id="rId4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20688"/>
            <a:ext cx="4536504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Кипятильники титан </a:t>
            </a:r>
            <a:r>
              <a:rPr lang="ru-RU" sz="2200" dirty="0" smtClean="0"/>
              <a:t>-заливные </a:t>
            </a:r>
            <a:r>
              <a:rPr lang="ru-RU" sz="2200" dirty="0" smtClean="0"/>
              <a:t>кипятильники используются на кухнях </a:t>
            </a:r>
            <a:r>
              <a:rPr lang="ru-RU" sz="2200" dirty="0" smtClean="0"/>
              <a:t>заведений </a:t>
            </a:r>
            <a:r>
              <a:rPr lang="ru-RU" sz="2200" dirty="0" smtClean="0"/>
              <a:t>общественного питания для кипячения воды при приготовлении горячих напитков. Для установки заливного кипятильника титан не требуется подключение к водопроводу, резервуар наполняется вручную, уровень воды в баке контролируется визуально. </a:t>
            </a:r>
            <a:r>
              <a:rPr lang="ru-RU" sz="2200" dirty="0" smtClean="0"/>
              <a:t>Отсутствие </a:t>
            </a:r>
            <a:r>
              <a:rPr lang="ru-RU" sz="2200" dirty="0" smtClean="0"/>
              <a:t>необходимости подключения к водопроводу делает их мобильными, поэтому их можно вывозить за город, на </a:t>
            </a:r>
            <a:r>
              <a:rPr lang="ru-RU" sz="2200" dirty="0" smtClean="0"/>
              <a:t>природу</a:t>
            </a:r>
            <a:r>
              <a:rPr lang="en-US" sz="2200" dirty="0" smtClean="0"/>
              <a:t>.</a:t>
            </a:r>
            <a:endParaRPr lang="ru-RU" sz="2200" dirty="0"/>
          </a:p>
        </p:txBody>
      </p:sp>
      <p:pic>
        <p:nvPicPr>
          <p:cNvPr id="1028" name="Picture 4" descr="http://www.klentorg.ru/images/klentorg/seo/kip_1.jpg"/>
          <p:cNvPicPr>
            <a:picLocks noChangeAspect="1" noChangeArrowheads="1"/>
          </p:cNvPicPr>
          <p:nvPr/>
        </p:nvPicPr>
        <p:blipFill>
          <a:blip r:embed="rId2" cstate="print"/>
          <a:srcRect r="16841"/>
          <a:stretch>
            <a:fillRect/>
          </a:stretch>
        </p:blipFill>
        <p:spPr bwMode="auto">
          <a:xfrm>
            <a:off x="5292080" y="1916832"/>
            <a:ext cx="3168352" cy="3810000"/>
          </a:xfrm>
          <a:prstGeom prst="rect">
            <a:avLst/>
          </a:prstGeom>
          <a:noFill/>
        </p:spPr>
      </p:pic>
      <p:sp>
        <p:nvSpPr>
          <p:cNvPr id="8" name="Выгнутая вправо стрелка 7">
            <a:hlinkClick r:id="rId3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139136" cy="355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9700" name="Picture 4" descr="http://pentagonus.ucoz.ru/af/gun/space/90-5a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16632"/>
            <a:ext cx="2838416" cy="18944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2204864"/>
            <a:ext cx="8424936" cy="44935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Ракетоносители серии «Титан». </a:t>
            </a:r>
            <a:r>
              <a:rPr lang="ru-RU" sz="2200" dirty="0" smtClean="0"/>
              <a:t>большинство из которых применялось для запуска военных ИСЗ разведки, связи, навигации.  Впервые в качестве носителя космических средств РН «Титан-2» была использована в 1964 году. С тех пор разработано несколько вариантов, большинство из которых применялось для запуска военных ИСЗ разведки, связи, навигации.  Наиболее мощным носителем этой серии является ракета «Титан-4», разработанная на базе «Титан-340». На ней установлены удлиненные топливные баки (на первой и второй ступенях), </a:t>
            </a:r>
            <a:r>
              <a:rPr lang="ru-RU" sz="2200" dirty="0" err="1" smtClean="0"/>
              <a:t>семисекционные</a:t>
            </a:r>
            <a:r>
              <a:rPr lang="ru-RU" sz="2200" dirty="0" smtClean="0"/>
              <a:t> твердотопливные ускорители, а также более вместительный обтекатель для полезной нагрузки. В качестве верхней ступени может применяться ступень «</a:t>
            </a:r>
            <a:r>
              <a:rPr lang="ru-RU" sz="2200" dirty="0" err="1" smtClean="0"/>
              <a:t>Иус</a:t>
            </a:r>
            <a:r>
              <a:rPr lang="ru-RU" sz="2200" dirty="0" smtClean="0"/>
              <a:t>» или «Центавр».</a:t>
            </a:r>
          </a:p>
          <a:p>
            <a:pPr algn="ctr"/>
            <a:endParaRPr lang="ru-RU" sz="2200" dirty="0"/>
          </a:p>
        </p:txBody>
      </p:sp>
      <p:pic>
        <p:nvPicPr>
          <p:cNvPr id="29702" name="Picture 6" descr="http://pentagonus.ucoz.ru/af/gun/space/90-5aS4.gif"/>
          <p:cNvPicPr>
            <a:picLocks noChangeAspect="1" noChangeArrowheads="1"/>
          </p:cNvPicPr>
          <p:nvPr/>
        </p:nvPicPr>
        <p:blipFill>
          <a:blip r:embed="rId3" cstate="print"/>
          <a:srcRect b="7086"/>
          <a:stretch>
            <a:fillRect/>
          </a:stretch>
        </p:blipFill>
        <p:spPr bwMode="auto">
          <a:xfrm>
            <a:off x="3275856" y="0"/>
            <a:ext cx="2657475" cy="2132856"/>
          </a:xfrm>
          <a:prstGeom prst="rect">
            <a:avLst/>
          </a:prstGeom>
          <a:noFill/>
        </p:spPr>
      </p:pic>
      <p:sp>
        <p:nvSpPr>
          <p:cNvPr id="9" name="Выгнутая вправо стрелка 8">
            <a:hlinkClick r:id="rId4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3512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0138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    В заключении хотелось бы отметить как сложен и многообразен наш мир: одно слово может иметь множество совершенно разных значений. На примере термина ТИТАН, я попыталась донести этот смысл многозначности.</a:t>
            </a:r>
          </a:p>
          <a:p>
            <a:pPr algn="ctr">
              <a:buNone/>
            </a:pPr>
            <a:r>
              <a:rPr lang="ru-RU" sz="2200" dirty="0" smtClean="0"/>
              <a:t> Одно слово, а столько пользы!</a:t>
            </a:r>
            <a:endParaRPr lang="ru-R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64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Ресурсы: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современный </a:t>
            </a:r>
            <a:r>
              <a:rPr lang="ru-RU" sz="2200" dirty="0" smtClean="0"/>
              <a:t>толковый словарь</a:t>
            </a:r>
          </a:p>
          <a:p>
            <a:r>
              <a:rPr lang="en-US" sz="2400" dirty="0" smtClean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pentagonus.ru/publ/18-1-0-613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http://images.yandex.ru/yandsearch?text=%</a:t>
            </a:r>
            <a:r>
              <a:rPr lang="en-US" sz="2400" dirty="0" smtClean="0">
                <a:hlinkClick r:id="rId3"/>
              </a:rPr>
              <a:t>D0%BA%D0%B8%D0%BF%D1%8F%D1%82%D0%B8%D0%BB%D1%8C%D0%BD%D0%B8%D0%BA%C2%A0%20%D0%A2%D0%98%D0%A2%D0%90%D0%9D&amp;noreask=1&amp;pos=8&amp;rpt=simage&amp;uinfo=sw-1269-sh-637-fw-1044-fh-448-pd-1&amp;img_url=http%3A%2F%2Fd9.wikimart.ru%2Fb3%2F49%2F2525f2e9-ad02-0904-3656-09b3498e1949.jpeg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www.walkinspace.ru/index/0-88</a:t>
            </a:r>
            <a:endParaRPr lang="ru-RU" sz="2400" dirty="0" smtClean="0"/>
          </a:p>
          <a:p>
            <a:endParaRPr lang="ru-R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Цель: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573689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Пояснить значения термина «Титан»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564904"/>
            <a:ext cx="86868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3645024"/>
            <a:ext cx="8229600" cy="1512168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Собрать материал о значениях термина;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ru-RU" sz="2200" dirty="0" smtClean="0"/>
              <a:t>Представить его в виде презентации с необходимыми иллюстрациями.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48464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Значения слова ТИТАН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16832"/>
            <a:ext cx="7467600" cy="3168352"/>
          </a:xfrm>
        </p:spPr>
        <p:txBody>
          <a:bodyPr>
            <a:noAutofit/>
          </a:bodyPr>
          <a:lstStyle/>
          <a:p>
            <a:pPr marL="576072" indent="-457200" algn="ctr">
              <a:buNone/>
            </a:pPr>
            <a:r>
              <a:rPr lang="ru-RU" sz="2200" i="1" dirty="0" smtClean="0"/>
              <a:t>В современный толковом словаре можно найти следующие толкования термина:</a:t>
            </a:r>
          </a:p>
          <a:p>
            <a:pPr marL="576072" indent="-457200" algn="ctr">
              <a:buFont typeface="+mj-lt"/>
              <a:buAutoNum type="arabicPeriod"/>
            </a:pPr>
            <a:endParaRPr lang="ru-RU" sz="2200" i="1" dirty="0" smtClean="0"/>
          </a:p>
          <a:p>
            <a:pPr marL="576072" indent="-457200">
              <a:buFont typeface="+mj-lt"/>
              <a:buAutoNum type="arabicPeriod"/>
            </a:pPr>
            <a:r>
              <a:rPr lang="ru-RU" sz="2200" dirty="0" smtClean="0">
                <a:hlinkClick r:id="rId2" action="ppaction://hlinksldjump"/>
              </a:rPr>
              <a:t>Гигант, вступивший в борьбу с </a:t>
            </a:r>
            <a:r>
              <a:rPr lang="ru-RU" sz="2200" dirty="0" smtClean="0">
                <a:hlinkClick r:id="rId2" action="ppaction://hlinksldjump"/>
              </a:rPr>
              <a:t>богами;</a:t>
            </a:r>
            <a:endParaRPr lang="ru-RU" sz="2200" dirty="0" smtClean="0"/>
          </a:p>
          <a:p>
            <a:pPr marL="576072" indent="-457200">
              <a:buFont typeface="+mj-lt"/>
              <a:buAutoNum type="arabicPeriod"/>
            </a:pPr>
            <a:r>
              <a:rPr lang="ru-RU" sz="2200" dirty="0" smtClean="0">
                <a:hlinkClick r:id="rId3" action="ppaction://hlinksldjump"/>
              </a:rPr>
              <a:t>Спутник </a:t>
            </a:r>
            <a:r>
              <a:rPr lang="ru-RU" sz="2200" dirty="0" smtClean="0">
                <a:hlinkClick r:id="rId3" action="ppaction://hlinksldjump"/>
              </a:rPr>
              <a:t>Сатурна;</a:t>
            </a:r>
            <a:endParaRPr lang="en-US" sz="2200" dirty="0" smtClean="0"/>
          </a:p>
          <a:p>
            <a:pPr marL="576072" indent="-457200">
              <a:buFont typeface="+mj-lt"/>
              <a:buAutoNum type="arabicPeriod"/>
            </a:pPr>
            <a:r>
              <a:rPr lang="ru-RU" sz="2200" dirty="0" smtClean="0">
                <a:hlinkClick r:id="rId4" action="ppaction://hlinksldjump"/>
              </a:rPr>
              <a:t>Человек</a:t>
            </a:r>
            <a:r>
              <a:rPr lang="ru-RU" sz="2200" dirty="0" smtClean="0">
                <a:hlinkClick r:id="rId4" action="ppaction://hlinksldjump"/>
              </a:rPr>
              <a:t> огромных творческих возможностей, создавший что-нибудь великое;</a:t>
            </a:r>
            <a:endParaRPr lang="ru-RU" sz="2200" dirty="0" smtClean="0"/>
          </a:p>
          <a:p>
            <a:pPr marL="576072" indent="-457200">
              <a:buFont typeface="+mj-lt"/>
              <a:buAutoNum type="arabicPeriod"/>
            </a:pPr>
            <a:r>
              <a:rPr lang="ru-RU" sz="2200" dirty="0" smtClean="0">
                <a:hlinkClick r:id="rId5" action="ppaction://hlinksldjump"/>
              </a:rPr>
              <a:t>Химический элемент - серебристо-белый легкий и твердый металл;</a:t>
            </a:r>
            <a:endParaRPr lang="ru-RU" sz="2200" dirty="0" smtClean="0"/>
          </a:p>
          <a:p>
            <a:pPr marL="576072" indent="-457200">
              <a:buFont typeface="+mj-lt"/>
              <a:buAutoNum type="arabicPeriod"/>
            </a:pPr>
            <a:r>
              <a:rPr lang="ru-RU" sz="2200" dirty="0" smtClean="0">
                <a:hlinkClick r:id="rId6" action="ppaction://hlinksldjump"/>
              </a:rPr>
              <a:t>Большой</a:t>
            </a:r>
            <a:r>
              <a:rPr lang="ru-RU" sz="2200" dirty="0" smtClean="0">
                <a:hlinkClick r:id="rId6" action="ppaction://hlinksldjump"/>
              </a:rPr>
              <a:t> кипятильник для воды;</a:t>
            </a:r>
            <a:endParaRPr lang="ru-RU" sz="2200" dirty="0" smtClean="0"/>
          </a:p>
          <a:p>
            <a:pPr marL="576072" indent="-457200">
              <a:buFont typeface="+mj-lt"/>
              <a:buAutoNum type="arabicPeriod"/>
            </a:pPr>
            <a:r>
              <a:rPr lang="ru-RU" sz="2200" dirty="0" smtClean="0">
                <a:hlinkClick r:id="rId7" action="ppaction://hlinksldjump"/>
              </a:rPr>
              <a:t>Серия </a:t>
            </a:r>
            <a:r>
              <a:rPr lang="ru-RU" sz="2200" dirty="0" smtClean="0">
                <a:hlinkClick r:id="rId7" action="ppaction://hlinksldjump"/>
              </a:rPr>
              <a:t>американских ракет-носителей.</a:t>
            </a:r>
            <a:endParaRPr lang="en-US" sz="2200" dirty="0" smtClean="0"/>
          </a:p>
        </p:txBody>
      </p:sp>
      <p:pic>
        <p:nvPicPr>
          <p:cNvPr id="46082" name="Picture 2" descr="http://www.bookin.org.ru/book/3901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2482" y="3429000"/>
            <a:ext cx="2131518" cy="31223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15121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028700" indent="-1028700"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i_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4076115" cy="47038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628800"/>
            <a:ext cx="3024336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Титаны — боги первого поколения, которые родились от брака Геи и Урана. </a:t>
            </a:r>
          </a:p>
          <a:p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573016"/>
            <a:ext cx="3024336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/>
              <a:t>Всего в   древнегреческой мифологии имеется шесть братьев титанов —</a:t>
            </a:r>
            <a:r>
              <a:rPr lang="ru-RU" sz="2200" dirty="0" err="1" smtClean="0"/>
              <a:t>Гиперион</a:t>
            </a:r>
            <a:r>
              <a:rPr lang="ru-RU" sz="2200" dirty="0" smtClean="0"/>
              <a:t>, </a:t>
            </a:r>
            <a:r>
              <a:rPr lang="ru-RU" sz="2200" dirty="0" err="1" smtClean="0"/>
              <a:t>Иапет</a:t>
            </a:r>
            <a:r>
              <a:rPr lang="ru-RU" sz="2200" dirty="0" smtClean="0"/>
              <a:t>, Кой, </a:t>
            </a:r>
            <a:r>
              <a:rPr lang="ru-RU" sz="2200" dirty="0" err="1" smtClean="0"/>
              <a:t>Крий</a:t>
            </a:r>
            <a:r>
              <a:rPr lang="ru-RU" sz="2200" dirty="0" smtClean="0"/>
              <a:t>, </a:t>
            </a:r>
            <a:r>
              <a:rPr lang="ru-RU" sz="2200" dirty="0" err="1" smtClean="0"/>
              <a:t>Кронос</a:t>
            </a:r>
            <a:r>
              <a:rPr lang="ru-RU" sz="2200" dirty="0" smtClean="0"/>
              <a:t> и Океан.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404664"/>
            <a:ext cx="835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Гигант</a:t>
            </a:r>
            <a:endParaRPr lang="ru-RU" dirty="0"/>
          </a:p>
        </p:txBody>
      </p:sp>
      <p:sp>
        <p:nvSpPr>
          <p:cNvPr id="11" name="Выгнутая вправо стрелка 10">
            <a:hlinkClick r:id="rId3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_3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60214"/>
            <a:ext cx="3672408" cy="276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11960" y="3356992"/>
            <a:ext cx="468052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Но с </a:t>
            </a:r>
            <a:r>
              <a:rPr lang="ru-RU" sz="2200" dirty="0" err="1" smtClean="0"/>
              <a:t>Кроносом</a:t>
            </a:r>
            <a:r>
              <a:rPr lang="ru-RU" sz="2200" dirty="0" smtClean="0"/>
              <a:t> произошла та же история — его свергнул собственный сын Зевс, который стал во главе богов-олимпийцев, победивших титанов в битве, длившейся десять лет. Побежденные титаны были сброшены в Тартар, где их стали охранять союзники Зевса в войне с титанами.</a:t>
            </a:r>
            <a:endParaRPr lang="ru-RU" sz="2200" dirty="0"/>
          </a:p>
        </p:txBody>
      </p:sp>
      <p:pic>
        <p:nvPicPr>
          <p:cNvPr id="6" name="Рисунок 5" descr="i_3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8600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381642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Самый младший из титанов, </a:t>
            </a:r>
            <a:r>
              <a:rPr lang="ru-RU" sz="2200" dirty="0" err="1" smtClean="0"/>
              <a:t>Кронос</a:t>
            </a:r>
            <a:r>
              <a:rPr lang="ru-RU" sz="2200" dirty="0" smtClean="0"/>
              <a:t>, пожалев свою мать Гею, которая постоянно рожала, оскопил Урана кривым мечом. Этим он прервал нескончаемую плодовитость неба и занял место правителя богов. </a:t>
            </a:r>
          </a:p>
          <a:p>
            <a:pPr algn="ctr"/>
            <a:endParaRPr lang="ru-RU" sz="2200" dirty="0"/>
          </a:p>
        </p:txBody>
      </p:sp>
      <p:sp>
        <p:nvSpPr>
          <p:cNvPr id="7" name="Выгнутая вправо стрелка 6">
            <a:hlinkClick r:id="rId4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8915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Спутник Сатурна - Титан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1324510689_20111221_titan-sa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276872"/>
            <a:ext cx="2704909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4752528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Титан</a:t>
            </a:r>
            <a:r>
              <a:rPr lang="ru-RU" sz="2200" dirty="0" smtClean="0"/>
              <a:t> — крупнейший спутник Сатурна, второй по величине спутник в Солнечной системе (после спутника Юпитера Ганимеда), является единственным, кроме Земли, телом в Солнечной системе, для которого доказано существование жидкости на поверхности, единственный спутник планеты, обладающий плотной атмосферой. Исследования Титана позволили выдвинуть гипотезу о наличии на нём примитивных форм жизни.</a:t>
            </a:r>
          </a:p>
          <a:p>
            <a:pPr algn="ctr"/>
            <a:endParaRPr lang="ru-RU" sz="2200" dirty="0"/>
          </a:p>
        </p:txBody>
      </p:sp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348880"/>
            <a:ext cx="777686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Поверхность Титана в основном состоит из водяного льда и осадочных органических веществ, </a:t>
            </a:r>
            <a:r>
              <a:rPr lang="ru-RU" dirty="0" err="1" smtClean="0"/>
              <a:t>геологически</a:t>
            </a:r>
            <a:r>
              <a:rPr lang="ru-RU" dirty="0" smtClean="0"/>
              <a:t> молодая, в основном ровная, за исключением небольшого количества горных образований и кратеров, а также нескольких </a:t>
            </a:r>
            <a:r>
              <a:rPr lang="ru-RU" dirty="0" err="1" smtClean="0"/>
              <a:t>криовулканов</a:t>
            </a:r>
            <a:r>
              <a:rPr lang="ru-RU" dirty="0" smtClean="0"/>
              <a:t>. Плотная атмосфера, окружающая Титан долгое время не позволяла увидеть поверхность спутника вплоть до прибытия аппарата </a:t>
            </a:r>
            <a:r>
              <a:rPr lang="ru-RU" dirty="0" err="1" smtClean="0"/>
              <a:t>Кассини-Гюйгенс</a:t>
            </a:r>
            <a:r>
              <a:rPr lang="ru-RU" dirty="0" smtClean="0"/>
              <a:t> в 2004 году.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437112"/>
            <a:ext cx="777686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Атмосфера преимущественно состоит из азота, также имеется небольшое количество метана и этана, которые образуют облака, являющиеся источником жидких и, возможно, твёрдых осадков. На поверхности имеются </a:t>
            </a:r>
            <a:r>
              <a:rPr lang="ru-RU" dirty="0" err="1" smtClean="0"/>
              <a:t>метан-этановые</a:t>
            </a:r>
            <a:r>
              <a:rPr lang="ru-RU" dirty="0" smtClean="0"/>
              <a:t> озёра и реки. Давление у поверхности примерно в 1,5 раза превышает давление земной атмосферы. Температура у поверхности — минус 170—180 °C.</a:t>
            </a:r>
          </a:p>
          <a:p>
            <a:endParaRPr lang="ru-RU" dirty="0"/>
          </a:p>
        </p:txBody>
      </p:sp>
      <p:pic>
        <p:nvPicPr>
          <p:cNvPr id="9" name="Рисунок 8" descr="tit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2817053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aturno_ko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3312368" cy="196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гнутая вправо стрелка 6">
            <a:hlinkClick r:id="rId4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996952"/>
            <a:ext cx="7467600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/>
              <a:t> Несмотря на низкую температуру, Титан сопоставляется с Землёй на ранних стадиях развития, и нельзя исключать, что на спутнике возможно существование простейших форм жизни, в частности, в подземных водоёмах, где условия могут быть гораздо комфортнее, чем на поверхности.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6" name="Рисунок 5" descr="Space__001665_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2952329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i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0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право стрелка 4">
            <a:hlinkClick r:id="rId5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48880"/>
            <a:ext cx="7467600" cy="266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/>
              <a:t>Титан - человек, отличающийся исключительной силой ума, таланта. </a:t>
            </a:r>
            <a:r>
              <a:rPr lang="ru-RU" sz="2400" dirty="0" smtClean="0"/>
              <a:t>Человек огромных творческих возможностей создавший что-нибудь великое. </a:t>
            </a:r>
            <a:r>
              <a:rPr lang="ru-RU" sz="2200" dirty="0" smtClean="0"/>
              <a:t>Например, титаном науки можно назвать Эйнштейна, титаном музыки – Бетховена, а титаном сюрреализма (направления в искусстве) – Сальвадора Дали.</a:t>
            </a:r>
            <a:endParaRPr lang="ru-RU" sz="2200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179512" y="6237312"/>
            <a:ext cx="576064" cy="50405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630</TotalTime>
  <Words>593</Words>
  <Application>Microsoft Office PowerPoint</Application>
  <PresentationFormat>Экран (4:3)</PresentationFormat>
  <Paragraphs>69</Paragraphs>
  <Slides>17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Слайд 1</vt:lpstr>
      <vt:lpstr>Цель:</vt:lpstr>
      <vt:lpstr>Значения слова ТИТАН</vt:lpstr>
      <vt:lpstr> </vt:lpstr>
      <vt:lpstr>Слайд 5</vt:lpstr>
      <vt:lpstr>Спутник Сатурна - Титан </vt:lpstr>
      <vt:lpstr>Слайд 7</vt:lpstr>
      <vt:lpstr>Слайд 8</vt:lpstr>
      <vt:lpstr>Слайд 9</vt:lpstr>
      <vt:lpstr>Слайд 10</vt:lpstr>
      <vt:lpstr>Слайд 11</vt:lpstr>
      <vt:lpstr>Химический элемент </vt:lpstr>
      <vt:lpstr>Области применения титана</vt:lpstr>
      <vt:lpstr>Слайд 14</vt:lpstr>
      <vt:lpstr>Слайд 15</vt:lpstr>
      <vt:lpstr>Заключение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66</cp:revision>
  <dcterms:created xsi:type="dcterms:W3CDTF">2013-10-17T15:12:23Z</dcterms:created>
  <dcterms:modified xsi:type="dcterms:W3CDTF">2013-10-18T17:50:50Z</dcterms:modified>
</cp:coreProperties>
</file>