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6" autoAdjust="0"/>
    <p:restoredTop sz="94660"/>
  </p:normalViewPr>
  <p:slideViewPr>
    <p:cSldViewPr>
      <p:cViewPr>
        <p:scale>
          <a:sx n="76" d="100"/>
          <a:sy n="76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2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2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35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9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54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4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38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56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31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90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9C8D-CA38-40A9-8FD8-DC4206FB1133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21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2.xml"/><Relationship Id="rId18" Type="http://schemas.openxmlformats.org/officeDocument/2006/relationships/slide" Target="slide7.xml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slide" Target="slide11.xml"/><Relationship Id="rId1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.xml"/><Relationship Id="rId20" Type="http://schemas.openxmlformats.org/officeDocument/2006/relationships/slide" Target="slide4.xml"/><Relationship Id="rId1" Type="http://schemas.openxmlformats.org/officeDocument/2006/relationships/audio" Target="file:///C:\Documents%20and%20Settings\&#1075;&#1086;&#1089;&#1090;&#1100;%201\&#1052;&#1086;&#1080;%20&#1076;&#1086;&#1082;&#1091;&#1084;&#1077;&#1085;&#1090;&#1099;\&#1042;&#1048;&#1050;&#1058;&#1054;&#1056;&#1048;&#1053;&#1040;-&#1054;&#1051;&#1048;&#1052;&#1055;&#1048;&#1040;&#1044;&#1040;%20&#1044;&#1045;&#1053;&#1068;%20&#1050;&#1054;&#1057;&#1052;&#1054;&#1053;&#1040;&#1042;&#1058;&#1048;&#1050;&#1048;-1\Ra-ta-ta.mp3" TargetMode="External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деятельность Д.И. Менделеева.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im0-tub-ru.yandex.net/i?id=647844ad8d59988e853c5496453ca0b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571" y="1691927"/>
            <a:ext cx="4190653" cy="45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Где после окончания института </a:t>
            </a:r>
            <a:r>
              <a:rPr lang="ru-RU" b="1" dirty="0"/>
              <a:t>преподавал Дмитрий Иванович</a:t>
            </a:r>
            <a:r>
              <a:rPr lang="en-US" b="1" dirty="0" smtClean="0"/>
              <a:t>?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4942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im0-tub-ru.yandex.net/i?id=d5884d8e64db22a02d346cd40795c951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5162081" cy="30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5558" y="1772816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7502" y="2099639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 начало в Симферопольской гимназии,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А после в </a:t>
            </a:r>
            <a:r>
              <a:rPr lang="ru-RU" sz="3200" b="1" dirty="0" err="1" smtClean="0">
                <a:solidFill>
                  <a:schemeClr val="bg1"/>
                </a:solidFill>
              </a:rPr>
              <a:t>Ришельевском</a:t>
            </a:r>
            <a:r>
              <a:rPr lang="ru-RU" sz="3200" b="1" dirty="0" smtClean="0">
                <a:solidFill>
                  <a:schemeClr val="bg1"/>
                </a:solidFill>
              </a:rPr>
              <a:t> лицее в Одессе.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71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671" y="5592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 какого знаменитого поэта 19 века вышла замуж дочь Менделеева – Любовь Дмитриевна Менделеева</a:t>
            </a:r>
            <a:r>
              <a:rPr lang="en-US" b="1" dirty="0" smtClean="0"/>
              <a:t>?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drug-gorod.ru/wp-content/uploads/2016/10/2_lubov_mendeleeva_blo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08762" y="2276872"/>
            <a:ext cx="275572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5558" y="2132856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408178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Любовь Дмитриевна вышла замуж за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Александра Александровича Блока.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59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 1905 Менделеев был номинирован на получение Нобелевской премии, но так и не получил её, почему</a:t>
            </a:r>
            <a:r>
              <a:rPr lang="en-US" b="1" dirty="0" smtClean="0"/>
              <a:t>?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4769" y="594928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s://avatars.mds.yandex.net/get-pdb/1589716/8359f861-b78d-4adc-bf2c-092d8d4c140a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70244"/>
            <a:ext cx="2410451" cy="33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5558" y="2348880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470244"/>
            <a:ext cx="5796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Анри </a:t>
            </a:r>
            <a:r>
              <a:rPr lang="ru-RU" sz="3200" b="1" dirty="0" err="1" smtClean="0">
                <a:solidFill>
                  <a:schemeClr val="bg1"/>
                </a:solidFill>
              </a:rPr>
              <a:t>Муассан</a:t>
            </a:r>
            <a:r>
              <a:rPr lang="ru-RU" sz="3200" b="1" dirty="0" smtClean="0">
                <a:solidFill>
                  <a:schemeClr val="bg1"/>
                </a:solidFill>
              </a:rPr>
              <a:t> занимался исследованием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фтора, опасного для жизни и нобелевская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комиссия приняла решение вручить премию ему.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Как называлась </a:t>
            </a:r>
            <a:r>
              <a:rPr lang="ru-RU" b="1" dirty="0" smtClean="0"/>
              <a:t>докторская диссертация </a:t>
            </a:r>
            <a:r>
              <a:rPr lang="ru-RU" b="1" dirty="0"/>
              <a:t>Д.И</a:t>
            </a:r>
            <a:r>
              <a:rPr lang="ru-RU" b="1" dirty="0" smtClean="0"/>
              <a:t>. Менделеева ?</a:t>
            </a:r>
            <a:endParaRPr lang="ru-RU" b="1" dirty="0"/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829" y="5768677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5558" y="2132856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311" y="2348880"/>
            <a:ext cx="3793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Докторская работа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Д.И. Менделеева имела заголовок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«О соединение спирта с водой».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cdn.fishki.net/upload/post/201601/13/1810760/01617e862537361e8c1272d83bb2ac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18581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22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703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колько </a:t>
            </a:r>
            <a:r>
              <a:rPr lang="ru-RU" b="1" dirty="0"/>
              <a:t>на сегодняшний день химических элементов располагается в периодической системе </a:t>
            </a:r>
            <a:r>
              <a:rPr lang="ru-RU" b="1" dirty="0" smtClean="0"/>
              <a:t>Дмитрия Ивановича Менделеева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5558" y="2375169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646512"/>
            <a:ext cx="2910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118 элементов.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20203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вопрос</a:t>
            </a:r>
            <a:endParaRPr lang="ru-R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16" y="476672"/>
            <a:ext cx="9057184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Что показывает период и группа в</a:t>
            </a:r>
            <a:r>
              <a:rPr lang="en-US" b="1" dirty="0" smtClean="0"/>
              <a:t> </a:t>
            </a:r>
            <a:r>
              <a:rPr lang="ru-RU" b="1" dirty="0" smtClean="0"/>
              <a:t>периодической системе элементов</a:t>
            </a:r>
            <a:r>
              <a:rPr lang="en-US" b="1" dirty="0" smtClean="0"/>
              <a:t> </a:t>
            </a:r>
            <a:r>
              <a:rPr lang="ru-RU" b="1" dirty="0" smtClean="0"/>
              <a:t>Д.И.</a:t>
            </a:r>
            <a:r>
              <a:rPr lang="en-US" b="1" dirty="0" smtClean="0"/>
              <a:t> </a:t>
            </a:r>
            <a:r>
              <a:rPr lang="ru-RU" b="1" dirty="0" smtClean="0"/>
              <a:t>Менделеева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153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25451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himege.ru/wp-content/uploads/2013/04/%D0%A2%D0%B0%D0%B1%D0%BB%D0%B8%D1%86%D0%B0-%D0%9C%D0%B5%D0%BD%D0%B4%D0%B5%D0%BB%D0%B5%D0%B5%D0%B2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916" y="2420888"/>
            <a:ext cx="4470567" cy="31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5558" y="2087137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264496"/>
            <a:ext cx="42727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Период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указывает на количество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энергетических уровней, а группа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количество неспаренных электронов.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61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00808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96752"/>
            <a:ext cx="8229600" cy="27691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Леннаучфильм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СССР, 1980  Великие имена России. Дмитрий Менделеев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https://mendeleev.info/mendeleev/mendeleev-dmitrij-ivanovich/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https://moiarussia.ru/dmitrij-mendeleev/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95558" y="980728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9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3304" y="-171400"/>
            <a:ext cx="8301608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ИЗОБРАЖЕНИЕ: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1.</a:t>
            </a:r>
            <a:r>
              <a:rPr lang="en-US" sz="2000" b="1" dirty="0" smtClean="0"/>
              <a:t>https</a:t>
            </a:r>
            <a:r>
              <a:rPr lang="en-US" sz="2000" b="1" dirty="0"/>
              <a:t>://</a:t>
            </a:r>
            <a:r>
              <a:rPr lang="en-US" sz="2000" b="1" dirty="0" smtClean="0"/>
              <a:t>bigenc.ru/media/2016/10/27/1235214219/19348.jpg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2.</a:t>
            </a:r>
            <a:r>
              <a:rPr lang="en-US" sz="2000" b="1" dirty="0" smtClean="0"/>
              <a:t>http</a:t>
            </a:r>
            <a:r>
              <a:rPr lang="en-US" sz="2000" b="1" dirty="0"/>
              <a:t>://</a:t>
            </a:r>
            <a:r>
              <a:rPr lang="en-US" sz="2000" b="1" dirty="0" smtClean="0"/>
              <a:t>avtobaiki.ru/img/etanol-formula-strukturnaya_0.jpg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3.</a:t>
            </a:r>
            <a:r>
              <a:rPr lang="en-US" sz="2000" b="1" dirty="0" smtClean="0"/>
              <a:t>https</a:t>
            </a:r>
            <a:r>
              <a:rPr lang="en-US" sz="2000" b="1" dirty="0"/>
              <a:t>://</a:t>
            </a:r>
            <a:r>
              <a:rPr lang="en-US" sz="2000" b="1" dirty="0" smtClean="0"/>
              <a:t>im0-tub-ru.yandex.net/i?id=106377fa6f1dd18b90c100120ddf3704-l&amp;n=13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4.</a:t>
            </a:r>
            <a:r>
              <a:rPr lang="en-US" sz="2000" b="1" dirty="0" smtClean="0"/>
              <a:t>https</a:t>
            </a:r>
            <a:r>
              <a:rPr lang="en-US" sz="2000" b="1" dirty="0"/>
              <a:t>://</a:t>
            </a:r>
            <a:r>
              <a:rPr lang="en-US" sz="2000" b="1" dirty="0" smtClean="0"/>
              <a:t>im0-tub-ru.yandex.net/i?id=ece0a9998c6cf466c74dd607619573bc-l&amp;n=13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5.</a:t>
            </a:r>
            <a:r>
              <a:rPr lang="en-US" sz="2000" b="1" dirty="0" smtClean="0"/>
              <a:t>https</a:t>
            </a:r>
            <a:r>
              <a:rPr lang="en-US" sz="2000" b="1" dirty="0"/>
              <a:t>://im0-tub-ru.yandex.net/i?id=28300a7b78f7e10041b81dd93f8f4545&amp;n=13</a:t>
            </a:r>
            <a:br>
              <a:rPr lang="en-US" sz="2000" b="1" dirty="0"/>
            </a:br>
            <a:r>
              <a:rPr lang="ru-RU" sz="2000" b="1" dirty="0" smtClean="0"/>
              <a:t>6.</a:t>
            </a:r>
            <a:r>
              <a:rPr lang="en-US" sz="2000" b="1" dirty="0" smtClean="0"/>
              <a:t>https</a:t>
            </a:r>
            <a:r>
              <a:rPr lang="en-US" sz="2000" b="1" dirty="0"/>
              <a:t>://</a:t>
            </a:r>
            <a:r>
              <a:rPr lang="en-US" sz="2000" b="1" dirty="0" smtClean="0"/>
              <a:t>statehistory.ru/img_lib2/2012/03/1332020162_a351.jpg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>7</a:t>
            </a:r>
            <a:r>
              <a:rPr lang="ru-RU" sz="2000" b="1" dirty="0" smtClean="0"/>
              <a:t>.</a:t>
            </a:r>
            <a:r>
              <a:rPr lang="en-US" sz="2000" b="1" dirty="0" smtClean="0"/>
              <a:t>https</a:t>
            </a:r>
            <a:r>
              <a:rPr lang="en-US" sz="2000" b="1" dirty="0"/>
              <a:t>://</a:t>
            </a:r>
            <a:r>
              <a:rPr lang="en-US" sz="2000" b="1" dirty="0" smtClean="0"/>
              <a:t>www.metalbulletin.ru/image/analytics/color555_1.jpg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8.</a:t>
            </a:r>
            <a:r>
              <a:rPr lang="en-US" sz="2000" b="1" dirty="0" smtClean="0"/>
              <a:t>http</a:t>
            </a:r>
            <a:r>
              <a:rPr lang="en-US" sz="2000" b="1" dirty="0"/>
              <a:t>://</a:t>
            </a:r>
            <a:r>
              <a:rPr lang="en-US" sz="2000" b="1" dirty="0" smtClean="0"/>
              <a:t>images-of-elements.com/hafnium.jpg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9.</a:t>
            </a:r>
            <a:r>
              <a:rPr lang="en-US" sz="2000" b="1" dirty="0" smtClean="0"/>
              <a:t>https</a:t>
            </a:r>
            <a:r>
              <a:rPr lang="en-US" sz="2000" b="1" dirty="0"/>
              <a:t>://</a:t>
            </a:r>
            <a:r>
              <a:rPr lang="en-US" sz="2000" b="1" dirty="0" smtClean="0"/>
              <a:t>im0-tub-ru.yandex.net/i?id=d5884d8e64db22a02d346cd40795c951-srl&amp;n=13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10.</a:t>
            </a:r>
            <a:r>
              <a:rPr lang="en-US" sz="2000" b="1" dirty="0" smtClean="0"/>
              <a:t>https</a:t>
            </a:r>
            <a:r>
              <a:rPr lang="en-US" sz="2000" b="1" dirty="0"/>
              <a:t>://</a:t>
            </a:r>
            <a:r>
              <a:rPr lang="en-US" sz="2000" b="1" dirty="0" smtClean="0"/>
              <a:t>encrypted-tbn0.gstatic.com/images?q=tbn:ANd9GcRttnbb_LgNU8xF_xkik6cst0UjrICiEP92qm3IYvkfb3qDCdID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11.</a:t>
            </a:r>
            <a:r>
              <a:rPr lang="en-US" sz="2000" b="1" dirty="0" smtClean="0"/>
              <a:t>https</a:t>
            </a:r>
            <a:r>
              <a:rPr lang="en-US" sz="2000" b="1" dirty="0"/>
              <a:t>://</a:t>
            </a:r>
            <a:r>
              <a:rPr lang="en-US" sz="2000" b="1" dirty="0" smtClean="0"/>
              <a:t>im0-tub-ru.yandex.net/i?id=6ff11f465f041ff989660527d6cd36df-l&amp;n=13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12.</a:t>
            </a:r>
            <a:r>
              <a:rPr lang="en-US" sz="2000" b="1" dirty="0" smtClean="0"/>
              <a:t>https</a:t>
            </a:r>
            <a:r>
              <a:rPr lang="en-US" sz="2000" b="1" dirty="0"/>
              <a:t>://cdn.fishki.net/upload/post/201601/13/1810760/01617e862537361e8c1272d83bb2ac7b.jpg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95558" y="692696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7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6" descr="Зеленый мрамор"/>
          <p:cNvSpPr>
            <a:spLocks noChangeArrowheads="1"/>
          </p:cNvSpPr>
          <p:nvPr/>
        </p:nvSpPr>
        <p:spPr bwMode="auto">
          <a:xfrm rot="-8667510">
            <a:off x="7488238" y="1196975"/>
            <a:ext cx="1655762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7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371166">
            <a:off x="3203575" y="5516563"/>
            <a:ext cx="792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1643063" y="908050"/>
            <a:ext cx="5857875" cy="5949950"/>
            <a:chOff x="1036" y="618"/>
            <a:chExt cx="3687" cy="3702"/>
          </a:xfrm>
        </p:grpSpPr>
        <p:pic>
          <p:nvPicPr>
            <p:cNvPr id="6173" name="Picture 4" descr="что где ког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618"/>
              <a:ext cx="3687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" name="AutoShape 5"/>
            <p:cNvSpPr>
              <a:spLocks noChangeArrowheads="1"/>
            </p:cNvSpPr>
            <p:nvPr/>
          </p:nvSpPr>
          <p:spPr bwMode="auto">
            <a:xfrm rot="1876107">
              <a:off x="1973" y="3521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AutoShape 6"/>
            <p:cNvSpPr>
              <a:spLocks noChangeArrowheads="1"/>
            </p:cNvSpPr>
            <p:nvPr/>
          </p:nvSpPr>
          <p:spPr bwMode="auto">
            <a:xfrm rot="-1597663">
              <a:off x="3288" y="3566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AutoShape 7"/>
            <p:cNvSpPr>
              <a:spLocks noChangeArrowheads="1"/>
            </p:cNvSpPr>
            <p:nvPr/>
          </p:nvSpPr>
          <p:spPr bwMode="auto">
            <a:xfrm rot="-3051672">
              <a:off x="3791" y="3109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8"/>
            <p:cNvSpPr>
              <a:spLocks noChangeArrowheads="1"/>
            </p:cNvSpPr>
            <p:nvPr/>
          </p:nvSpPr>
          <p:spPr bwMode="auto">
            <a:xfrm rot="-5005144">
              <a:off x="3972" y="247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AutoShape 9"/>
            <p:cNvSpPr>
              <a:spLocks noChangeArrowheads="1"/>
            </p:cNvSpPr>
            <p:nvPr/>
          </p:nvSpPr>
          <p:spPr bwMode="auto">
            <a:xfrm rot="-6722285">
              <a:off x="3927" y="1768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10"/>
            <p:cNvSpPr>
              <a:spLocks noChangeArrowheads="1"/>
            </p:cNvSpPr>
            <p:nvPr/>
          </p:nvSpPr>
          <p:spPr bwMode="auto">
            <a:xfrm rot="-8278579">
              <a:off x="3564" y="120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AutoShape 11"/>
            <p:cNvSpPr>
              <a:spLocks noChangeArrowheads="1"/>
            </p:cNvSpPr>
            <p:nvPr/>
          </p:nvSpPr>
          <p:spPr bwMode="auto">
            <a:xfrm rot="-9738902">
              <a:off x="3016" y="890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AutoShape 12"/>
            <p:cNvSpPr>
              <a:spLocks noChangeArrowheads="1"/>
            </p:cNvSpPr>
            <p:nvPr/>
          </p:nvSpPr>
          <p:spPr bwMode="auto">
            <a:xfrm rot="9916132">
              <a:off x="2290" y="890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AutoShape 13"/>
            <p:cNvSpPr>
              <a:spLocks noChangeArrowheads="1"/>
            </p:cNvSpPr>
            <p:nvPr/>
          </p:nvSpPr>
          <p:spPr bwMode="auto">
            <a:xfrm rot="8283223">
              <a:off x="1701" y="1207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AutoShape 14"/>
            <p:cNvSpPr>
              <a:spLocks noChangeArrowheads="1"/>
            </p:cNvSpPr>
            <p:nvPr/>
          </p:nvSpPr>
          <p:spPr bwMode="auto">
            <a:xfrm rot="6549291">
              <a:off x="1296" y="1768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AutoShape 15"/>
            <p:cNvSpPr>
              <a:spLocks noChangeArrowheads="1"/>
            </p:cNvSpPr>
            <p:nvPr/>
          </p:nvSpPr>
          <p:spPr bwMode="auto">
            <a:xfrm rot="4789365">
              <a:off x="1251" y="247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AutoShape 16"/>
            <p:cNvSpPr>
              <a:spLocks noChangeArrowheads="1"/>
            </p:cNvSpPr>
            <p:nvPr/>
          </p:nvSpPr>
          <p:spPr bwMode="auto">
            <a:xfrm rot="3061256">
              <a:off x="1478" y="3063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71750" y="3505484"/>
            <a:ext cx="4000500" cy="719137"/>
            <a:chOff x="1678" y="2228"/>
            <a:chExt cx="2404" cy="453"/>
          </a:xfrm>
        </p:grpSpPr>
        <p:pic>
          <p:nvPicPr>
            <p:cNvPr id="6171" name="Picture 18" descr="стрелк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2341"/>
              <a:ext cx="240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Oval 21"/>
            <p:cNvSpPr>
              <a:spLocks noChangeArrowheads="1"/>
            </p:cNvSpPr>
            <p:nvPr/>
          </p:nvSpPr>
          <p:spPr bwMode="auto">
            <a:xfrm>
              <a:off x="2653" y="2228"/>
              <a:ext cx="453" cy="4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0" name="Rectangle 7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94249" y="5476593"/>
            <a:ext cx="7921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26" name="Picture 78" descr="Рисунок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0045">
            <a:off x="4678363" y="1268413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79" descr="Рисунок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08569">
            <a:off x="5651500" y="1773238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80" descr="Рисунок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23037">
            <a:off x="6303169" y="267890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81" descr="Рисунок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43006">
            <a:off x="6376194" y="37853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82" descr="Рисунок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09707">
            <a:off x="6015831" y="479345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83" descr="Рисунок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536026">
            <a:off x="5219700" y="5516563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2" name="Picture 84" descr="Рисунок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902786">
            <a:off x="1767681" y="37853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3" name="Picture 85" descr="Рисунок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92932">
            <a:off x="1910556" y="267890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4" name="Picture 86" descr="Рисунок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555764">
            <a:off x="2589213" y="1792288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5" name="Picture 87" descr="Рисунок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17719">
            <a:off x="3573463" y="1268413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6" name="Picture 88" descr="Рисунок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0387">
            <a:off x="2987675" y="5589588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7" name="Picture 89" descr="Рисунок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01083">
            <a:off x="2199481" y="48648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3" name="Group 90"/>
          <p:cNvGrpSpPr>
            <a:grpSpLocks/>
          </p:cNvGrpSpPr>
          <p:nvPr/>
        </p:nvGrpSpPr>
        <p:grpSpPr bwMode="auto">
          <a:xfrm>
            <a:off x="8532813" y="981075"/>
            <a:ext cx="468312" cy="476250"/>
            <a:chOff x="1882" y="3657"/>
            <a:chExt cx="227" cy="227"/>
          </a:xfrm>
        </p:grpSpPr>
        <p:sp>
          <p:nvSpPr>
            <p:cNvPr id="6169" name="Rectangle 91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1882" y="3657"/>
              <a:ext cx="227" cy="22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WordArt 92">
              <a:hlinkClick r:id="" action="ppaction://hlinkshowjump?jump=endshow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7" y="3702"/>
              <a:ext cx="13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</p:grpSp>
      <p:sp>
        <p:nvSpPr>
          <p:cNvPr id="2141" name="Text Box 93" descr="Зеленый мрамор"/>
          <p:cNvSpPr txBox="1">
            <a:spLocks noChangeArrowheads="1"/>
          </p:cNvSpPr>
          <p:nvPr/>
        </p:nvSpPr>
        <p:spPr bwMode="auto">
          <a:xfrm>
            <a:off x="323850" y="188913"/>
            <a:ext cx="8640763" cy="646331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Знатоки </a:t>
            </a: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5" name="AutoShape 95" descr="Зеленый мрамор"/>
          <p:cNvSpPr>
            <a:spLocks noChangeArrowheads="1"/>
          </p:cNvSpPr>
          <p:nvPr/>
        </p:nvSpPr>
        <p:spPr bwMode="auto">
          <a:xfrm rot="2601234">
            <a:off x="0" y="5589588"/>
            <a:ext cx="1655763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AutoShape 97" descr="Зеленый мрамор"/>
          <p:cNvSpPr>
            <a:spLocks noChangeArrowheads="1"/>
          </p:cNvSpPr>
          <p:nvPr/>
        </p:nvSpPr>
        <p:spPr bwMode="auto">
          <a:xfrm rot="-2321100">
            <a:off x="7488238" y="5589588"/>
            <a:ext cx="1655762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AutoShape 98" descr="Зеленый мрамор"/>
          <p:cNvSpPr>
            <a:spLocks noChangeArrowheads="1"/>
          </p:cNvSpPr>
          <p:nvPr/>
        </p:nvSpPr>
        <p:spPr bwMode="auto">
          <a:xfrm rot="7923087">
            <a:off x="-13494" y="1318419"/>
            <a:ext cx="1655763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47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4522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2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31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74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0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58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78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082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2080000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3640000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7"/>
                  </p:tgtEl>
                </p:cond>
              </p:nextCondLst>
            </p:seq>
            <p:audio>
              <p:cMediaNode vol="17000" showWhenStopped="0"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7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Какое соотношение спирта и воды Д.И. Менделеев находил наиболее оптимальным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ru-RU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58685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upload.wikimedia.org/wikipedia/commons/0/04/Ethanol-display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852" y="2492896"/>
            <a:ext cx="3600397" cy="23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47854" y="2132856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" y="2580513"/>
            <a:ext cx="539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40 процентов спирта и 60 процентов воды.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" y="620689"/>
            <a:ext cx="8229600" cy="1224136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В какой губернии родился </a:t>
            </a:r>
            <a:r>
              <a:rPr lang="ru-RU" b="1" dirty="0"/>
              <a:t>Дмитрий Иванович</a:t>
            </a:r>
            <a:r>
              <a:rPr lang="en-US" b="1" dirty="0"/>
              <a:t>? </a:t>
            </a:r>
            <a:endParaRPr lang="ru-RU" b="1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6978" y="5733256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im0-tub-ru.yandex.net/i?id=106377fa6f1dd18b90c100120ddf3704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37266" y="2163799"/>
            <a:ext cx="4899230" cy="31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10299" y="1844824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4677" y="2179168"/>
            <a:ext cx="4573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Дмитрий Иванович Менделеев родился в Тобольской губернии.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7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76" y="620689"/>
            <a:ext cx="9144000" cy="1512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Чему была </a:t>
            </a:r>
            <a:r>
              <a:rPr lang="ru-RU" b="1" dirty="0" smtClean="0"/>
              <a:t>посвящена выпуская диссертация, написанная Д.И</a:t>
            </a:r>
            <a:r>
              <a:rPr lang="ru-RU" b="1" dirty="0"/>
              <a:t>. </a:t>
            </a:r>
            <a:r>
              <a:rPr lang="ru-RU" b="1" dirty="0" smtClean="0"/>
              <a:t>Менделеевым на последнем курсе обучения</a:t>
            </a:r>
            <a:r>
              <a:rPr lang="en-US" b="1" dirty="0" smtClean="0"/>
              <a:t>?</a:t>
            </a:r>
            <a:endParaRPr lang="ru-RU" b="1" dirty="0"/>
          </a:p>
          <a:p>
            <a:pPr>
              <a:buNone/>
            </a:pPr>
            <a:endParaRPr lang="ru-RU" b="1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8039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5558" y="2348880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95558" y="2375169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5" y="2746663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Изоморфизму, явлению о химических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процессах сопутствующих образованию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кристаллов.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m0-tub-ru.yandex.net/i?id=ece0a9998c6cf466c74dd607619573bc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40231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05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877" y="5356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Каким образом располагаются элементы в периодической таблице Дмитрия Ивановича Менделеева</a:t>
            </a:r>
            <a:r>
              <a:rPr lang="en-US" b="1" dirty="0"/>
              <a:t>? </a:t>
            </a:r>
            <a:r>
              <a:rPr lang="ru-RU" b="1" dirty="0"/>
              <a:t>Какой принцип лежит в основе этого</a:t>
            </a:r>
            <a:r>
              <a:rPr lang="en-US" b="1" dirty="0"/>
              <a:t>?</a:t>
            </a:r>
            <a:endParaRPr lang="ru-RU" b="1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7526" y="5805264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himege.ru/wp-content/uploads/2013/04/%D0%A2%D0%B0%D0%B1%D0%BB%D0%B8%D1%86%D0%B0-%D0%9C%D0%B5%D0%BD%D0%B4%D0%B5%D0%BB%D0%B5%D0%B5%D0%B2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405" y="2780928"/>
            <a:ext cx="42707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95558" y="2519185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780928"/>
            <a:ext cx="5364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Химические элементы </a:t>
            </a:r>
            <a:r>
              <a:rPr lang="ru-RU" sz="3200" b="1" dirty="0" err="1" smtClean="0">
                <a:solidFill>
                  <a:schemeClr val="bg1"/>
                </a:solidFill>
              </a:rPr>
              <a:t>распологаются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согласно закону периодичности,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 увеличению атомной массы.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</a:t>
            </a:r>
            <a:endParaRPr lang="ru-R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После скандала в министерстве Дмитрий Иванович подал в отставку, чем он занимался помимо химии</a:t>
            </a:r>
            <a:r>
              <a:rPr lang="en-US" b="1" dirty="0" smtClean="0"/>
              <a:t>?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2681" y="5840685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im0-tub-ru.yandex.net/i?id=0658ecd66b0bced5f25da10b1b8a38ae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295" y="2420888"/>
            <a:ext cx="4440193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5558" y="2204864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201" y="2697882"/>
            <a:ext cx="4632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Д.И.Менделеев</a:t>
            </a:r>
            <a:r>
              <a:rPr lang="ru-RU" sz="3200" b="1" dirty="0" smtClean="0">
                <a:solidFill>
                  <a:schemeClr val="bg1"/>
                </a:solidFill>
              </a:rPr>
              <a:t> занимался нефтяной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промышленностью, из 500 своих трудов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71 Дмитрий Иванович посвятил проблемам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добычи нефти в России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550" y="7621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Какой порядковый номер имеет элемент</a:t>
            </a:r>
            <a:r>
              <a:rPr lang="ru-RU" b="1" dirty="0" smtClean="0"/>
              <a:t>, открытый американскими учёными в 1955 году и названый </a:t>
            </a:r>
            <a:r>
              <a:rPr lang="ru-RU" b="1" dirty="0"/>
              <a:t>в честь Д.И. Менделеева</a:t>
            </a:r>
            <a:r>
              <a:rPr lang="en-US" b="1" dirty="0"/>
              <a:t>?</a:t>
            </a:r>
            <a:endParaRPr lang="ru-RU" b="1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813" y="5552653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images-of-elements.com/hafn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91364"/>
            <a:ext cx="3816424" cy="28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95558" y="2447177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2712218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Менделевий имеет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101 номер.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7 </a:t>
            </a:r>
            <a:r>
              <a:rPr lang="ru-RU" sz="3200" b="1" dirty="0" smtClean="0">
                <a:solidFill>
                  <a:srgbClr val="0070C0"/>
                </a:solidFill>
              </a:rPr>
              <a:t>вопрос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Какие элементы </a:t>
            </a:r>
            <a:r>
              <a:rPr lang="ru-RU" b="1" dirty="0"/>
              <a:t>были предсказаны Д.И. </a:t>
            </a:r>
            <a:r>
              <a:rPr lang="ru-RU" b="1" dirty="0" smtClean="0"/>
              <a:t>Менделеевым до их открытия</a:t>
            </a:r>
            <a:r>
              <a:rPr lang="en-US" b="1" dirty="0" smtClean="0"/>
              <a:t>?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77272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95558" y="2303161"/>
            <a:ext cx="963970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39574" y="2383460"/>
            <a:ext cx="5187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Галлий, открытый в 1875.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Скандий, открытый в 1879.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Германий, открытый в 1886.</a:t>
            </a:r>
            <a:endParaRPr lang="ru-RU" dirty="0"/>
          </a:p>
        </p:txBody>
      </p:sp>
      <p:pic>
        <p:nvPicPr>
          <p:cNvPr id="3074" name="Picture 2" descr="Картинки по запросу галл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36912"/>
            <a:ext cx="4104456" cy="26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899</TotalTime>
  <Words>295</Words>
  <Application>Microsoft Office PowerPoint</Application>
  <PresentationFormat>Экран (4:3)</PresentationFormat>
  <Paragraphs>47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Жизнь и деятельность Д.И. Менделеева.</vt:lpstr>
      <vt:lpstr>Слайд 2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11 вопрос</vt:lpstr>
      <vt:lpstr>12 вопрос</vt:lpstr>
      <vt:lpstr>13 вопрос</vt:lpstr>
      <vt:lpstr> ЛИТЕРАТУРА:</vt:lpstr>
      <vt:lpstr>ССЫЛКИ НА ИЗОБРАЖЕНИЕ: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знатокам 5-6 классов</dc:title>
  <dc:creator>Андрей</dc:creator>
  <cp:lastModifiedBy>rodnoy</cp:lastModifiedBy>
  <cp:revision>77</cp:revision>
  <dcterms:created xsi:type="dcterms:W3CDTF">2014-02-17T07:49:01Z</dcterms:created>
  <dcterms:modified xsi:type="dcterms:W3CDTF">2019-04-20T02:34:20Z</dcterms:modified>
</cp:coreProperties>
</file>