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1" r:id="rId9"/>
    <p:sldId id="262" r:id="rId10"/>
    <p:sldId id="263" r:id="rId11"/>
    <p:sldId id="268"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6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528E40-466F-44F3-B2F6-9AB8EB7AA0A8}"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28A629-7BE7-4387-9126-D1428BA8B3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28E40-466F-44F3-B2F6-9AB8EB7AA0A8}" type="datetimeFigureOut">
              <a:rPr lang="ru-RU" smtClean="0"/>
              <a:pPr/>
              <a:t>30.04.2010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8A629-7BE7-4387-9126-D1428BA8B3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44462" y="144462"/>
            <a:ext cx="3856034" cy="4070356"/>
          </a:xfrm>
          <a:prstGeom prst="rect">
            <a:avLst/>
          </a:prstGeom>
          <a:noFill/>
          <a:ln w="9525">
            <a:noFill/>
            <a:miter lim="800000"/>
            <a:headEnd/>
            <a:tailEnd/>
          </a:ln>
          <a:effectLst/>
        </p:spPr>
      </p:pic>
      <p:sp>
        <p:nvSpPr>
          <p:cNvPr id="2" name="Заголовок 1"/>
          <p:cNvSpPr>
            <a:spLocks noGrp="1"/>
          </p:cNvSpPr>
          <p:nvPr>
            <p:ph type="ctrTitle"/>
          </p:nvPr>
        </p:nvSpPr>
        <p:spPr>
          <a:xfrm>
            <a:off x="1714480" y="3643314"/>
            <a:ext cx="6743720" cy="71438"/>
          </a:xfrm>
          <a:ln>
            <a:solidFill>
              <a:schemeClr val="tx2">
                <a:lumMod val="40000"/>
                <a:lumOff val="60000"/>
              </a:schemeClr>
            </a:solidFill>
          </a:ln>
        </p:spPr>
        <p:txBody>
          <a:bodyPr>
            <a:noAutofit/>
          </a:bodyPr>
          <a:lstStyle/>
          <a:p>
            <a:r>
              <a:rPr lang="en-US" sz="6000" dirty="0" smtClean="0">
                <a:solidFill>
                  <a:schemeClr val="accent3">
                    <a:lumMod val="50000"/>
                  </a:schemeClr>
                </a:solidFill>
                <a:effectLst>
                  <a:glow rad="63500">
                    <a:schemeClr val="accent1">
                      <a:satMod val="175000"/>
                      <a:alpha val="40000"/>
                    </a:schemeClr>
                  </a:glow>
                </a:effectLst>
              </a:rPr>
              <a:t>         </a:t>
            </a:r>
            <a:r>
              <a:rPr lang="ru-RU" sz="6000" dirty="0" smtClean="0">
                <a:solidFill>
                  <a:schemeClr val="accent3">
                    <a:lumMod val="50000"/>
                  </a:schemeClr>
                </a:solidFill>
                <a:effectLst>
                  <a:glow rad="63500">
                    <a:schemeClr val="accent1">
                      <a:satMod val="175000"/>
                      <a:alpha val="40000"/>
                    </a:schemeClr>
                  </a:glow>
                </a:effectLst>
              </a:rPr>
              <a:t>Очистка воды в домашних условиях</a:t>
            </a:r>
            <a:endParaRPr lang="ru-RU" sz="6000" dirty="0">
              <a:solidFill>
                <a:schemeClr val="accent3">
                  <a:lumMod val="50000"/>
                </a:schemeClr>
              </a:solidFill>
              <a:effectLst>
                <a:glow rad="63500">
                  <a:schemeClr val="accent1">
                    <a:satMod val="175000"/>
                    <a:alpha val="40000"/>
                  </a:schemeClr>
                </a:glow>
              </a:effectLst>
            </a:endParaRPr>
          </a:p>
        </p:txBody>
      </p:sp>
      <p:sp>
        <p:nvSpPr>
          <p:cNvPr id="3" name="Подзаголовок 2"/>
          <p:cNvSpPr>
            <a:spLocks noGrp="1"/>
          </p:cNvSpPr>
          <p:nvPr>
            <p:ph type="subTitle" idx="1"/>
          </p:nvPr>
        </p:nvSpPr>
        <p:spPr>
          <a:xfrm flipV="1">
            <a:off x="1371600" y="5638799"/>
            <a:ext cx="6400800" cy="45719"/>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7000892" y="500042"/>
            <a:ext cx="1785950" cy="1500197"/>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5214943" y="4286256"/>
            <a:ext cx="3500462" cy="2071702"/>
          </a:xfrm>
          <a:prstGeom prst="rect">
            <a:avLst/>
          </a:prstGeom>
          <a:noFill/>
          <a:ln w="9525">
            <a:noFill/>
            <a:miter lim="800000"/>
            <a:headEnd/>
            <a:tailEnd/>
          </a:ln>
          <a:effectLst/>
        </p:spPr>
      </p:pic>
      <p:pic>
        <p:nvPicPr>
          <p:cNvPr id="4098" name="Picture 2"/>
          <p:cNvPicPr>
            <a:picLocks noChangeAspect="1" noChangeArrowheads="1"/>
          </p:cNvPicPr>
          <p:nvPr/>
        </p:nvPicPr>
        <p:blipFill>
          <a:blip r:embed="rId4"/>
          <a:srcRect/>
          <a:stretch>
            <a:fillRect/>
          </a:stretch>
        </p:blipFill>
        <p:spPr bwMode="auto">
          <a:xfrm>
            <a:off x="144462" y="144463"/>
            <a:ext cx="2427273" cy="2570157"/>
          </a:xfrm>
          <a:prstGeom prst="rect">
            <a:avLst/>
          </a:prstGeom>
          <a:noFill/>
          <a:ln w="9525">
            <a:noFill/>
            <a:miter lim="800000"/>
            <a:headEnd/>
            <a:tailEnd/>
          </a:ln>
          <a:effectLst/>
        </p:spPr>
      </p:pic>
      <p:sp>
        <p:nvSpPr>
          <p:cNvPr id="4" name="Заголовок 3"/>
          <p:cNvSpPr>
            <a:spLocks noGrp="1"/>
          </p:cNvSpPr>
          <p:nvPr>
            <p:ph type="title"/>
          </p:nvPr>
        </p:nvSpPr>
        <p:spPr>
          <a:xfrm>
            <a:off x="457200" y="274638"/>
            <a:ext cx="8229600" cy="5368940"/>
          </a:xfrm>
        </p:spPr>
        <p:txBody>
          <a:bodyPr>
            <a:normAutofit/>
          </a:bodyPr>
          <a:lstStyle/>
          <a:p>
            <a:pPr algn="l"/>
            <a:r>
              <a:rPr lang="ru-RU" sz="4000" i="1" dirty="0" smtClean="0"/>
              <a:t>                     </a:t>
            </a:r>
            <a:r>
              <a:rPr lang="en-US" sz="4000" i="1" dirty="0" smtClean="0"/>
              <a:t>  </a:t>
            </a:r>
            <a:br>
              <a:rPr lang="en-US" sz="4000" i="1" dirty="0" smtClean="0"/>
            </a:br>
            <a:r>
              <a:rPr lang="en-US" sz="4000" i="1" dirty="0" smtClean="0"/>
              <a:t/>
            </a:r>
            <a:br>
              <a:rPr lang="en-US" sz="4000" i="1" dirty="0" smtClean="0"/>
            </a:br>
            <a:r>
              <a:rPr lang="ru-RU" sz="4000" i="1" dirty="0" smtClean="0"/>
              <a:t>                  </a:t>
            </a:r>
            <a:r>
              <a:rPr lang="en-US" sz="4000" i="1" dirty="0" smtClean="0"/>
              <a:t>   </a:t>
            </a:r>
            <a:r>
              <a:rPr lang="ru-RU" sz="4000" i="1" dirty="0" smtClean="0"/>
              <a:t>В воду положите   небольшой кусочек кремня – вода становится чистой через 3-5 дней. При этом нижний слой воды употреблять нельзя</a:t>
            </a:r>
            <a:endParaRPr lang="ru-RU" sz="40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srcRect/>
          <a:stretch>
            <a:fillRect/>
          </a:stretch>
        </p:blipFill>
        <p:spPr bwMode="auto">
          <a:xfrm>
            <a:off x="1857356" y="3857628"/>
            <a:ext cx="4500594" cy="2643206"/>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3654428"/>
          </a:xfrm>
        </p:spPr>
        <p:txBody>
          <a:bodyPr>
            <a:normAutofit/>
          </a:bodyPr>
          <a:lstStyle/>
          <a:p>
            <a:r>
              <a:rPr lang="ru-RU" sz="3600" i="1" dirty="0" smtClean="0"/>
              <a:t>Кремний мощный активатор воды и обладает бактерицидными свойствами. Вода не портится, долго сохраняется, очищается. Но использовать ее как лекарство нужно с большой осторожностью.</a:t>
            </a:r>
            <a:endParaRPr lang="ru-RU" sz="3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00034" y="928670"/>
            <a:ext cx="2786082" cy="2071702"/>
          </a:xfrm>
          <a:prstGeom prst="rect">
            <a:avLst/>
          </a:prstGeom>
          <a:noFill/>
          <a:ln w="9525">
            <a:noFill/>
            <a:miter lim="800000"/>
            <a:headEnd/>
            <a:tailEnd/>
          </a:ln>
          <a:effectLst/>
        </p:spPr>
      </p:pic>
      <p:pic>
        <p:nvPicPr>
          <p:cNvPr id="5122" name="Picture 2"/>
          <p:cNvPicPr>
            <a:picLocks noChangeAspect="1" noChangeArrowheads="1"/>
          </p:cNvPicPr>
          <p:nvPr/>
        </p:nvPicPr>
        <p:blipFill>
          <a:blip r:embed="rId3"/>
          <a:srcRect/>
          <a:stretch>
            <a:fillRect/>
          </a:stretch>
        </p:blipFill>
        <p:spPr bwMode="auto">
          <a:xfrm>
            <a:off x="5643570" y="4000504"/>
            <a:ext cx="2928958" cy="2286016"/>
          </a:xfrm>
          <a:prstGeom prst="rect">
            <a:avLst/>
          </a:prstGeom>
          <a:noFill/>
          <a:ln w="9525">
            <a:noFill/>
            <a:miter lim="800000"/>
            <a:headEnd/>
            <a:tailEnd/>
          </a:ln>
          <a:effectLst/>
        </p:spPr>
      </p:pic>
      <p:sp>
        <p:nvSpPr>
          <p:cNvPr id="2" name="Заголовок 1"/>
          <p:cNvSpPr>
            <a:spLocks noGrp="1"/>
          </p:cNvSpPr>
          <p:nvPr>
            <p:ph type="title"/>
          </p:nvPr>
        </p:nvSpPr>
        <p:spPr>
          <a:xfrm>
            <a:off x="457200" y="2285992"/>
            <a:ext cx="8229600" cy="1857388"/>
          </a:xfrm>
        </p:spPr>
        <p:txBody>
          <a:bodyPr>
            <a:normAutofit fontScale="90000"/>
          </a:bodyPr>
          <a:lstStyle/>
          <a:p>
            <a:r>
              <a:rPr lang="en-US" i="1" dirty="0" smtClean="0">
                <a:solidFill>
                  <a:schemeClr val="accent2">
                    <a:lumMod val="50000"/>
                  </a:schemeClr>
                </a:solidFill>
              </a:rPr>
              <a:t/>
            </a:r>
            <a:br>
              <a:rPr lang="en-US" i="1" dirty="0" smtClean="0">
                <a:solidFill>
                  <a:schemeClr val="accent2">
                    <a:lumMod val="50000"/>
                  </a:schemeClr>
                </a:solidFill>
              </a:rPr>
            </a:br>
            <a:r>
              <a:rPr lang="en-US" i="1" dirty="0" smtClean="0">
                <a:solidFill>
                  <a:schemeClr val="accent2">
                    <a:lumMod val="50000"/>
                  </a:schemeClr>
                </a:solidFill>
              </a:rPr>
              <a:t/>
            </a:r>
            <a:br>
              <a:rPr lang="en-US" i="1" dirty="0" smtClean="0">
                <a:solidFill>
                  <a:schemeClr val="accent2">
                    <a:lumMod val="50000"/>
                  </a:schemeClr>
                </a:solidFill>
              </a:rPr>
            </a:br>
            <a:r>
              <a:rPr lang="ru-RU" i="1" dirty="0" smtClean="0">
                <a:solidFill>
                  <a:schemeClr val="accent2">
                    <a:lumMod val="50000"/>
                  </a:schemeClr>
                </a:solidFill>
              </a:rPr>
              <a:t>Вода в которую положили листья рябины становится чистой</a:t>
            </a:r>
            <a:endParaRPr lang="ru-RU" i="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5400" i="1" dirty="0" smtClean="0">
                <a:solidFill>
                  <a:schemeClr val="accent1">
                    <a:lumMod val="75000"/>
                  </a:schemeClr>
                </a:solidFill>
              </a:rPr>
              <a:t>Спасибо за внимание</a:t>
            </a:r>
            <a:endParaRPr lang="ru-RU" sz="5400" i="1" dirty="0">
              <a:solidFill>
                <a:schemeClr val="accent1">
                  <a:lumMod val="75000"/>
                </a:schemeClr>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2500298" y="1643050"/>
            <a:ext cx="4500594" cy="45720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44462" y="144463"/>
            <a:ext cx="2713025" cy="2284405"/>
          </a:xfrm>
          <a:prstGeom prst="rect">
            <a:avLst/>
          </a:prstGeom>
          <a:noFill/>
          <a:ln w="9525">
            <a:noFill/>
            <a:miter lim="800000"/>
            <a:headEnd/>
            <a:tailEnd/>
          </a:ln>
          <a:effectLst/>
        </p:spPr>
      </p:pic>
      <p:sp>
        <p:nvSpPr>
          <p:cNvPr id="5" name="Заголовок 4"/>
          <p:cNvSpPr>
            <a:spLocks noGrp="1"/>
          </p:cNvSpPr>
          <p:nvPr>
            <p:ph type="title"/>
          </p:nvPr>
        </p:nvSpPr>
        <p:spPr>
          <a:xfrm>
            <a:off x="457200" y="1643050"/>
            <a:ext cx="8229600" cy="3929090"/>
          </a:xfrm>
        </p:spPr>
        <p:txBody>
          <a:bodyPr>
            <a:normAutofit fontScale="90000"/>
          </a:bodyPr>
          <a:lstStyle/>
          <a:p>
            <a:r>
              <a:rPr lang="ru-RU" dirty="0" smtClean="0"/>
              <a:t>                    В </a:t>
            </a:r>
            <a:r>
              <a:rPr lang="ru-RU" dirty="0"/>
              <a:t>домашних условиях, </a:t>
            </a:r>
            <a:r>
              <a:rPr lang="ru-RU" dirty="0" smtClean="0"/>
              <a:t>         не </a:t>
            </a:r>
            <a:r>
              <a:rPr lang="ru-RU" dirty="0"/>
              <a:t>применяя специальные технические средства, можно получить не просто достаточно чистую воду, но и обладающую целебными свойствами.</a:t>
            </a:r>
            <a:br>
              <a:rPr lang="ru-RU" dirty="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6600" dirty="0" smtClean="0">
                <a:solidFill>
                  <a:schemeClr val="tx2">
                    <a:lumMod val="60000"/>
                    <a:lumOff val="40000"/>
                  </a:schemeClr>
                </a:solidFill>
              </a:rPr>
              <a:t>Отстаивание</a:t>
            </a:r>
            <a:endParaRPr lang="ru-RU" sz="6600" dirty="0">
              <a:solidFill>
                <a:schemeClr val="tx2">
                  <a:lumMod val="60000"/>
                  <a:lumOff val="40000"/>
                </a:schemeClr>
              </a:solidFill>
            </a:endParaRPr>
          </a:p>
        </p:txBody>
      </p:sp>
      <p:sp>
        <p:nvSpPr>
          <p:cNvPr id="4" name="Содержимое 3"/>
          <p:cNvSpPr>
            <a:spLocks noGrp="1"/>
          </p:cNvSpPr>
          <p:nvPr>
            <p:ph idx="1"/>
          </p:nvPr>
        </p:nvSpPr>
        <p:spPr/>
        <p:txBody>
          <a:bodyPr>
            <a:normAutofit/>
          </a:bodyPr>
          <a:lstStyle/>
          <a:p>
            <a:pPr>
              <a:buFont typeface="Wingdings" pitchFamily="2" charset="2"/>
              <a:buChar char="Ø"/>
            </a:pPr>
            <a:r>
              <a:rPr lang="ru-RU" dirty="0" smtClean="0"/>
              <a:t> Оно </a:t>
            </a:r>
            <a:r>
              <a:rPr lang="ru-RU" dirty="0"/>
              <a:t>применяется для удаления летучих компонентов (хлор, сероводород) </a:t>
            </a:r>
            <a:endParaRPr lang="ru-RU" dirty="0" smtClean="0"/>
          </a:p>
          <a:p>
            <a:pPr>
              <a:buFont typeface="Wingdings" pitchFamily="2" charset="2"/>
              <a:buChar char="Ø"/>
            </a:pPr>
            <a:r>
              <a:rPr lang="ru-RU" dirty="0" smtClean="0"/>
              <a:t>осаждения </a:t>
            </a:r>
            <a:r>
              <a:rPr lang="ru-RU" dirty="0"/>
              <a:t>тяжелых примесей (карбонат кальция, некоторые тяжелые металлы и др.). </a:t>
            </a:r>
          </a:p>
        </p:txBody>
      </p:sp>
      <p:pic>
        <p:nvPicPr>
          <p:cNvPr id="2050" name="Picture 2"/>
          <p:cNvPicPr>
            <a:picLocks noChangeAspect="1" noChangeArrowheads="1"/>
          </p:cNvPicPr>
          <p:nvPr/>
        </p:nvPicPr>
        <p:blipFill>
          <a:blip r:embed="rId2"/>
          <a:srcRect/>
          <a:stretch>
            <a:fillRect/>
          </a:stretch>
        </p:blipFill>
        <p:spPr bwMode="auto">
          <a:xfrm>
            <a:off x="6858016" y="4929198"/>
            <a:ext cx="1409700" cy="1019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5511816"/>
          </a:xfrm>
        </p:spPr>
        <p:txBody>
          <a:bodyPr>
            <a:noAutofit/>
          </a:bodyPr>
          <a:lstStyle/>
          <a:p>
            <a:pPr algn="l"/>
            <a:r>
              <a:rPr lang="ru-RU" sz="3200" dirty="0"/>
              <a:t>Отстаивание не дает полного разделения веществ, </a:t>
            </a:r>
            <a:r>
              <a:rPr lang="ru-RU" sz="3200" dirty="0" smtClean="0"/>
              <a:t>но </a:t>
            </a:r>
            <a:r>
              <a:rPr lang="ru-RU" sz="3200" dirty="0"/>
              <a:t>делает воду чище. Наибольший эффект при этом можно получить, если из водопровода подается хлорированная вода. Для удаления летучих компонентов отстаивать воду необходимо не менее двух-трех часов, а для получения осадка тяжелых металлов не менее 6 часов.</a:t>
            </a:r>
            <a:br>
              <a:rPr lang="ru-RU" sz="3200" dirty="0"/>
            </a:br>
            <a:endParaRPr lang="ru-RU" sz="3200" dirty="0"/>
          </a:p>
        </p:txBody>
      </p:sp>
      <p:sp>
        <p:nvSpPr>
          <p:cNvPr id="4" name="Содержимое 3"/>
          <p:cNvSpPr>
            <a:spLocks noGrp="1"/>
          </p:cNvSpPr>
          <p:nvPr>
            <p:ph idx="1"/>
          </p:nvPr>
        </p:nvSpPr>
        <p:spPr>
          <a:xfrm>
            <a:off x="457200" y="642918"/>
            <a:ext cx="8229600" cy="5483245"/>
          </a:xfrm>
        </p:spPr>
        <p:txBody>
          <a:bodyPr>
            <a:normAutofit/>
          </a:bodyPr>
          <a:lstStyle/>
          <a:p>
            <a:pPr>
              <a:buNone/>
            </a:pPr>
            <a:r>
              <a:rPr lang="ru-RU" dirty="0" smtClean="0"/>
              <a:t>    </a:t>
            </a:r>
            <a:endParaRPr lang="ru-RU" dirty="0"/>
          </a:p>
        </p:txBody>
      </p:sp>
      <p:pic>
        <p:nvPicPr>
          <p:cNvPr id="6" name="Picture 2"/>
          <p:cNvPicPr>
            <a:picLocks noChangeAspect="1" noChangeArrowheads="1"/>
          </p:cNvPicPr>
          <p:nvPr/>
        </p:nvPicPr>
        <p:blipFill>
          <a:blip r:embed="rId2"/>
          <a:srcRect/>
          <a:stretch>
            <a:fillRect/>
          </a:stretch>
        </p:blipFill>
        <p:spPr bwMode="auto">
          <a:xfrm>
            <a:off x="6858016" y="4929198"/>
            <a:ext cx="1409700" cy="1019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i="1" dirty="0" smtClean="0">
                <a:solidFill>
                  <a:schemeClr val="tx2">
                    <a:lumMod val="60000"/>
                    <a:lumOff val="40000"/>
                  </a:schemeClr>
                </a:solidFill>
              </a:rPr>
              <a:t>Выпаривание</a:t>
            </a:r>
            <a:endParaRPr lang="ru-RU" sz="6000" i="1" dirty="0">
              <a:solidFill>
                <a:schemeClr val="tx2">
                  <a:lumMod val="60000"/>
                  <a:lumOff val="40000"/>
                </a:schemeClr>
              </a:solidFill>
            </a:endParaRPr>
          </a:p>
        </p:txBody>
      </p:sp>
      <p:sp>
        <p:nvSpPr>
          <p:cNvPr id="3" name="Содержимое 2"/>
          <p:cNvSpPr>
            <a:spLocks noGrp="1"/>
          </p:cNvSpPr>
          <p:nvPr>
            <p:ph idx="1"/>
          </p:nvPr>
        </p:nvSpPr>
        <p:spPr/>
        <p:txBody>
          <a:bodyPr>
            <a:normAutofit/>
          </a:bodyPr>
          <a:lstStyle/>
          <a:p>
            <a:pPr>
              <a:buNone/>
            </a:pPr>
            <a:r>
              <a:rPr lang="en-US" dirty="0" smtClean="0"/>
              <a:t>   </a:t>
            </a:r>
            <a:r>
              <a:rPr lang="ru-RU" dirty="0" smtClean="0"/>
              <a:t>Получается дистиллированная вода. </a:t>
            </a:r>
            <a:r>
              <a:rPr lang="ru-RU" dirty="0"/>
              <a:t>Такая вода не содержит ни вредных, ни полезных примесей. Постоянное употребление дистиллированной воды, несомненно, вредно, так как она вымывает из организма человека соли, в том числе и полезные.</a:t>
            </a:r>
          </a:p>
          <a:p>
            <a:pPr>
              <a:buNone/>
            </a:pPr>
            <a:endParaRPr lang="ru-RU" dirty="0"/>
          </a:p>
        </p:txBody>
      </p:sp>
      <p:pic>
        <p:nvPicPr>
          <p:cNvPr id="4" name="Picture 2"/>
          <p:cNvPicPr>
            <a:picLocks noChangeAspect="1" noChangeArrowheads="1"/>
          </p:cNvPicPr>
          <p:nvPr/>
        </p:nvPicPr>
        <p:blipFill>
          <a:blip r:embed="rId2"/>
          <a:srcRect/>
          <a:stretch>
            <a:fillRect/>
          </a:stretch>
        </p:blipFill>
        <p:spPr bwMode="auto">
          <a:xfrm>
            <a:off x="6858016" y="4929198"/>
            <a:ext cx="1409700" cy="1019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6858016" y="4929198"/>
            <a:ext cx="1409700" cy="1019175"/>
          </a:xfrm>
          <a:prstGeom prst="rect">
            <a:avLst/>
          </a:prstGeom>
          <a:noFill/>
          <a:ln w="9525">
            <a:noFill/>
            <a:miter lim="800000"/>
            <a:headEnd/>
            <a:tailEnd/>
          </a:ln>
          <a:effectLst/>
        </p:spPr>
      </p:pic>
      <p:sp>
        <p:nvSpPr>
          <p:cNvPr id="2" name="Заголовок 1"/>
          <p:cNvSpPr>
            <a:spLocks noGrp="1"/>
          </p:cNvSpPr>
          <p:nvPr>
            <p:ph type="title"/>
          </p:nvPr>
        </p:nvSpPr>
        <p:spPr/>
        <p:txBody>
          <a:bodyPr>
            <a:normAutofit/>
          </a:bodyPr>
          <a:lstStyle/>
          <a:p>
            <a:r>
              <a:rPr lang="ru-RU" sz="6600" i="1" dirty="0" smtClean="0">
                <a:solidFill>
                  <a:schemeClr val="tx2">
                    <a:lumMod val="60000"/>
                    <a:lumOff val="40000"/>
                  </a:schemeClr>
                </a:solidFill>
              </a:rPr>
              <a:t>кипячение</a:t>
            </a:r>
            <a:endParaRPr lang="ru-RU" sz="6600" i="1" dirty="0">
              <a:solidFill>
                <a:schemeClr val="tx2">
                  <a:lumMod val="60000"/>
                  <a:lumOff val="40000"/>
                </a:schemeClr>
              </a:solidFill>
            </a:endParaRPr>
          </a:p>
        </p:txBody>
      </p:sp>
      <p:sp>
        <p:nvSpPr>
          <p:cNvPr id="3" name="Содержимое 2"/>
          <p:cNvSpPr>
            <a:spLocks noGrp="1"/>
          </p:cNvSpPr>
          <p:nvPr>
            <p:ph idx="1"/>
          </p:nvPr>
        </p:nvSpPr>
        <p:spPr/>
        <p:txBody>
          <a:bodyPr>
            <a:normAutofit/>
          </a:bodyPr>
          <a:lstStyle/>
          <a:p>
            <a:pPr>
              <a:buFont typeface="Wingdings" pitchFamily="2" charset="2"/>
              <a:buChar char="Ø"/>
            </a:pPr>
            <a:r>
              <a:rPr lang="ru-RU" dirty="0" smtClean="0"/>
              <a:t>используют для уничтожения органики (вирусов, бактерий, микроорганизмов и др.);</a:t>
            </a:r>
          </a:p>
          <a:p>
            <a:pPr>
              <a:buFont typeface="Wingdings" pitchFamily="2" charset="2"/>
              <a:buChar char="Ø"/>
            </a:pPr>
            <a:r>
              <a:rPr lang="ru-RU" dirty="0" smtClean="0"/>
              <a:t> удаления хлора и других низкотемпературных газов (радон, аммиак и др.).</a:t>
            </a:r>
          </a:p>
          <a:p>
            <a:pPr>
              <a:buFont typeface="Wingdings" pitchFamily="2" charset="2"/>
              <a:buChar char="Ø"/>
            </a:pPr>
            <a:r>
              <a:rPr lang="ru-RU" dirty="0" smtClean="0"/>
              <a:t>  помогает  очистить воду, однако  процесс имеет ряд побочных эффектов.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7500958" y="5572140"/>
            <a:ext cx="1409700" cy="1019175"/>
          </a:xfrm>
          <a:prstGeom prst="rect">
            <a:avLst/>
          </a:prstGeom>
          <a:noFill/>
          <a:ln w="9525">
            <a:noFill/>
            <a:miter lim="800000"/>
            <a:headEnd/>
            <a:tailEnd/>
          </a:ln>
          <a:effectLst/>
        </p:spPr>
      </p:pic>
      <p:sp>
        <p:nvSpPr>
          <p:cNvPr id="2" name="Заголовок 1"/>
          <p:cNvSpPr>
            <a:spLocks noGrp="1"/>
          </p:cNvSpPr>
          <p:nvPr>
            <p:ph type="title"/>
          </p:nvPr>
        </p:nvSpPr>
        <p:spPr/>
        <p:txBody>
          <a:bodyPr>
            <a:noAutofit/>
          </a:bodyPr>
          <a:lstStyle/>
          <a:p>
            <a:r>
              <a:rPr lang="ru-RU" i="1" dirty="0" smtClean="0">
                <a:solidFill>
                  <a:schemeClr val="tx2">
                    <a:lumMod val="60000"/>
                    <a:lumOff val="40000"/>
                  </a:schemeClr>
                </a:solidFill>
              </a:rPr>
              <a:t>Побочные эффекты кипячения</a:t>
            </a:r>
            <a:endParaRPr lang="ru-RU" i="1" dirty="0">
              <a:solidFill>
                <a:schemeClr val="tx2">
                  <a:lumMod val="60000"/>
                  <a:lumOff val="40000"/>
                </a:schemeClr>
              </a:solidFill>
            </a:endParaRPr>
          </a:p>
        </p:txBody>
      </p:sp>
      <p:sp>
        <p:nvSpPr>
          <p:cNvPr id="3" name="Содержимое 2"/>
          <p:cNvSpPr>
            <a:spLocks noGrp="1"/>
          </p:cNvSpPr>
          <p:nvPr>
            <p:ph idx="1"/>
          </p:nvPr>
        </p:nvSpPr>
        <p:spPr/>
        <p:txBody>
          <a:bodyPr>
            <a:normAutofit fontScale="85000" lnSpcReduction="10000"/>
          </a:bodyPr>
          <a:lstStyle/>
          <a:p>
            <a:pPr>
              <a:buFont typeface="Wingdings" pitchFamily="2" charset="2"/>
              <a:buChar char="Ø"/>
            </a:pPr>
            <a:r>
              <a:rPr lang="ru-RU" dirty="0" smtClean="0"/>
              <a:t> при кипячении изменяется структура воды, т.е. она становится "мертвой", поскольку происходит испарение кислорода. Чем больше мы кипятим воду, тем больше погибает в ней </a:t>
            </a:r>
            <a:r>
              <a:rPr lang="ru-RU" dirty="0" err="1" smtClean="0"/>
              <a:t>патогенов</a:t>
            </a:r>
            <a:r>
              <a:rPr lang="ru-RU" dirty="0" smtClean="0"/>
              <a:t>, но тем более она становится бесполезной для организма человека.</a:t>
            </a:r>
          </a:p>
          <a:p>
            <a:pPr>
              <a:buFont typeface="Wingdings" pitchFamily="2" charset="2"/>
              <a:buChar char="Ø"/>
            </a:pPr>
            <a:r>
              <a:rPr lang="ru-RU" dirty="0" smtClean="0"/>
              <a:t> при кипячении происходит испарение воды, то концентрация солей в ней увеличивается. Они отлагаются на стенках чайника в виде накипи и извести и попадают в организм человека при последующем потреблении воды из чайника.</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6072198" y="3714752"/>
            <a:ext cx="2214578" cy="2500330"/>
          </a:xfrm>
          <a:prstGeom prst="rect">
            <a:avLst/>
          </a:prstGeom>
          <a:noFill/>
          <a:ln w="9525">
            <a:noFill/>
            <a:miter lim="800000"/>
            <a:headEnd/>
            <a:tailEnd/>
          </a:ln>
          <a:effectLst/>
        </p:spPr>
      </p:pic>
      <p:sp>
        <p:nvSpPr>
          <p:cNvPr id="2" name="Заголовок 1"/>
          <p:cNvSpPr>
            <a:spLocks noGrp="1"/>
          </p:cNvSpPr>
          <p:nvPr>
            <p:ph type="title"/>
          </p:nvPr>
        </p:nvSpPr>
        <p:spPr/>
        <p:txBody>
          <a:bodyPr/>
          <a:lstStyle/>
          <a:p>
            <a:r>
              <a:rPr lang="ru-RU" i="1" dirty="0" smtClean="0">
                <a:solidFill>
                  <a:schemeClr val="tx2">
                    <a:lumMod val="60000"/>
                    <a:lumOff val="40000"/>
                  </a:schemeClr>
                </a:solidFill>
              </a:rPr>
              <a:t>Частичное замораживание</a:t>
            </a:r>
            <a:endParaRPr lang="ru-RU" i="1" dirty="0">
              <a:solidFill>
                <a:schemeClr val="tx2">
                  <a:lumMod val="60000"/>
                  <a:lumOff val="40000"/>
                </a:schemeClr>
              </a:solidFill>
            </a:endParaRPr>
          </a:p>
        </p:txBody>
      </p:sp>
      <p:sp>
        <p:nvSpPr>
          <p:cNvPr id="3" name="Содержимое 2"/>
          <p:cNvSpPr>
            <a:spLocks noGrp="1"/>
          </p:cNvSpPr>
          <p:nvPr>
            <p:ph idx="1"/>
          </p:nvPr>
        </p:nvSpPr>
        <p:spPr/>
        <p:txBody>
          <a:bodyPr/>
          <a:lstStyle/>
          <a:p>
            <a:pPr>
              <a:buNone/>
            </a:pPr>
            <a:r>
              <a:rPr lang="ru-RU" dirty="0" smtClean="0"/>
              <a:t>   </a:t>
            </a:r>
            <a:r>
              <a:rPr lang="ru-RU" sz="4000" i="1" dirty="0" smtClean="0"/>
              <a:t>в первую </a:t>
            </a:r>
            <a:r>
              <a:rPr lang="ru-RU" sz="4000" i="1" dirty="0"/>
              <a:t>очередь замерзает наиболее пресная и чистая часть воды, а после - содержащая соли и различные примеси.</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srcRect/>
          <a:stretch>
            <a:fillRect/>
          </a:stretch>
        </p:blipFill>
        <p:spPr bwMode="auto">
          <a:xfrm>
            <a:off x="0" y="0"/>
            <a:ext cx="1857356" cy="1500174"/>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643702" y="5357802"/>
            <a:ext cx="2500298" cy="1500198"/>
          </a:xfrm>
          <a:prstGeom prst="rect">
            <a:avLst/>
          </a:prstGeom>
          <a:noFill/>
          <a:ln w="9525">
            <a:noFill/>
            <a:miter lim="800000"/>
            <a:headEnd/>
            <a:tailEnd/>
          </a:ln>
          <a:effectLst/>
        </p:spPr>
      </p:pic>
      <p:sp>
        <p:nvSpPr>
          <p:cNvPr id="2" name="Заголовок 1"/>
          <p:cNvSpPr>
            <a:spLocks noGrp="1"/>
          </p:cNvSpPr>
          <p:nvPr>
            <p:ph type="title"/>
          </p:nvPr>
        </p:nvSpPr>
        <p:spPr/>
        <p:txBody>
          <a:bodyPr>
            <a:normAutofit fontScale="90000"/>
          </a:bodyPr>
          <a:lstStyle/>
          <a:p>
            <a:pPr algn="r"/>
            <a:r>
              <a:rPr lang="ru-RU" i="1" dirty="0" smtClean="0">
                <a:solidFill>
                  <a:schemeClr val="accent3">
                    <a:lumMod val="75000"/>
                  </a:schemeClr>
                </a:solidFill>
              </a:rPr>
              <a:t>Очистить воду можно следующими способами</a:t>
            </a:r>
            <a:endParaRPr lang="ru-RU" i="1" dirty="0">
              <a:solidFill>
                <a:schemeClr val="accent3">
                  <a:lumMod val="75000"/>
                </a:schemeClr>
              </a:solidFill>
            </a:endParaRPr>
          </a:p>
        </p:txBody>
      </p:sp>
      <p:sp>
        <p:nvSpPr>
          <p:cNvPr id="3" name="Содержимое 2"/>
          <p:cNvSpPr>
            <a:spLocks noGrp="1"/>
          </p:cNvSpPr>
          <p:nvPr>
            <p:ph idx="1"/>
          </p:nvPr>
        </p:nvSpPr>
        <p:spPr>
          <a:xfrm>
            <a:off x="428596" y="1571612"/>
            <a:ext cx="8229600" cy="4525963"/>
          </a:xfrm>
        </p:spPr>
        <p:txBody>
          <a:bodyPr/>
          <a:lstStyle/>
          <a:p>
            <a:pPr>
              <a:buNone/>
            </a:pPr>
            <a:r>
              <a:rPr lang="ru-RU" dirty="0" smtClean="0"/>
              <a:t>   </a:t>
            </a:r>
            <a:r>
              <a:rPr lang="ru-RU" sz="3600" i="1" dirty="0" smtClean="0"/>
              <a:t>На 1 литр обычной воды добавьте по 1-2 ч. ложки яблочного уксуса, меда и 3-5 капель йода. Микробы не только не могут размножаться в такой кислой среде, но и погибают через несколько минут.</a:t>
            </a:r>
            <a:endParaRPr lang="ru-RU" sz="36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TotalTime>
  <Words>368</Words>
  <Application>Microsoft Office PowerPoint</Application>
  <PresentationFormat>Экран (4:3)</PresentationFormat>
  <Paragraphs>24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Очистка воды в домашних условиях</vt:lpstr>
      <vt:lpstr>                    В домашних условиях,          не применяя специальные технические средства, можно получить не просто достаточно чистую воду, но и обладающую целебными свойствами. </vt:lpstr>
      <vt:lpstr>Отстаивание</vt:lpstr>
      <vt:lpstr>Отстаивание не дает полного разделения веществ, но делает воду чище. Наибольший эффект при этом можно получить, если из водопровода подается хлорированная вода. Для удаления летучих компонентов отстаивать воду необходимо не менее двух-трех часов, а для получения осадка тяжелых металлов не менее 6 часов. </vt:lpstr>
      <vt:lpstr>Выпаривание</vt:lpstr>
      <vt:lpstr>кипячение</vt:lpstr>
      <vt:lpstr>Побочные эффекты кипячения</vt:lpstr>
      <vt:lpstr>Частичное замораживание</vt:lpstr>
      <vt:lpstr>Очистить воду можно следующими способами</vt:lpstr>
      <vt:lpstr>                                              В воду положите   небольшой кусочек кремня – вода становится чистой через 3-5 дней. При этом нижний слой воды употреблять нельзя</vt:lpstr>
      <vt:lpstr>Кремний мощный активатор воды и обладает бактерицидными свойствами. Вода не портится, долго сохраняется, очищается. Но использовать ее как лекарство нужно с большой осторожностью.</vt:lpstr>
      <vt:lpstr>  Вода в которую положили листья рябины становится чистой</vt:lpstr>
      <vt:lpstr>Спасибо за внимание</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Очистка воды в домашних условиях</dc:title>
  <dc:creator>I17</dc:creator>
  <cp:lastModifiedBy>I17</cp:lastModifiedBy>
  <cp:revision>27</cp:revision>
  <dcterms:created xsi:type="dcterms:W3CDTF">2010-04-26T08:11:00Z</dcterms:created>
  <dcterms:modified xsi:type="dcterms:W3CDTF">2010-04-30T04:58:39Z</dcterms:modified>
</cp:coreProperties>
</file>