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5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explod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9C744D-8FFE-4D3B-97A5-2514B17ABA3E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048423-826D-4F45-9F03-EB8E63AA8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  <p:sndAc>
      <p:stSnd>
        <p:snd r:embed="rId13" name="explod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tmir_kart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4944"/>
            <a:ext cx="8929718" cy="7189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«от Бреста до Москвы»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976868" cy="173674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Авторы: ученики 9 класса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МОБУ СОШ №156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Канурный Сергей и </a:t>
            </a:r>
            <a:r>
              <a:rPr lang="ru-RU" dirty="0" err="1" smtClean="0">
                <a:solidFill>
                  <a:srgbClr val="FF0000"/>
                </a:solidFill>
              </a:rPr>
              <a:t>Костюкевич</a:t>
            </a:r>
            <a:r>
              <a:rPr lang="ru-RU" dirty="0" smtClean="0">
                <a:solidFill>
                  <a:srgbClr val="FF0000"/>
                </a:solidFill>
              </a:rPr>
              <a:t> Андрей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рамках проекта «Великая и </a:t>
            </a:r>
            <a:r>
              <a:rPr lang="ru-RU" dirty="0" smtClean="0">
                <a:solidFill>
                  <a:srgbClr val="FF0000"/>
                </a:solidFill>
              </a:rPr>
              <a:t>беспощадная»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645789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г. Лесозаводск, 2013 г.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 loop="1"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tmir_kart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Одесса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5 августа 1941 года германские войска подошли к Одессе, с 5 августа по 16 октября в городе введено осадное положение. 13 августа город полностью заблокирован с </a:t>
            </a:r>
            <a:r>
              <a:rPr lang="ru-RU" dirty="0" smtClean="0">
                <a:solidFill>
                  <a:srgbClr val="FF0000"/>
                </a:solidFill>
              </a:rPr>
              <a:t>суши, потому что советские войска не были достаточно вооружены, чтобы противостоять хорошо вооружённой армии немцев. </a:t>
            </a:r>
            <a:r>
              <a:rPr lang="ru-RU" dirty="0" smtClean="0">
                <a:solidFill>
                  <a:srgbClr val="FF0000"/>
                </a:solidFill>
              </a:rPr>
              <a:t>19 августа создан Одесский оборонительный рубеж (ООР). 16 октября </a:t>
            </a:r>
            <a:r>
              <a:rPr lang="ru-RU" dirty="0" smtClean="0">
                <a:solidFill>
                  <a:srgbClr val="FF0000"/>
                </a:solidFill>
              </a:rPr>
              <a:t>Одесса сдана советскими войсками, потому что подвозить продукты и вооружение в окружённый город морем стало невозможно. </a:t>
            </a:r>
            <a:r>
              <a:rPr lang="ru-RU" dirty="0" smtClean="0">
                <a:solidFill>
                  <a:srgbClr val="FF0000"/>
                </a:solidFill>
              </a:rPr>
              <a:t>Одесса – первый город, получивший почётное звание «город-герой».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Город не сдавать до особого распоряжения!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FF0000"/>
                </a:solidFill>
              </a:rPr>
              <a:t>Приказ И.В.Сталина, 1941 год.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tmir_kart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635798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12 сентября 1941 года немцы подошли к Севастополю. Немцы несколько раз пытались взять город штурмом, бомбили его, высаживали десант в Керчи и Евпатории. 17 июня 1942 года немцы заняли выгодные позиции для обстрела города (несколько фортов на Чёрном море), а 3 июля город пал. </a:t>
            </a:r>
            <a:endParaRPr lang="ru-RU" dirty="0"/>
          </a:p>
        </p:txBody>
      </p:sp>
      <p:pic>
        <p:nvPicPr>
          <p:cNvPr id="4" name="Рисунок 3" descr="150px-Medal_for_the_defence_of_Sevastopol,_Soviet_Un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857364"/>
            <a:ext cx="1143000" cy="2156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14285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Севастополь оставлен советскими войсками, но оборона Севастополя войдёт в историю Отечественной войны Советского Союза как одна из самых ярких её страниц</a:t>
            </a:r>
          </a:p>
          <a:p>
            <a:endParaRPr lang="ru-RU" sz="1200" dirty="0" smtClean="0"/>
          </a:p>
          <a:p>
            <a:r>
              <a:rPr lang="ru-RU" sz="1200" dirty="0" smtClean="0"/>
              <a:t>Сообщение Советского Информбюро, 1942 год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407194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Медаль «За оборону Севастополя»</a:t>
            </a:r>
            <a:endParaRPr lang="ru-RU" sz="1200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tmir_kart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Киев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19 сентября 1941 года части РККА, оборонявшие Киев, оставили его. Поражение под Киевом стало тяжелым ударом для Красной </a:t>
            </a:r>
            <a:r>
              <a:rPr lang="ru-RU" dirty="0" smtClean="0">
                <a:solidFill>
                  <a:srgbClr val="FF0000"/>
                </a:solidFill>
              </a:rPr>
              <a:t>Армии т.к отсюда открывался прямой путь на Москву. </a:t>
            </a:r>
            <a:r>
              <a:rPr lang="ru-RU" dirty="0" smtClean="0">
                <a:solidFill>
                  <a:srgbClr val="FF0000"/>
                </a:solidFill>
              </a:rPr>
              <a:t>На 1 сентября в составе Юго-Западного фронта, без фронтовых резервов, запасных частей и тылов, насчитывалось 752—760 тыс. человек, 3923 орудия и миномета, 114 танков и 167 боевых самолетов. К моменту окружения в котле оказались 452,7 тыс. человек, 2642 орудия, 1225 минометов, 64 танка. По немецким данным под Киевом к 24 сентября было взято в плен 665 тыс. человек.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еликая Отечественная война в рису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37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Ленинград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10 июля 1941 года гитлеровцы подошли к Ленинграду. Немецкие части прорвали Лужский оборонительный рубеж и устремились к Ленинграду. 8 сентября противник вышел к </a:t>
            </a:r>
            <a:r>
              <a:rPr lang="ru-RU" dirty="0" smtClean="0"/>
              <a:t>Ладожскому </a:t>
            </a:r>
            <a:r>
              <a:rPr lang="ru-RU" dirty="0" smtClean="0"/>
              <a:t>озеру, захватил Шлиссельбург, взяв под контроль исток Невы, и блокировал Ленинград с суши. Этот день считается днем начала блокады. Были разорваны все железнодорожные, речные и автомобильные коммуникации. Сообщение с Ленинградом теперь поддерживалось только по воздуху и Ладожскому озеру. С севера город блокировали финские войска, которые были остановлены 23-й армией у Карельского УРа. Сохранилось лишь единственное железнодорожное сообщение с побережьем Ладожского озера с Финляндского вокзала — «Дорога жизни».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ликая Отечественная война в рису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37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Смоленск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10 июля -10 сентября </a:t>
            </a:r>
            <a:r>
              <a:rPr lang="ru-RU" dirty="0" smtClean="0"/>
              <a:t>1941 состоялась</a:t>
            </a:r>
            <a:r>
              <a:rPr lang="ru-RU" dirty="0" smtClean="0"/>
              <a:t> битва за Смоленск. Стратегическая важность этого сражения заключается в том, что войска Западного, Резервного, Центрального и Брянского фронтов приостановили наступление фашистской группы армий «Центр» в сторону Москвы и сорвать план «молниеносной </a:t>
            </a:r>
            <a:r>
              <a:rPr lang="ru-RU" dirty="0" smtClean="0"/>
              <a:t>войны».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Великая Отечественная война в рису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37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CCC</a:t>
            </a:r>
            <a:r>
              <a:rPr lang="ru-RU" dirty="0" smtClean="0">
                <a:solidFill>
                  <a:srgbClr val="FF0000"/>
                </a:solidFill>
              </a:rPr>
              <a:t>Р и Великобритания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12 июля 1941</a:t>
            </a:r>
            <a:r>
              <a:rPr lang="ru-RU" dirty="0" smtClean="0">
                <a:solidFill>
                  <a:srgbClr val="FF0000"/>
                </a:solidFill>
              </a:rPr>
              <a:t> был подписан договор между СССР и Великобританией. Его суть заключалась в том, чтобы объединить свои силы против войны с фашистской Германией. В договоре было прописано два ключевых принципа: всестороннюю помощь при войне с Германией и неприемлемость договоров, а также перемирия с врагом.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obilearena.info/uploads/posts/2010-06/1275758238_1275587595_pr201003231401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Брянск и Вязьма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7 октября 1941</a:t>
            </a:r>
            <a:r>
              <a:rPr lang="ru-RU" dirty="0" smtClean="0">
                <a:solidFill>
                  <a:srgbClr val="FF0000"/>
                </a:solidFill>
              </a:rPr>
              <a:t> войска под Брянском и Вязьмой попали в окружение, ввиду явной, но вовремя не замеченной концентрации немецких войск группы армий «Центр». После того, как оборона была прорвана, командующие фронтами Конев и Буденный стали действовать независимо друг от друга. В это время Сталин оказался в растерянности, потому что по пути на Москву немцам уже ничего не мешало. Поступил приказ отступить, однако советские армии всё же остались в окружении. В плен попали 4 армии Западного и Резервного фронтов под Вязьмой, а также две армии Брянского фронта южнее Брянска. В общей сложности в плену оказалось 663 тысячи человек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rozovsm.ru/photogal/download/5667/IMG_0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64" y="28572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Битва под Москвой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7467600" cy="44116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Адольф Гитлер рассматривал взятие Москвы, столицы СССР и самого большого советского города, как одну из главных военных и политических целей операции «Барбаросса». В германской и западной военной истории она известна как </a:t>
            </a:r>
            <a:r>
              <a:rPr lang="ru-RU" b="1" dirty="0" smtClean="0"/>
              <a:t>«</a:t>
            </a:r>
            <a:r>
              <a:rPr lang="ru-RU" dirty="0" smtClean="0"/>
              <a:t>Операция Тайфун». 5 декабря войска Калининского фронта (генерал-полковник И. С. Конев), а 6 декабря — Западного (генерал армии Г. К. Жуков) и правого крыла Юго-Западного фронтов (маршал С. К. Тимошенко) перешли в контрнаступление. К началу контрнаступления советские войска насчитывали более 1 млн. солдат и офицеров.</a:t>
            </a:r>
          </a:p>
          <a:p>
            <a:pPr>
              <a:buNone/>
            </a:pPr>
            <a:r>
              <a:rPr lang="ru-RU" dirty="0" smtClean="0"/>
              <a:t>8 декабря главнокомандующий вермахтом А. Гитлер подписал директиву № 39 о переходе к обороне на всём советско-германском фронте.</a:t>
            </a:r>
          </a:p>
          <a:p>
            <a:pPr>
              <a:buNone/>
            </a:pPr>
            <a:r>
              <a:rPr lang="ru-RU" dirty="0" smtClean="0"/>
              <a:t>В ходе советского контрнаступления под Москвой были проведены Калининская, Клинско-Солнечногорская, Нарофоминско-Боровская, Елецкая, Тульская, Калужская и Белёвско-Козельская наступательные операции.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142852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«Остановить теперь противника на подступах к нашей столице, не пустить его, перемолоть в боях гитлеровские дивизии и корпуса… Московский узел является сейчас решающим… Пройдет ещё немного времени, и наступление врага на Москву должно будет захлебнуться. Нужно во что бы то ни стало выдерживать напряжение этих дней»</a:t>
            </a:r>
          </a:p>
          <a:p>
            <a:r>
              <a:rPr lang="ru-RU" sz="1200" dirty="0" smtClean="0"/>
              <a:t>Г.К.Жуков, 1941 год</a:t>
            </a:r>
            <a:endParaRPr lang="ru-RU" sz="1200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ternathistory.org.ua/files/resize/users/user2388/172697-1280x800-780x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6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710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Мы думаем, что наша гипотеза была верной – СССР не был готов к войне.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www.wikipedia.ru</a:t>
            </a:r>
          </a:p>
          <a:p>
            <a:r>
              <a:rPr lang="en-US" dirty="0" smtClean="0"/>
              <a:t>www.history.ru</a:t>
            </a:r>
          </a:p>
          <a:p>
            <a:r>
              <a:rPr lang="ru-RU" dirty="0" smtClean="0"/>
              <a:t>«Невидимая брань и видимая», Москва, 2007 год, «Типография новости»</a:t>
            </a:r>
          </a:p>
          <a:p>
            <a:r>
              <a:rPr lang="en-US" dirty="0" smtClean="0"/>
              <a:t>www.</a:t>
            </a:r>
            <a:r>
              <a:rPr lang="ru-RU" dirty="0" smtClean="0"/>
              <a:t>1</a:t>
            </a:r>
            <a:r>
              <a:rPr lang="en-US" dirty="0" smtClean="0"/>
              <a:t>941-1945.ru</a:t>
            </a:r>
            <a:endParaRPr lang="ru-RU" dirty="0" smtClean="0"/>
          </a:p>
          <a:p>
            <a:r>
              <a:rPr lang="ru-RU" dirty="0" smtClean="0"/>
              <a:t>«Пограничники в бою: они не сдавались в плен»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tmir_kart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53" y="0"/>
            <a:ext cx="9153853" cy="6850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Проблемный вопрос: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Почему в начале войны немцы смогли так быстро продвинуться к Москве?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tmir_kart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Мы считаем, что в начале Великой Отечественной войны Россия не была основательно подготовлена к военным действиям, и только мужество и героизм русских воинов помог сдержать натиск противника.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51.radikal.ru/i132/1006/de/1f1493125c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Ход исследования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 ходе исследования мы собираемся изучить историческую литературу про Великую Отечественную войну, а также поискать информацию в интернете.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tmir_kart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7374"/>
            <a:ext cx="9153853" cy="6850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/>
          <a:lstStyle/>
          <a:p>
            <a:pPr algn="ctr"/>
            <a:r>
              <a:rPr lang="ru-RU" dirty="0" smtClean="0"/>
              <a:t>Границы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8429684" cy="535784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Такой приказ отдало немецкое командование после первых же боёв Великой Отечественной войны. Именно на советской границе, в первые часы войны, Вермахт столкнулся с наиболее ожесточённым сопротивлением, именно здесь сокрушительная машина блицкрига дала свой первый сбой.</a:t>
            </a:r>
          </a:p>
          <a:p>
            <a:pPr algn="just">
              <a:buNone/>
            </a:pPr>
            <a:r>
              <a:rPr lang="ru-RU" dirty="0" smtClean="0"/>
              <a:t>На захват линии пограничных застав германским командованием отводилось 15-30 минут, но заставы держались часами, днями – до последнего патрона, до последнего бойца. Восемь часов вела бой 10-я застава Мариямпольского погранотряда, шестнадцать часов держалась 8-я застава Ломжинского погранотряда, 11 суток (!) отбивала атаки немцев 13-я застава Владимир-Волынского погранотряда, под командованием лейтенанта Лопатина.</a:t>
            </a:r>
          </a:p>
          <a:p>
            <a:pPr algn="just">
              <a:buNone/>
            </a:pPr>
            <a:r>
              <a:rPr lang="ru-RU" dirty="0" smtClean="0"/>
              <a:t>Легендарная оборона Бреста и Либавы, героическая гибель Кретингского и Таурагского отрядов, подвиги авиационных и морских частей погранвойск – летом 41-го советские пограничники исполнили свой воинский долг сполна.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14910" y="500042"/>
            <a:ext cx="3929090" cy="82866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400" dirty="0" smtClean="0"/>
              <a:t>Пограничников в плен не брать!</a:t>
            </a:r>
          </a:p>
          <a:p>
            <a:pPr>
              <a:buNone/>
            </a:pPr>
            <a:r>
              <a:rPr lang="ru-RU" sz="1400" dirty="0" smtClean="0"/>
              <a:t>Из приказа Штаба Вермахта, 1941 год</a:t>
            </a:r>
            <a:endParaRPr lang="ru-RU" sz="1400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Соотношение сил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329641" cy="2413649"/>
        </p:xfrm>
        <a:graphic>
          <a:graphicData uri="http://schemas.openxmlformats.org/drawingml/2006/table">
            <a:tbl>
              <a:tblPr firstRow="1">
                <a:tableStyleId>{638B1855-1B75-4FBE-930C-398BA8C253C6}</a:tableStyleId>
              </a:tblPr>
              <a:tblGrid>
                <a:gridCol w="2776547"/>
                <a:gridCol w="2776547"/>
                <a:gridCol w="2776547"/>
              </a:tblGrid>
              <a:tr h="574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ГЕРМАНИЯ И ЕЁ СОЮЗНИКИ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/>
                </a:tc>
              </a:tr>
              <a:tr h="2820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Личный 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4,3 млн.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</a:t>
                      </a:r>
                      <a:r>
                        <a:rPr lang="ru-RU" baseline="0" dirty="0" smtClean="0"/>
                        <a:t> млн. чел.</a:t>
                      </a:r>
                      <a:endParaRPr lang="ru-RU" dirty="0"/>
                    </a:p>
                  </a:txBody>
                  <a:tcPr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Орудия и миномёты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42 601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57 041</a:t>
                      </a:r>
                      <a:endParaRPr lang="ru-RU" dirty="0"/>
                    </a:p>
                  </a:txBody>
                  <a:tcPr/>
                </a:tc>
              </a:tr>
              <a:tr h="574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Танки и штурмовые орудия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13 924</a:t>
                      </a:r>
                      <a:endParaRPr lang="ru-RU" dirty="0"/>
                    </a:p>
                  </a:txBody>
                  <a:tcPr/>
                </a:tc>
              </a:tr>
              <a:tr h="2820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Самолёты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4 846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8 974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472" y="421481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Приведённая выше таблица показывает, что по численности войск СССР не уступал Германии, и даже превосходил её, но советские командующие не использовали это преимущество.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tmir_kart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Каунас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24 июня 1941 года немцы вошли в г.Каунас. Солдат Красной армии в городе не было, т.к. 22 июня 1941 года в городе </a:t>
            </a:r>
            <a:r>
              <a:rPr lang="ru-RU" dirty="0" smtClean="0">
                <a:solidFill>
                  <a:srgbClr val="FF0000"/>
                </a:solidFill>
              </a:rPr>
              <a:t>вспыхнуло восстание, </a:t>
            </a:r>
            <a:r>
              <a:rPr lang="ru-RU" dirty="0" smtClean="0">
                <a:solidFill>
                  <a:srgbClr val="FF0000"/>
                </a:solidFill>
              </a:rPr>
              <a:t>и все красноармейцы были истреблены отрядами «Литовского фронта активистов». </a:t>
            </a:r>
            <a:r>
              <a:rPr lang="ru-RU" dirty="0" smtClean="0">
                <a:solidFill>
                  <a:srgbClr val="FF0000"/>
                </a:solidFill>
              </a:rPr>
              <a:t>Каунас </a:t>
            </a:r>
            <a:r>
              <a:rPr lang="ru-RU" dirty="0" smtClean="0">
                <a:solidFill>
                  <a:srgbClr val="FF0000"/>
                </a:solidFill>
              </a:rPr>
              <a:t>был освобождён 31 июня 1944 года.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6380" y="21429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 вечеру вошли в Каунас. Пришлось переправляться по реке, потому что мост был взорван русскими, однако ни одного из них в городе не было.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FF0000"/>
                </a:solidFill>
              </a:rPr>
              <a:t>Из письма  немецкого солдата, 1941 год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tmir_kart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7374"/>
            <a:ext cx="9153853" cy="6850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Ровно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28 июня 1941 </a:t>
            </a:r>
            <a:r>
              <a:rPr lang="ru-RU" dirty="0" smtClean="0"/>
              <a:t>года (всего через 4 дня после Гродно) </a:t>
            </a:r>
            <a:r>
              <a:rPr lang="ru-RU" dirty="0" smtClean="0"/>
              <a:t>г.Ровно был взят Вермахтом</a:t>
            </a:r>
            <a:r>
              <a:rPr lang="ru-RU" dirty="0" smtClean="0"/>
              <a:t>. Сопротивление советских войск на этом направлении было слабым. </a:t>
            </a:r>
            <a:r>
              <a:rPr lang="ru-RU" dirty="0" smtClean="0"/>
              <a:t>Местные приняли немцев «с хлебом и солью» т.к. только в них видели надежду на свободу от советских карательных отрядов (они расстреляли и вывезли из города около 150 тыс. чел</a:t>
            </a:r>
            <a:r>
              <a:rPr lang="ru-RU" dirty="0" smtClean="0"/>
              <a:t>.). Город </a:t>
            </a:r>
            <a:r>
              <a:rPr lang="ru-RU" dirty="0" smtClean="0"/>
              <a:t>стал центром Генерального комиссариата «Украина» по плану «Ост».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tmir_kart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7374"/>
            <a:ext cx="9153853" cy="6850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25 июня 1941 года немцы подошли к Минску. Город регулярно подвергался бомбардировкам немецкой авиации. Через 3 дня осады город был оккупирован. Здесь располагался центр Генерального комиссариата «Белоруссия» по плану «Ост». За время оккупации здесь было расстреляно 80 000 евреев.</a:t>
            </a:r>
            <a:endParaRPr lang="ru-RU" dirty="0"/>
          </a:p>
        </p:txBody>
      </p:sp>
      <p:pic>
        <p:nvPicPr>
          <p:cNvPr id="4" name="Рисунок 3" descr="i (2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143304" y="0"/>
            <a:ext cx="2857500" cy="1643050"/>
          </a:xfrm>
          <a:prstGeom prst="rect">
            <a:avLst/>
          </a:prstGeom>
        </p:spPr>
      </p:pic>
      <p:pic>
        <p:nvPicPr>
          <p:cNvPr id="5" name="Рисунок 4" descr="i (2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571932" y="1857364"/>
            <a:ext cx="3314700" cy="1714488"/>
          </a:xfrm>
          <a:prstGeom prst="rect">
            <a:avLst/>
          </a:prstGeom>
        </p:spPr>
      </p:pic>
      <p:pic>
        <p:nvPicPr>
          <p:cNvPr id="6" name="Рисунок 5" descr="i (2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14742" y="4429132"/>
            <a:ext cx="2844800" cy="1905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dfca8a9d1af09634e4cd6e3aaba05d3367ad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556</TotalTime>
  <Words>874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Проект «от Бреста до Москвы»</vt:lpstr>
      <vt:lpstr>Проблемный вопрос:</vt:lpstr>
      <vt:lpstr>Гипотеза</vt:lpstr>
      <vt:lpstr>Ход исследования</vt:lpstr>
      <vt:lpstr>Границы</vt:lpstr>
      <vt:lpstr>Соотношение сил</vt:lpstr>
      <vt:lpstr>Каунас</vt:lpstr>
      <vt:lpstr>Ровно</vt:lpstr>
      <vt:lpstr>Минск</vt:lpstr>
      <vt:lpstr>Одесса</vt:lpstr>
      <vt:lpstr>Севастополь</vt:lpstr>
      <vt:lpstr>Киев </vt:lpstr>
      <vt:lpstr>Ленинград</vt:lpstr>
      <vt:lpstr>Смоленск</vt:lpstr>
      <vt:lpstr>CCCР и Великобритания</vt:lpstr>
      <vt:lpstr>Брянск и Вязьма</vt:lpstr>
      <vt:lpstr>Битва под Москвой</vt:lpstr>
      <vt:lpstr>Вывод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«от Бреста до Москвы»</dc:title>
  <dc:creator>Наталья</dc:creator>
  <cp:lastModifiedBy>Наталья</cp:lastModifiedBy>
  <cp:revision>61</cp:revision>
  <dcterms:created xsi:type="dcterms:W3CDTF">2013-03-01T07:11:09Z</dcterms:created>
  <dcterms:modified xsi:type="dcterms:W3CDTF">2013-03-17T08:09:18Z</dcterms:modified>
</cp:coreProperties>
</file>