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9" r:id="rId3"/>
    <p:sldId id="296" r:id="rId4"/>
    <p:sldId id="288" r:id="rId5"/>
    <p:sldId id="290" r:id="rId6"/>
    <p:sldId id="291" r:id="rId7"/>
    <p:sldId id="292" r:id="rId8"/>
    <p:sldId id="293" r:id="rId9"/>
    <p:sldId id="294" r:id="rId10"/>
    <p:sldId id="297" r:id="rId11"/>
    <p:sldId id="287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  <a:srgbClr val="EAEAEA"/>
    <a:srgbClr val="DDDDDD"/>
    <a:srgbClr val="000000"/>
    <a:srgbClr val="CC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9" autoAdjust="0"/>
    <p:restoredTop sz="94660"/>
  </p:normalViewPr>
  <p:slideViewPr>
    <p:cSldViewPr>
      <p:cViewPr>
        <p:scale>
          <a:sx n="71" d="100"/>
          <a:sy n="71" d="100"/>
        </p:scale>
        <p:origin x="-133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A6F29A-0368-482C-B32F-3576A5BE54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27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6F29A-0368-482C-B32F-3576A5BE544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30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Freeform 34"/>
          <p:cNvSpPr>
            <a:spLocks/>
          </p:cNvSpPr>
          <p:nvPr/>
        </p:nvSpPr>
        <p:spPr bwMode="gray">
          <a:xfrm>
            <a:off x="6153150" y="369888"/>
            <a:ext cx="2730500" cy="1808162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7" name="Freeform 35"/>
          <p:cNvSpPr>
            <a:spLocks/>
          </p:cNvSpPr>
          <p:nvPr/>
        </p:nvSpPr>
        <p:spPr bwMode="gray">
          <a:xfrm>
            <a:off x="6151563" y="365125"/>
            <a:ext cx="2732087" cy="1822450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8" name="Freeform 36" descr="1"/>
          <p:cNvSpPr>
            <a:spLocks/>
          </p:cNvSpPr>
          <p:nvPr/>
        </p:nvSpPr>
        <p:spPr bwMode="gray">
          <a:xfrm>
            <a:off x="3244850" y="2398713"/>
            <a:ext cx="2717800" cy="1800225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9" name="Freeform 37" descr="6"/>
          <p:cNvSpPr>
            <a:spLocks/>
          </p:cNvSpPr>
          <p:nvPr/>
        </p:nvSpPr>
        <p:spPr bwMode="gray">
          <a:xfrm>
            <a:off x="323850" y="377825"/>
            <a:ext cx="2717800" cy="1800225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0" name="Freeform 38" descr="4"/>
          <p:cNvSpPr>
            <a:spLocks/>
          </p:cNvSpPr>
          <p:nvPr/>
        </p:nvSpPr>
        <p:spPr bwMode="gray">
          <a:xfrm>
            <a:off x="323850" y="4441825"/>
            <a:ext cx="2717800" cy="1800225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1" name="Freeform 39"/>
          <p:cNvSpPr>
            <a:spLocks/>
          </p:cNvSpPr>
          <p:nvPr/>
        </p:nvSpPr>
        <p:spPr bwMode="gray">
          <a:xfrm>
            <a:off x="3236913" y="2393950"/>
            <a:ext cx="2725737" cy="1811338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2" name="Freeform 40"/>
          <p:cNvSpPr>
            <a:spLocks/>
          </p:cNvSpPr>
          <p:nvPr/>
        </p:nvSpPr>
        <p:spPr bwMode="gray">
          <a:xfrm>
            <a:off x="320675" y="4437063"/>
            <a:ext cx="2733675" cy="1811337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314325" y="373063"/>
            <a:ext cx="2732088" cy="1809750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3235325" y="377825"/>
            <a:ext cx="2727325" cy="1800225"/>
          </a:xfrm>
          <a:custGeom>
            <a:avLst/>
            <a:gdLst/>
            <a:ahLst/>
            <a:cxnLst>
              <a:cxn ang="0">
                <a:pos x="32" y="70"/>
              </a:cxn>
              <a:cxn ang="0">
                <a:pos x="138" y="20"/>
              </a:cxn>
              <a:cxn ang="0">
                <a:pos x="412" y="32"/>
              </a:cxn>
              <a:cxn ang="0">
                <a:pos x="682" y="11"/>
              </a:cxn>
              <a:cxn ang="0">
                <a:pos x="1010" y="17"/>
              </a:cxn>
              <a:cxn ang="0">
                <a:pos x="1276" y="30"/>
              </a:cxn>
              <a:cxn ang="0">
                <a:pos x="1462" y="11"/>
              </a:cxn>
              <a:cxn ang="0">
                <a:pos x="1618" y="18"/>
              </a:cxn>
              <a:cxn ang="0">
                <a:pos x="1704" y="120"/>
              </a:cxn>
              <a:cxn ang="0">
                <a:pos x="1700" y="338"/>
              </a:cxn>
              <a:cxn ang="0">
                <a:pos x="1708" y="665"/>
              </a:cxn>
              <a:cxn ang="0">
                <a:pos x="1698" y="857"/>
              </a:cxn>
              <a:cxn ang="0">
                <a:pos x="1710" y="1043"/>
              </a:cxn>
              <a:cxn ang="0">
                <a:pos x="1656" y="1120"/>
              </a:cxn>
              <a:cxn ang="0">
                <a:pos x="1480" y="1122"/>
              </a:cxn>
              <a:cxn ang="0">
                <a:pos x="1254" y="1111"/>
              </a:cxn>
              <a:cxn ang="0">
                <a:pos x="920" y="1126"/>
              </a:cxn>
              <a:cxn ang="0">
                <a:pos x="584" y="1109"/>
              </a:cxn>
              <a:cxn ang="0">
                <a:pos x="322" y="1123"/>
              </a:cxn>
              <a:cxn ang="0">
                <a:pos x="88" y="1116"/>
              </a:cxn>
              <a:cxn ang="0">
                <a:pos x="14" y="1029"/>
              </a:cxn>
              <a:cxn ang="0">
                <a:pos x="23" y="847"/>
              </a:cxn>
              <a:cxn ang="0">
                <a:pos x="20" y="657"/>
              </a:cxn>
              <a:cxn ang="0">
                <a:pos x="4" y="405"/>
              </a:cxn>
              <a:cxn ang="0">
                <a:pos x="20" y="222"/>
              </a:cxn>
              <a:cxn ang="0">
                <a:pos x="32" y="70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6156325" y="2398713"/>
            <a:ext cx="2727325" cy="1800225"/>
          </a:xfrm>
          <a:custGeom>
            <a:avLst/>
            <a:gdLst/>
            <a:ahLst/>
            <a:cxnLst>
              <a:cxn ang="0">
                <a:pos x="32" y="70"/>
              </a:cxn>
              <a:cxn ang="0">
                <a:pos x="138" y="20"/>
              </a:cxn>
              <a:cxn ang="0">
                <a:pos x="412" y="32"/>
              </a:cxn>
              <a:cxn ang="0">
                <a:pos x="682" y="11"/>
              </a:cxn>
              <a:cxn ang="0">
                <a:pos x="1010" y="17"/>
              </a:cxn>
              <a:cxn ang="0">
                <a:pos x="1276" y="30"/>
              </a:cxn>
              <a:cxn ang="0">
                <a:pos x="1462" y="11"/>
              </a:cxn>
              <a:cxn ang="0">
                <a:pos x="1618" y="18"/>
              </a:cxn>
              <a:cxn ang="0">
                <a:pos x="1704" y="120"/>
              </a:cxn>
              <a:cxn ang="0">
                <a:pos x="1700" y="338"/>
              </a:cxn>
              <a:cxn ang="0">
                <a:pos x="1708" y="665"/>
              </a:cxn>
              <a:cxn ang="0">
                <a:pos x="1698" y="857"/>
              </a:cxn>
              <a:cxn ang="0">
                <a:pos x="1710" y="1043"/>
              </a:cxn>
              <a:cxn ang="0">
                <a:pos x="1656" y="1120"/>
              </a:cxn>
              <a:cxn ang="0">
                <a:pos x="1480" y="1122"/>
              </a:cxn>
              <a:cxn ang="0">
                <a:pos x="1254" y="1111"/>
              </a:cxn>
              <a:cxn ang="0">
                <a:pos x="920" y="1126"/>
              </a:cxn>
              <a:cxn ang="0">
                <a:pos x="584" y="1109"/>
              </a:cxn>
              <a:cxn ang="0">
                <a:pos x="322" y="1123"/>
              </a:cxn>
              <a:cxn ang="0">
                <a:pos x="88" y="1116"/>
              </a:cxn>
              <a:cxn ang="0">
                <a:pos x="14" y="1029"/>
              </a:cxn>
              <a:cxn ang="0">
                <a:pos x="23" y="847"/>
              </a:cxn>
              <a:cxn ang="0">
                <a:pos x="20" y="657"/>
              </a:cxn>
              <a:cxn ang="0">
                <a:pos x="4" y="405"/>
              </a:cxn>
              <a:cxn ang="0">
                <a:pos x="20" y="222"/>
              </a:cxn>
              <a:cxn ang="0">
                <a:pos x="32" y="70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6" name="Freeform 44" descr="3"/>
          <p:cNvSpPr>
            <a:spLocks/>
          </p:cNvSpPr>
          <p:nvPr/>
        </p:nvSpPr>
        <p:spPr bwMode="gray">
          <a:xfrm>
            <a:off x="314325" y="2398713"/>
            <a:ext cx="2727325" cy="1800225"/>
          </a:xfrm>
          <a:custGeom>
            <a:avLst/>
            <a:gdLst/>
            <a:ahLst/>
            <a:cxnLst>
              <a:cxn ang="0">
                <a:pos x="32" y="70"/>
              </a:cxn>
              <a:cxn ang="0">
                <a:pos x="138" y="20"/>
              </a:cxn>
              <a:cxn ang="0">
                <a:pos x="412" y="32"/>
              </a:cxn>
              <a:cxn ang="0">
                <a:pos x="682" y="11"/>
              </a:cxn>
              <a:cxn ang="0">
                <a:pos x="1010" y="17"/>
              </a:cxn>
              <a:cxn ang="0">
                <a:pos x="1276" y="30"/>
              </a:cxn>
              <a:cxn ang="0">
                <a:pos x="1462" y="11"/>
              </a:cxn>
              <a:cxn ang="0">
                <a:pos x="1618" y="18"/>
              </a:cxn>
              <a:cxn ang="0">
                <a:pos x="1704" y="120"/>
              </a:cxn>
              <a:cxn ang="0">
                <a:pos x="1700" y="338"/>
              </a:cxn>
              <a:cxn ang="0">
                <a:pos x="1708" y="665"/>
              </a:cxn>
              <a:cxn ang="0">
                <a:pos x="1698" y="857"/>
              </a:cxn>
              <a:cxn ang="0">
                <a:pos x="1710" y="1043"/>
              </a:cxn>
              <a:cxn ang="0">
                <a:pos x="1656" y="1120"/>
              </a:cxn>
              <a:cxn ang="0">
                <a:pos x="1480" y="1122"/>
              </a:cxn>
              <a:cxn ang="0">
                <a:pos x="1254" y="1111"/>
              </a:cxn>
              <a:cxn ang="0">
                <a:pos x="920" y="1126"/>
              </a:cxn>
              <a:cxn ang="0">
                <a:pos x="584" y="1109"/>
              </a:cxn>
              <a:cxn ang="0">
                <a:pos x="322" y="1123"/>
              </a:cxn>
              <a:cxn ang="0">
                <a:pos x="88" y="1116"/>
              </a:cxn>
              <a:cxn ang="0">
                <a:pos x="14" y="1029"/>
              </a:cxn>
              <a:cxn ang="0">
                <a:pos x="23" y="847"/>
              </a:cxn>
              <a:cxn ang="0">
                <a:pos x="20" y="657"/>
              </a:cxn>
              <a:cxn ang="0">
                <a:pos x="4" y="405"/>
              </a:cxn>
              <a:cxn ang="0">
                <a:pos x="20" y="222"/>
              </a:cxn>
              <a:cxn ang="0">
                <a:pos x="32" y="70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gray">
          <a:xfrm>
            <a:off x="0" y="6629400"/>
            <a:ext cx="9144000" cy="228600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gray">
          <a:xfrm>
            <a:off x="7459663" y="1695450"/>
            <a:ext cx="13033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2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  <p:pic>
        <p:nvPicPr>
          <p:cNvPr id="3117" name="Picture 45" descr="OPENAS_31874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287838"/>
            <a:ext cx="4267200" cy="2817812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990600" y="4486275"/>
            <a:ext cx="7772400" cy="1165225"/>
          </a:xfrm>
        </p:spPr>
        <p:txBody>
          <a:bodyPr/>
          <a:lstStyle>
            <a:lvl1pPr algn="r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29200" y="5867400"/>
            <a:ext cx="3733800" cy="533400"/>
          </a:xfrm>
        </p:spPr>
        <p:txBody>
          <a:bodyPr/>
          <a:lstStyle>
            <a:lvl1pPr marL="0" indent="0" algn="dist">
              <a:buFontTx/>
              <a:buNone/>
              <a:defRPr sz="1500" i="1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08725"/>
            <a:ext cx="2133600" cy="2571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08725"/>
            <a:ext cx="2895600" cy="2571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08725"/>
            <a:ext cx="2133600" cy="257175"/>
          </a:xfrm>
        </p:spPr>
        <p:txBody>
          <a:bodyPr/>
          <a:lstStyle>
            <a:lvl1pPr>
              <a:defRPr/>
            </a:lvl1pPr>
          </a:lstStyle>
          <a:p>
            <a:fld id="{B97E7AA6-1A5B-4567-ACC7-D365858597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6" grpId="0" animBg="1"/>
      <p:bldP spid="3107" grpId="0" animBg="1"/>
      <p:bldP spid="3107" grpId="1" animBg="1"/>
      <p:bldP spid="3108" grpId="0" animBg="1"/>
      <p:bldP spid="3109" grpId="0" animBg="1"/>
      <p:bldP spid="3110" grpId="0" animBg="1"/>
      <p:bldP spid="3111" grpId="0" animBg="1"/>
      <p:bldP spid="3111" grpId="1" animBg="1"/>
      <p:bldP spid="3112" grpId="0" animBg="1"/>
      <p:bldP spid="3112" grpId="1" animBg="1"/>
      <p:bldP spid="3113" grpId="0" animBg="1"/>
      <p:bldP spid="3113" grpId="1" animBg="1"/>
      <p:bldP spid="3114" grpId="0" animBg="1"/>
      <p:bldP spid="3115" grpId="0" animBg="1"/>
      <p:bldP spid="3116" grpId="0" animBg="1"/>
      <p:bldP spid="3105" grpId="0"/>
      <p:bldP spid="3074" grpId="0"/>
      <p:bldP spid="3075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BA89A-CE43-4211-BC21-559FBDAD03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3050" y="284163"/>
            <a:ext cx="2063750" cy="584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28625" y="284163"/>
            <a:ext cx="6042025" cy="5842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F109D-A0B0-4637-91FB-6D2FB668D3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4163"/>
            <a:ext cx="5819775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32BCF29-43A0-493E-9384-FE9424AC75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4163"/>
            <a:ext cx="5819775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568073F-2105-4860-9B22-AB0DBF0EA1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969BE-677D-411B-BD88-B94B9FEB15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D91D7-CECD-45BB-87EB-380F7D3264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EA579-739A-43BC-AE5B-BAC007E281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14195-C01F-43B8-9B44-C19A731168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B0D49-577D-47A6-9C60-6A9C9FF0BF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70CC1-F2C7-49C3-A73B-EF0E28F98A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F81E2-FDF3-4F70-AF0C-6811CB0CBC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DC6BA-293A-49F7-A35A-C5A2E58C04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295275" y="342900"/>
            <a:ext cx="8848725" cy="6515100"/>
          </a:xfrm>
          <a:custGeom>
            <a:avLst/>
            <a:gdLst/>
            <a:ahLst/>
            <a:cxnLst>
              <a:cxn ang="0">
                <a:pos x="5574" y="4104"/>
              </a:cxn>
              <a:cxn ang="0">
                <a:pos x="5574" y="24"/>
              </a:cxn>
              <a:cxn ang="0">
                <a:pos x="4194" y="24"/>
              </a:cxn>
              <a:cxn ang="0">
                <a:pos x="2310" y="24"/>
              </a:cxn>
              <a:cxn ang="0">
                <a:pos x="144" y="42"/>
              </a:cxn>
              <a:cxn ang="0">
                <a:pos x="16" y="202"/>
              </a:cxn>
              <a:cxn ang="0">
                <a:pos x="16" y="835"/>
              </a:cxn>
              <a:cxn ang="0">
                <a:pos x="12" y="2700"/>
              </a:cxn>
              <a:cxn ang="0">
                <a:pos x="6" y="4104"/>
              </a:cxn>
              <a:cxn ang="0">
                <a:pos x="5574" y="4104"/>
              </a:cxn>
            </a:cxnLst>
            <a:rect l="0" t="0" r="r" b="b"/>
            <a:pathLst>
              <a:path w="5574" h="4104">
                <a:moveTo>
                  <a:pt x="5574" y="4104"/>
                </a:moveTo>
                <a:lnTo>
                  <a:pt x="5574" y="24"/>
                </a:lnTo>
                <a:cubicBezTo>
                  <a:pt x="4920" y="0"/>
                  <a:pt x="4738" y="24"/>
                  <a:pt x="4194" y="24"/>
                </a:cubicBezTo>
                <a:cubicBezTo>
                  <a:pt x="3650" y="24"/>
                  <a:pt x="2983" y="29"/>
                  <a:pt x="2310" y="24"/>
                </a:cubicBezTo>
                <a:cubicBezTo>
                  <a:pt x="1637" y="19"/>
                  <a:pt x="520" y="18"/>
                  <a:pt x="144" y="42"/>
                </a:cubicBezTo>
                <a:cubicBezTo>
                  <a:pt x="24" y="60"/>
                  <a:pt x="20" y="67"/>
                  <a:pt x="16" y="202"/>
                </a:cubicBezTo>
                <a:cubicBezTo>
                  <a:pt x="12" y="337"/>
                  <a:pt x="15" y="418"/>
                  <a:pt x="16" y="835"/>
                </a:cubicBezTo>
                <a:cubicBezTo>
                  <a:pt x="13" y="1258"/>
                  <a:pt x="12" y="2156"/>
                  <a:pt x="12" y="2700"/>
                </a:cubicBezTo>
                <a:cubicBezTo>
                  <a:pt x="12" y="3244"/>
                  <a:pt x="0" y="3600"/>
                  <a:pt x="6" y="4104"/>
                </a:cubicBezTo>
                <a:cubicBezTo>
                  <a:pt x="2790" y="4104"/>
                  <a:pt x="5574" y="4104"/>
                  <a:pt x="5574" y="4104"/>
                </a:cubicBezTo>
                <a:close/>
              </a:path>
            </a:pathLst>
          </a:custGeom>
          <a:gradFill rotWithShape="1">
            <a:gsLst>
              <a:gs pos="0">
                <a:srgbClr val="E6E6E6">
                  <a:alpha val="70000"/>
                </a:srgbClr>
              </a:gs>
              <a:gs pos="100000">
                <a:srgbClr val="E6E6E6">
                  <a:gamma/>
                  <a:tint val="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2" name="Freeform 8"/>
          <p:cNvSpPr>
            <a:spLocks/>
          </p:cNvSpPr>
          <p:nvPr/>
        </p:nvSpPr>
        <p:spPr bwMode="gray">
          <a:xfrm>
            <a:off x="328613" y="0"/>
            <a:ext cx="8821737" cy="314325"/>
          </a:xfrm>
          <a:custGeom>
            <a:avLst/>
            <a:gdLst/>
            <a:ahLst/>
            <a:cxnLst>
              <a:cxn ang="0">
                <a:pos x="5553" y="0"/>
              </a:cxn>
              <a:cxn ang="0">
                <a:pos x="5553" y="150"/>
              </a:cxn>
              <a:cxn ang="0">
                <a:pos x="4585" y="186"/>
              </a:cxn>
              <a:cxn ang="0">
                <a:pos x="2246" y="180"/>
              </a:cxn>
              <a:cxn ang="0">
                <a:pos x="960" y="180"/>
              </a:cxn>
              <a:cxn ang="0">
                <a:pos x="76" y="198"/>
              </a:cxn>
              <a:cxn ang="0">
                <a:pos x="1" y="153"/>
              </a:cxn>
              <a:cxn ang="0">
                <a:pos x="1" y="0"/>
              </a:cxn>
              <a:cxn ang="0">
                <a:pos x="5553" y="0"/>
              </a:cxn>
            </a:cxnLst>
            <a:rect l="0" t="0" r="r" b="b"/>
            <a:pathLst>
              <a:path w="5557" h="198">
                <a:moveTo>
                  <a:pt x="5553" y="0"/>
                </a:moveTo>
                <a:lnTo>
                  <a:pt x="5553" y="150"/>
                </a:lnTo>
                <a:cubicBezTo>
                  <a:pt x="5557" y="144"/>
                  <a:pt x="5136" y="181"/>
                  <a:pt x="4585" y="186"/>
                </a:cubicBezTo>
                <a:cubicBezTo>
                  <a:pt x="4034" y="191"/>
                  <a:pt x="2849" y="170"/>
                  <a:pt x="2246" y="180"/>
                </a:cubicBezTo>
                <a:cubicBezTo>
                  <a:pt x="1643" y="190"/>
                  <a:pt x="1319" y="178"/>
                  <a:pt x="960" y="180"/>
                </a:cubicBezTo>
                <a:cubicBezTo>
                  <a:pt x="601" y="182"/>
                  <a:pt x="238" y="198"/>
                  <a:pt x="76" y="198"/>
                </a:cubicBezTo>
                <a:cubicBezTo>
                  <a:pt x="28" y="198"/>
                  <a:pt x="1" y="153"/>
                  <a:pt x="1" y="153"/>
                </a:cubicBezTo>
                <a:cubicBezTo>
                  <a:pt x="1" y="153"/>
                  <a:pt x="0" y="83"/>
                  <a:pt x="1" y="0"/>
                </a:cubicBezTo>
                <a:lnTo>
                  <a:pt x="5553" y="0"/>
                </a:lnTo>
                <a:close/>
              </a:path>
            </a:pathLst>
          </a:custGeom>
          <a:solidFill>
            <a:schemeClr val="hlink">
              <a:alpha val="7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1588" y="393700"/>
            <a:ext cx="242888" cy="6469063"/>
          </a:xfrm>
          <a:custGeom>
            <a:avLst/>
            <a:gdLst/>
            <a:ahLst/>
            <a:cxnLst>
              <a:cxn ang="0">
                <a:pos x="0" y="4061"/>
              </a:cxn>
              <a:cxn ang="0">
                <a:pos x="145" y="4064"/>
              </a:cxn>
              <a:cxn ang="0">
                <a:pos x="149" y="3364"/>
              </a:cxn>
              <a:cxn ang="0">
                <a:pos x="137" y="1651"/>
              </a:cxn>
              <a:cxn ang="0">
                <a:pos x="139" y="710"/>
              </a:cxn>
              <a:cxn ang="0">
                <a:pos x="136" y="65"/>
              </a:cxn>
              <a:cxn ang="0">
                <a:pos x="102" y="18"/>
              </a:cxn>
              <a:cxn ang="0">
                <a:pos x="1" y="7"/>
              </a:cxn>
              <a:cxn ang="0">
                <a:pos x="0" y="4061"/>
              </a:cxn>
            </a:cxnLst>
            <a:rect l="0" t="0" r="r" b="b"/>
            <a:pathLst>
              <a:path w="153" h="4067">
                <a:moveTo>
                  <a:pt x="0" y="4061"/>
                </a:moveTo>
                <a:lnTo>
                  <a:pt x="145" y="4064"/>
                </a:lnTo>
                <a:cubicBezTo>
                  <a:pt x="141" y="4067"/>
                  <a:pt x="145" y="3766"/>
                  <a:pt x="149" y="3364"/>
                </a:cubicBezTo>
                <a:cubicBezTo>
                  <a:pt x="153" y="2962"/>
                  <a:pt x="143" y="2090"/>
                  <a:pt x="137" y="1651"/>
                </a:cubicBezTo>
                <a:cubicBezTo>
                  <a:pt x="131" y="1212"/>
                  <a:pt x="138" y="971"/>
                  <a:pt x="139" y="710"/>
                </a:cubicBezTo>
                <a:cubicBezTo>
                  <a:pt x="141" y="448"/>
                  <a:pt x="136" y="184"/>
                  <a:pt x="136" y="65"/>
                </a:cubicBezTo>
                <a:cubicBezTo>
                  <a:pt x="136" y="30"/>
                  <a:pt x="102" y="18"/>
                  <a:pt x="102" y="18"/>
                </a:cubicBezTo>
                <a:cubicBezTo>
                  <a:pt x="41" y="0"/>
                  <a:pt x="1" y="7"/>
                  <a:pt x="1" y="7"/>
                </a:cubicBezTo>
                <a:lnTo>
                  <a:pt x="0" y="4061"/>
                </a:lnTo>
                <a:close/>
              </a:path>
            </a:pathLst>
          </a:custGeom>
          <a:solidFill>
            <a:schemeClr val="folHlink">
              <a:alpha val="7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-3175" y="0"/>
            <a:ext cx="247650" cy="32702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50" y="0"/>
              </a:cxn>
              <a:cxn ang="0">
                <a:pos x="144" y="149"/>
              </a:cxn>
              <a:cxn ang="0">
                <a:pos x="87" y="197"/>
              </a:cxn>
              <a:cxn ang="0">
                <a:pos x="0" y="197"/>
              </a:cxn>
              <a:cxn ang="0">
                <a:pos x="2" y="0"/>
              </a:cxn>
            </a:cxnLst>
            <a:rect l="0" t="0" r="r" b="b"/>
            <a:pathLst>
              <a:path w="156" h="206">
                <a:moveTo>
                  <a:pt x="2" y="0"/>
                </a:moveTo>
                <a:lnTo>
                  <a:pt x="150" y="0"/>
                </a:lnTo>
                <a:cubicBezTo>
                  <a:pt x="156" y="71"/>
                  <a:pt x="144" y="149"/>
                  <a:pt x="144" y="149"/>
                </a:cubicBezTo>
                <a:cubicBezTo>
                  <a:pt x="133" y="181"/>
                  <a:pt x="111" y="189"/>
                  <a:pt x="87" y="197"/>
                </a:cubicBezTo>
                <a:cubicBezTo>
                  <a:pt x="44" y="206"/>
                  <a:pt x="0" y="197"/>
                  <a:pt x="0" y="197"/>
                </a:cubicBezTo>
                <a:lnTo>
                  <a:pt x="2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5A8F4DB-EDE8-4195-8A16-590E65425FB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44" name="Freeform 20"/>
          <p:cNvSpPr>
            <a:spLocks/>
          </p:cNvSpPr>
          <p:nvPr/>
        </p:nvSpPr>
        <p:spPr bwMode="gray">
          <a:xfrm>
            <a:off x="6132513" y="457200"/>
            <a:ext cx="917575" cy="635000"/>
          </a:xfrm>
          <a:custGeom>
            <a:avLst/>
            <a:gdLst/>
            <a:ahLst/>
            <a:cxnLst>
              <a:cxn ang="0">
                <a:pos x="32" y="70"/>
              </a:cxn>
              <a:cxn ang="0">
                <a:pos x="138" y="20"/>
              </a:cxn>
              <a:cxn ang="0">
                <a:pos x="412" y="32"/>
              </a:cxn>
              <a:cxn ang="0">
                <a:pos x="682" y="11"/>
              </a:cxn>
              <a:cxn ang="0">
                <a:pos x="1010" y="17"/>
              </a:cxn>
              <a:cxn ang="0">
                <a:pos x="1276" y="30"/>
              </a:cxn>
              <a:cxn ang="0">
                <a:pos x="1462" y="11"/>
              </a:cxn>
              <a:cxn ang="0">
                <a:pos x="1618" y="18"/>
              </a:cxn>
              <a:cxn ang="0">
                <a:pos x="1704" y="120"/>
              </a:cxn>
              <a:cxn ang="0">
                <a:pos x="1700" y="338"/>
              </a:cxn>
              <a:cxn ang="0">
                <a:pos x="1708" y="665"/>
              </a:cxn>
              <a:cxn ang="0">
                <a:pos x="1698" y="857"/>
              </a:cxn>
              <a:cxn ang="0">
                <a:pos x="1710" y="1043"/>
              </a:cxn>
              <a:cxn ang="0">
                <a:pos x="1656" y="1120"/>
              </a:cxn>
              <a:cxn ang="0">
                <a:pos x="1480" y="1122"/>
              </a:cxn>
              <a:cxn ang="0">
                <a:pos x="1254" y="1111"/>
              </a:cxn>
              <a:cxn ang="0">
                <a:pos x="920" y="1126"/>
              </a:cxn>
              <a:cxn ang="0">
                <a:pos x="584" y="1109"/>
              </a:cxn>
              <a:cxn ang="0">
                <a:pos x="322" y="1123"/>
              </a:cxn>
              <a:cxn ang="0">
                <a:pos x="88" y="1116"/>
              </a:cxn>
              <a:cxn ang="0">
                <a:pos x="14" y="1029"/>
              </a:cxn>
              <a:cxn ang="0">
                <a:pos x="23" y="847"/>
              </a:cxn>
              <a:cxn ang="0">
                <a:pos x="20" y="657"/>
              </a:cxn>
              <a:cxn ang="0">
                <a:pos x="4" y="405"/>
              </a:cxn>
              <a:cxn ang="0">
                <a:pos x="20" y="222"/>
              </a:cxn>
              <a:cxn ang="0">
                <a:pos x="32" y="70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5" name="Freeform 21"/>
          <p:cNvSpPr>
            <a:spLocks/>
          </p:cNvSpPr>
          <p:nvPr/>
        </p:nvSpPr>
        <p:spPr bwMode="gray">
          <a:xfrm>
            <a:off x="8085138" y="457200"/>
            <a:ext cx="917575" cy="636588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6" name="Freeform 22"/>
          <p:cNvSpPr>
            <a:spLocks/>
          </p:cNvSpPr>
          <p:nvPr/>
        </p:nvSpPr>
        <p:spPr bwMode="gray">
          <a:xfrm>
            <a:off x="7113588" y="457200"/>
            <a:ext cx="917575" cy="636588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15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7" name="Freeform 23"/>
          <p:cNvSpPr>
            <a:spLocks/>
          </p:cNvSpPr>
          <p:nvPr/>
        </p:nvSpPr>
        <p:spPr bwMode="gray">
          <a:xfrm>
            <a:off x="6132513" y="457200"/>
            <a:ext cx="917575" cy="635000"/>
          </a:xfrm>
          <a:custGeom>
            <a:avLst/>
            <a:gdLst/>
            <a:ahLst/>
            <a:cxnLst>
              <a:cxn ang="0">
                <a:pos x="32" y="70"/>
              </a:cxn>
              <a:cxn ang="0">
                <a:pos x="138" y="20"/>
              </a:cxn>
              <a:cxn ang="0">
                <a:pos x="412" y="32"/>
              </a:cxn>
              <a:cxn ang="0">
                <a:pos x="682" y="11"/>
              </a:cxn>
              <a:cxn ang="0">
                <a:pos x="1010" y="17"/>
              </a:cxn>
              <a:cxn ang="0">
                <a:pos x="1276" y="30"/>
              </a:cxn>
              <a:cxn ang="0">
                <a:pos x="1462" y="11"/>
              </a:cxn>
              <a:cxn ang="0">
                <a:pos x="1618" y="18"/>
              </a:cxn>
              <a:cxn ang="0">
                <a:pos x="1704" y="120"/>
              </a:cxn>
              <a:cxn ang="0">
                <a:pos x="1700" y="338"/>
              </a:cxn>
              <a:cxn ang="0">
                <a:pos x="1708" y="665"/>
              </a:cxn>
              <a:cxn ang="0">
                <a:pos x="1698" y="857"/>
              </a:cxn>
              <a:cxn ang="0">
                <a:pos x="1710" y="1043"/>
              </a:cxn>
              <a:cxn ang="0">
                <a:pos x="1656" y="1120"/>
              </a:cxn>
              <a:cxn ang="0">
                <a:pos x="1480" y="1122"/>
              </a:cxn>
              <a:cxn ang="0">
                <a:pos x="1254" y="1111"/>
              </a:cxn>
              <a:cxn ang="0">
                <a:pos x="920" y="1126"/>
              </a:cxn>
              <a:cxn ang="0">
                <a:pos x="584" y="1109"/>
              </a:cxn>
              <a:cxn ang="0">
                <a:pos x="322" y="1123"/>
              </a:cxn>
              <a:cxn ang="0">
                <a:pos x="88" y="1116"/>
              </a:cxn>
              <a:cxn ang="0">
                <a:pos x="14" y="1029"/>
              </a:cxn>
              <a:cxn ang="0">
                <a:pos x="23" y="847"/>
              </a:cxn>
              <a:cxn ang="0">
                <a:pos x="20" y="657"/>
              </a:cxn>
              <a:cxn ang="0">
                <a:pos x="4" y="405"/>
              </a:cxn>
              <a:cxn ang="0">
                <a:pos x="20" y="222"/>
              </a:cxn>
              <a:cxn ang="0">
                <a:pos x="32" y="70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16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8" name="Freeform 24"/>
          <p:cNvSpPr>
            <a:spLocks/>
          </p:cNvSpPr>
          <p:nvPr/>
        </p:nvSpPr>
        <p:spPr bwMode="gray">
          <a:xfrm>
            <a:off x="7107238" y="452438"/>
            <a:ext cx="930275" cy="644525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9" name="Freeform 25"/>
          <p:cNvSpPr>
            <a:spLocks/>
          </p:cNvSpPr>
          <p:nvPr/>
        </p:nvSpPr>
        <p:spPr bwMode="gray">
          <a:xfrm>
            <a:off x="8085138" y="457200"/>
            <a:ext cx="917575" cy="636588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17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50" name="Picture 26" descr="OPENAS_318748"/>
          <p:cNvPicPr>
            <a:picLocks noChangeAspect="1" noChangeArrowheads="1"/>
          </p:cNvPicPr>
          <p:nvPr/>
        </p:nvPicPr>
        <p:blipFill>
          <a:blip r:embed="rId18" cstate="print"/>
          <a:srcRect t="9825" b="10228"/>
          <a:stretch>
            <a:fillRect/>
          </a:stretch>
        </p:blipFill>
        <p:spPr bwMode="auto">
          <a:xfrm>
            <a:off x="6553200" y="0"/>
            <a:ext cx="2590800" cy="136683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28625" y="284163"/>
            <a:ext cx="5819775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" dur="1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3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3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3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3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3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7" dur="13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13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3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animBg="1"/>
      <p:bldP spid="1033" grpId="0" animBg="1"/>
      <p:bldP spid="1034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4437112"/>
            <a:ext cx="7772400" cy="1165225"/>
          </a:xfrm>
        </p:spPr>
        <p:txBody>
          <a:bodyPr/>
          <a:lstStyle/>
          <a:p>
            <a:r>
              <a:rPr lang="ru-RU" sz="2300" dirty="0" smtClean="0"/>
              <a:t>Учебный проект</a:t>
            </a:r>
            <a:r>
              <a:rPr lang="en-US" sz="2300" dirty="0"/>
              <a:t/>
            </a:r>
            <a:br>
              <a:rPr lang="en-US" sz="2300" dirty="0"/>
            </a:br>
            <a:r>
              <a:rPr lang="ru-RU" dirty="0" smtClean="0">
                <a:solidFill>
                  <a:schemeClr val="tx1"/>
                </a:solidFill>
              </a:rPr>
              <a:t>«Школа глазами учеников»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3968" y="5949280"/>
            <a:ext cx="4680520" cy="533400"/>
          </a:xfrm>
        </p:spPr>
        <p:txBody>
          <a:bodyPr/>
          <a:lstStyle/>
          <a:p>
            <a:pPr algn="r"/>
            <a:r>
              <a:rPr lang="ru-RU" dirty="0" smtClean="0"/>
              <a:t>Разработка проекта: </a:t>
            </a:r>
            <a:r>
              <a:rPr lang="ru-RU" dirty="0" err="1" smtClean="0"/>
              <a:t>Сурник</a:t>
            </a:r>
            <a:r>
              <a:rPr lang="ru-RU" dirty="0" smtClean="0"/>
              <a:t> Дарья ,Кротов Антон,</a:t>
            </a:r>
          </a:p>
          <a:p>
            <a:pPr algn="r"/>
            <a:r>
              <a:rPr lang="ru-RU" dirty="0" err="1" smtClean="0"/>
              <a:t>Сабайтис</a:t>
            </a:r>
            <a:r>
              <a:rPr lang="ru-RU" dirty="0" smtClean="0"/>
              <a:t> Яна, </a:t>
            </a:r>
            <a:r>
              <a:rPr lang="ru-RU" dirty="0" err="1" smtClean="0"/>
              <a:t>Павлюченкова</a:t>
            </a:r>
            <a:r>
              <a:rPr lang="ru-RU" dirty="0" smtClean="0"/>
              <a:t> Вероника,</a:t>
            </a:r>
          </a:p>
          <a:p>
            <a:pPr algn="r"/>
            <a:r>
              <a:rPr lang="ru-RU" dirty="0" err="1" smtClean="0"/>
              <a:t>Ключко</a:t>
            </a:r>
            <a:r>
              <a:rPr lang="ru-RU" dirty="0" smtClean="0"/>
              <a:t> Ольга, Иванова Алина.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Администратор\Desktop\76_characters.jpg"/>
          <p:cNvPicPr>
            <a:picLocks noChangeAspect="1" noChangeArrowheads="1"/>
          </p:cNvPicPr>
          <p:nvPr/>
        </p:nvPicPr>
        <p:blipFill>
          <a:blip r:embed="rId2" cstate="print"/>
          <a:srcRect t="7959" r="63879" b="88337"/>
          <a:stretch>
            <a:fillRect/>
          </a:stretch>
        </p:blipFill>
        <p:spPr bwMode="auto">
          <a:xfrm>
            <a:off x="1547664" y="5157192"/>
            <a:ext cx="1876080" cy="1296144"/>
          </a:xfrm>
          <a:prstGeom prst="rect">
            <a:avLst/>
          </a:prstGeom>
          <a:noFill/>
        </p:spPr>
      </p:pic>
      <p:sp>
        <p:nvSpPr>
          <p:cNvPr id="25" name="Rectangle 6"/>
          <p:cNvSpPr>
            <a:spLocks noChangeArrowheads="1"/>
          </p:cNvSpPr>
          <p:nvPr/>
        </p:nvSpPr>
        <p:spPr bwMode="invGray">
          <a:xfrm>
            <a:off x="2339752" y="3356992"/>
            <a:ext cx="1944216" cy="1440159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85882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gray">
          <a:xfrm>
            <a:off x="2123728" y="3429000"/>
            <a:ext cx="1944216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/>
            <a:r>
              <a:rPr lang="ru-RU" sz="1400" dirty="0">
                <a:solidFill>
                  <a:srgbClr val="F8F8F8"/>
                </a:solidFill>
              </a:rPr>
              <a:t>с</a:t>
            </a:r>
            <a:r>
              <a:rPr lang="ru-RU" sz="1400" dirty="0" smtClean="0">
                <a:solidFill>
                  <a:srgbClr val="F8F8F8"/>
                </a:solidFill>
              </a:rPr>
              <a:t>оздание </a:t>
            </a:r>
            <a:r>
              <a:rPr lang="ru-RU" sz="1400" dirty="0" smtClean="0">
                <a:solidFill>
                  <a:srgbClr val="F8F8F8"/>
                </a:solidFill>
              </a:rPr>
              <a:t>Уроков Выражения Интересов (УВИ). Основа уроков – самопрезентация, дискуссия</a:t>
            </a:r>
            <a:endParaRPr lang="en-US" sz="1400" dirty="0">
              <a:solidFill>
                <a:srgbClr val="F8F8F8"/>
              </a:solidFill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invGray">
          <a:xfrm>
            <a:off x="467544" y="3429000"/>
            <a:ext cx="1656184" cy="1440159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85882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gray">
          <a:xfrm>
            <a:off x="539552" y="3573016"/>
            <a:ext cx="1539727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400" dirty="0">
                <a:solidFill>
                  <a:srgbClr val="F8F8F8"/>
                </a:solidFill>
              </a:rPr>
              <a:t>п</a:t>
            </a:r>
            <a:r>
              <a:rPr lang="ru-RU" sz="1400" dirty="0" smtClean="0">
                <a:solidFill>
                  <a:srgbClr val="F8F8F8"/>
                </a:solidFill>
              </a:rPr>
              <a:t>отребность </a:t>
            </a:r>
            <a:r>
              <a:rPr lang="ru-RU" sz="1400" dirty="0" smtClean="0">
                <a:solidFill>
                  <a:srgbClr val="F8F8F8"/>
                </a:solidFill>
              </a:rPr>
              <a:t>учеников в самовыражении в школе</a:t>
            </a:r>
            <a:endParaRPr lang="en-US" sz="1400" dirty="0">
              <a:solidFill>
                <a:srgbClr val="F8F8F8"/>
              </a:solidFill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5819775" cy="944562"/>
          </a:xfrm>
        </p:spPr>
        <p:txBody>
          <a:bodyPr/>
          <a:lstStyle/>
          <a:p>
            <a:r>
              <a:rPr lang="ru-RU" sz="3200" dirty="0" smtClean="0"/>
              <a:t>Необходимы ли в школе Уроки Выражения Интересов (УВИ)?</a:t>
            </a:r>
            <a:endParaRPr lang="en-US" sz="3200" dirty="0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ltGray">
          <a:xfrm flipH="1">
            <a:off x="467544" y="1772816"/>
            <a:ext cx="1658937" cy="1655763"/>
          </a:xfrm>
          <a:prstGeom prst="rtTriangl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6667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gray">
          <a:xfrm>
            <a:off x="774204" y="3022501"/>
            <a:ext cx="14121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Проблема:</a:t>
            </a:r>
            <a:endParaRPr lang="en-US" b="1" dirty="0"/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gray">
          <a:xfrm>
            <a:off x="2339752" y="1772816"/>
            <a:ext cx="1944216" cy="1655763"/>
          </a:xfrm>
          <a:prstGeom prst="rtTriangl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451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gray">
          <a:xfrm>
            <a:off x="2411760" y="2996952"/>
            <a:ext cx="126893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Решение:</a:t>
            </a:r>
            <a:endParaRPr lang="en-US" b="1" dirty="0"/>
          </a:p>
        </p:txBody>
      </p:sp>
      <p:sp>
        <p:nvSpPr>
          <p:cNvPr id="27" name="AutoShape 13"/>
          <p:cNvSpPr>
            <a:spLocks noChangeArrowheads="1"/>
          </p:cNvSpPr>
          <p:nvPr/>
        </p:nvSpPr>
        <p:spPr bwMode="gray">
          <a:xfrm>
            <a:off x="6804248" y="1700808"/>
            <a:ext cx="1114425" cy="1114425"/>
          </a:xfrm>
          <a:prstGeom prst="diamond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gray">
          <a:xfrm>
            <a:off x="6907436" y="2026246"/>
            <a:ext cx="86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FFFFFF"/>
                </a:solidFill>
              </a:rPr>
              <a:t>27%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gray">
          <a:xfrm>
            <a:off x="6550248" y="2905721"/>
            <a:ext cx="161448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ru-RU" sz="1400" dirty="0" smtClean="0">
                <a:solidFill>
                  <a:srgbClr val="000000"/>
                </a:solidFill>
              </a:rPr>
              <a:t>Нет, в этом нет необходимости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0" name="AutoShape 14"/>
          <p:cNvSpPr>
            <a:spLocks noChangeArrowheads="1"/>
          </p:cNvSpPr>
          <p:nvPr/>
        </p:nvSpPr>
        <p:spPr bwMode="gray">
          <a:xfrm>
            <a:off x="5220072" y="1772816"/>
            <a:ext cx="1114425" cy="1114425"/>
          </a:xfrm>
          <a:prstGeom prst="diamond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gray">
          <a:xfrm>
            <a:off x="5331197" y="2098254"/>
            <a:ext cx="86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FFFFFF"/>
                </a:solidFill>
              </a:rPr>
              <a:t>73%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gray">
          <a:xfrm>
            <a:off x="4927972" y="2977729"/>
            <a:ext cx="161448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ru-RU" sz="1400" dirty="0" smtClean="0">
                <a:solidFill>
                  <a:srgbClr val="000000"/>
                </a:solidFill>
              </a:rPr>
              <a:t>Да, они нужны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645024"/>
            <a:ext cx="1916039" cy="143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645024"/>
            <a:ext cx="194421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085184"/>
            <a:ext cx="1944216" cy="132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5085184"/>
            <a:ext cx="1944216" cy="135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500"/>
                            </p:stCondLst>
                            <p:childTnLst>
                              <p:par>
                                <p:cTn id="1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0" grpId="0" animBg="1"/>
      <p:bldP spid="21" grpId="0"/>
      <p:bldP spid="58370" grpId="0"/>
      <p:bldP spid="18" grpId="0" animBg="1"/>
      <p:bldP spid="19" grpId="0"/>
      <p:bldP spid="23" grpId="0" animBg="1"/>
      <p:bldP spid="24" grpId="0"/>
      <p:bldP spid="27" grpId="0" animBg="1"/>
      <p:bldP spid="28" grpId="0"/>
      <p:bldP spid="29" grpId="0"/>
      <p:bldP spid="30" grpId="0" animBg="1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779912" y="4437112"/>
            <a:ext cx="4964088" cy="1165225"/>
          </a:xfrm>
        </p:spPr>
        <p:txBody>
          <a:bodyPr/>
          <a:lstStyle/>
          <a:p>
            <a:r>
              <a:rPr lang="ru-RU" sz="6000" dirty="0" smtClean="0">
                <a:solidFill>
                  <a:srgbClr val="000000"/>
                </a:solidFill>
              </a:rPr>
              <a:t>Спасибо за внимание!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3968" y="5949280"/>
            <a:ext cx="4680520" cy="533400"/>
          </a:xfrm>
        </p:spPr>
        <p:txBody>
          <a:bodyPr/>
          <a:lstStyle/>
          <a:p>
            <a:pPr algn="r"/>
            <a:r>
              <a:rPr lang="ru-RU" dirty="0" smtClean="0"/>
              <a:t>Разработка проекта: </a:t>
            </a:r>
            <a:r>
              <a:rPr lang="ru-RU" dirty="0" err="1" smtClean="0"/>
              <a:t>Сурник</a:t>
            </a:r>
            <a:r>
              <a:rPr lang="ru-RU" dirty="0" smtClean="0"/>
              <a:t> Дарья ,Кротов Антон,</a:t>
            </a:r>
          </a:p>
          <a:p>
            <a:pPr algn="r"/>
            <a:r>
              <a:rPr lang="ru-RU" dirty="0" err="1" smtClean="0"/>
              <a:t>Сабайтис</a:t>
            </a:r>
            <a:r>
              <a:rPr lang="ru-RU" dirty="0" smtClean="0"/>
              <a:t> Яна, </a:t>
            </a:r>
            <a:r>
              <a:rPr lang="ru-RU" dirty="0" err="1" smtClean="0"/>
              <a:t>Павлюченкова</a:t>
            </a:r>
            <a:r>
              <a:rPr lang="ru-RU" dirty="0" smtClean="0"/>
              <a:t> Вероника,</a:t>
            </a:r>
          </a:p>
          <a:p>
            <a:pPr algn="r"/>
            <a:r>
              <a:rPr lang="ru-RU" dirty="0" err="1" smtClean="0"/>
              <a:t>Ключко</a:t>
            </a:r>
            <a:r>
              <a:rPr lang="ru-RU" dirty="0" smtClean="0"/>
              <a:t> Ольга, Иванова Алина.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539552" y="1846746"/>
            <a:ext cx="7824787" cy="3346450"/>
          </a:xfrm>
          <a:noFill/>
          <a:ln/>
        </p:spPr>
        <p:txBody>
          <a:bodyPr/>
          <a:lstStyle/>
          <a:p>
            <a:r>
              <a:rPr lang="ru-RU" sz="2800" b="1" dirty="0"/>
              <a:t>в</a:t>
            </a:r>
            <a:r>
              <a:rPr lang="ru-RU" sz="2800" b="1" dirty="0" smtClean="0"/>
              <a:t>ыявить </a:t>
            </a:r>
            <a:r>
              <a:rPr lang="ru-RU" sz="2800" b="1" dirty="0" smtClean="0"/>
              <a:t>проблемы, которые затрудняют возникновение интереса у детей к учебному </a:t>
            </a:r>
            <a:r>
              <a:rPr lang="ru-RU" sz="2800" b="1" dirty="0" smtClean="0"/>
              <a:t>процессу;</a:t>
            </a:r>
          </a:p>
          <a:p>
            <a:r>
              <a:rPr lang="ru-RU" sz="2800" b="1" dirty="0" smtClean="0"/>
              <a:t>предложить </a:t>
            </a:r>
            <a:r>
              <a:rPr lang="ru-RU" sz="2800" b="1" dirty="0" smtClean="0"/>
              <a:t>решение этих </a:t>
            </a:r>
            <a:r>
              <a:rPr lang="ru-RU" sz="2800" b="1" dirty="0" smtClean="0"/>
              <a:t>проблем</a:t>
            </a:r>
            <a:endParaRPr lang="en-US" sz="2800" b="1" dirty="0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5819775" cy="944562"/>
          </a:xfrm>
        </p:spPr>
        <p:txBody>
          <a:bodyPr/>
          <a:lstStyle/>
          <a:p>
            <a:r>
              <a:rPr lang="ru-RU" dirty="0" smtClean="0"/>
              <a:t>Цель учебного проекта:</a:t>
            </a:r>
            <a:endParaRPr lang="en-US" dirty="0"/>
          </a:p>
        </p:txBody>
      </p:sp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869160"/>
            <a:ext cx="94167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933056"/>
            <a:ext cx="172486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437112"/>
            <a:ext cx="20882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uiExpand="1" build="p"/>
      <p:bldP spid="5018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5229200"/>
            <a:ext cx="155537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utoShape 7"/>
          <p:cNvSpPr>
            <a:spLocks noChangeArrowheads="1"/>
          </p:cNvSpPr>
          <p:nvPr/>
        </p:nvSpPr>
        <p:spPr bwMode="gray">
          <a:xfrm>
            <a:off x="683568" y="2780928"/>
            <a:ext cx="4968552" cy="648072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gray">
          <a:xfrm>
            <a:off x="2123728" y="2780928"/>
            <a:ext cx="3763963" cy="6340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ru-RU" sz="1600" b="1" dirty="0">
                <a:cs typeface="Arial" charset="0"/>
              </a:rPr>
              <a:t>в</a:t>
            </a:r>
            <a:r>
              <a:rPr lang="ru-RU" sz="1600" b="1" dirty="0" smtClean="0">
                <a:cs typeface="Arial" charset="0"/>
              </a:rPr>
              <a:t>ведение </a:t>
            </a:r>
            <a:r>
              <a:rPr lang="ru-RU" sz="1600" b="1" dirty="0" smtClean="0">
                <a:cs typeface="Arial" charset="0"/>
              </a:rPr>
              <a:t>еженедельных </a:t>
            </a:r>
            <a:r>
              <a:rPr lang="ru-RU" sz="1600" b="1" dirty="0" smtClean="0">
                <a:cs typeface="Arial" charset="0"/>
              </a:rPr>
              <a:t>ТОГИС-уроков</a:t>
            </a:r>
            <a:endParaRPr lang="en-US" sz="1600" b="1" dirty="0">
              <a:cs typeface="Arial" charset="0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ltGray">
          <a:xfrm>
            <a:off x="2195737" y="1916832"/>
            <a:ext cx="4464495" cy="693738"/>
          </a:xfrm>
          <a:prstGeom prst="roundRect">
            <a:avLst>
              <a:gd name="adj" fmla="val 27481"/>
            </a:avLst>
          </a:prstGeom>
          <a:solidFill>
            <a:srgbClr val="000080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gray">
          <a:xfrm>
            <a:off x="2411760" y="1916832"/>
            <a:ext cx="461327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bg1"/>
                </a:solidFill>
              </a:rPr>
              <a:t>монотонность </a:t>
            </a:r>
            <a:r>
              <a:rPr lang="ru-RU" sz="1600" b="1" dirty="0">
                <a:solidFill>
                  <a:schemeClr val="bg1"/>
                </a:solidFill>
              </a:rPr>
              <a:t>традиционных </a:t>
            </a:r>
            <a:r>
              <a:rPr lang="ru-RU" sz="1600" b="1" dirty="0" smtClean="0">
                <a:solidFill>
                  <a:schemeClr val="bg1"/>
                </a:solidFill>
              </a:rPr>
              <a:t>уроков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bg1"/>
                </a:solidFill>
              </a:rPr>
              <a:t>неумение детей работать в группах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7346" name="AutoShape 2"/>
          <p:cNvSpPr>
            <a:spLocks noChangeArrowheads="1"/>
          </p:cNvSpPr>
          <p:nvPr/>
        </p:nvSpPr>
        <p:spPr bwMode="gray">
          <a:xfrm>
            <a:off x="467543" y="1985392"/>
            <a:ext cx="1944216" cy="536575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270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>
          <a:xfrm>
            <a:off x="323528" y="548680"/>
            <a:ext cx="5819775" cy="944562"/>
          </a:xfrm>
        </p:spPr>
        <p:txBody>
          <a:bodyPr/>
          <a:lstStyle/>
          <a:p>
            <a:r>
              <a:rPr lang="ru-RU" sz="3200" dirty="0" smtClean="0"/>
              <a:t>Как вы относитесь к идее введения еженедельных ТОГИС-уроков?</a:t>
            </a:r>
            <a:endParaRPr lang="en-US" sz="3200" dirty="0"/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white">
          <a:xfrm>
            <a:off x="467544" y="2060848"/>
            <a:ext cx="1917576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i="1" dirty="0" smtClean="0">
                <a:solidFill>
                  <a:srgbClr val="FFFFFF"/>
                </a:solidFill>
              </a:rPr>
              <a:t>Проблема</a:t>
            </a:r>
            <a:r>
              <a:rPr lang="ru-RU" sz="2400" b="1" dirty="0" smtClean="0">
                <a:solidFill>
                  <a:srgbClr val="FFFFFF"/>
                </a:solidFill>
              </a:rPr>
              <a:t>: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57353" name="AutoShape 9"/>
          <p:cNvSpPr>
            <a:spLocks noChangeArrowheads="1"/>
          </p:cNvSpPr>
          <p:nvPr/>
        </p:nvSpPr>
        <p:spPr bwMode="gray">
          <a:xfrm>
            <a:off x="467544" y="1988840"/>
            <a:ext cx="1944216" cy="14401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tint val="22353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5" name="Group 16"/>
          <p:cNvGrpSpPr>
            <a:grpSpLocks/>
          </p:cNvGrpSpPr>
          <p:nvPr/>
        </p:nvGrpSpPr>
        <p:grpSpPr bwMode="auto">
          <a:xfrm>
            <a:off x="467544" y="2708919"/>
            <a:ext cx="1728192" cy="576064"/>
            <a:chOff x="1388" y="1159"/>
            <a:chExt cx="2952" cy="228"/>
          </a:xfrm>
        </p:grpSpPr>
        <p:sp>
          <p:nvSpPr>
            <p:cNvPr id="16" name="AutoShape 17"/>
            <p:cNvSpPr>
              <a:spLocks noChangeArrowheads="1"/>
            </p:cNvSpPr>
            <p:nvPr/>
          </p:nvSpPr>
          <p:spPr bwMode="ltGray">
            <a:xfrm>
              <a:off x="1388" y="1159"/>
              <a:ext cx="2952" cy="228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7" name="Group 18"/>
            <p:cNvGrpSpPr>
              <a:grpSpLocks/>
            </p:cNvGrpSpPr>
            <p:nvPr/>
          </p:nvGrpSpPr>
          <p:grpSpPr bwMode="auto">
            <a:xfrm>
              <a:off x="1395" y="1166"/>
              <a:ext cx="2941" cy="211"/>
              <a:chOff x="1395" y="1166"/>
              <a:chExt cx="2941" cy="211"/>
            </a:xfrm>
          </p:grpSpPr>
          <p:sp>
            <p:nvSpPr>
              <p:cNvPr id="18" name="AutoShape 19"/>
              <p:cNvSpPr>
                <a:spLocks noChangeArrowheads="1"/>
              </p:cNvSpPr>
              <p:nvPr/>
            </p:nvSpPr>
            <p:spPr bwMode="ltGray">
              <a:xfrm>
                <a:off x="1395" y="1322"/>
                <a:ext cx="2941" cy="5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2000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AutoShape 20"/>
              <p:cNvSpPr>
                <a:spLocks noChangeArrowheads="1"/>
              </p:cNvSpPr>
              <p:nvPr/>
            </p:nvSpPr>
            <p:spPr bwMode="ltGray">
              <a:xfrm>
                <a:off x="1395" y="1166"/>
                <a:ext cx="2941" cy="5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0" name="Rectangle 21"/>
          <p:cNvSpPr>
            <a:spLocks noChangeArrowheads="1"/>
          </p:cNvSpPr>
          <p:nvPr/>
        </p:nvSpPr>
        <p:spPr bwMode="black">
          <a:xfrm>
            <a:off x="395536" y="2780928"/>
            <a:ext cx="18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ru-RU" sz="2400" b="1" dirty="0" smtClean="0"/>
              <a:t>Решение:</a:t>
            </a:r>
            <a:endParaRPr lang="en-US" sz="2400" b="1" dirty="0"/>
          </a:p>
        </p:txBody>
      </p:sp>
      <p:sp>
        <p:nvSpPr>
          <p:cNvPr id="23" name="Freeform 36"/>
          <p:cNvSpPr>
            <a:spLocks/>
          </p:cNvSpPr>
          <p:nvPr/>
        </p:nvSpPr>
        <p:spPr bwMode="ltGray">
          <a:xfrm>
            <a:off x="-11113" y="4491038"/>
            <a:ext cx="9155113" cy="23669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7" y="1049"/>
              </a:cxn>
              <a:cxn ang="0">
                <a:pos x="5767" y="1481"/>
              </a:cxn>
              <a:cxn ang="0">
                <a:pos x="4310" y="1491"/>
              </a:cxn>
              <a:cxn ang="0">
                <a:pos x="7" y="88"/>
              </a:cxn>
              <a:cxn ang="0">
                <a:pos x="0" y="0"/>
              </a:cxn>
            </a:cxnLst>
            <a:rect l="0" t="0" r="r" b="b"/>
            <a:pathLst>
              <a:path w="5767" h="1491">
                <a:moveTo>
                  <a:pt x="0" y="0"/>
                </a:moveTo>
                <a:cubicBezTo>
                  <a:pt x="3558" y="284"/>
                  <a:pt x="4809" y="771"/>
                  <a:pt x="5767" y="1049"/>
                </a:cubicBezTo>
                <a:lnTo>
                  <a:pt x="5767" y="1481"/>
                </a:lnTo>
                <a:lnTo>
                  <a:pt x="4310" y="1491"/>
                </a:lnTo>
                <a:cubicBezTo>
                  <a:pt x="3563" y="1061"/>
                  <a:pt x="2440" y="414"/>
                  <a:pt x="7" y="88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44314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4" name="Group 3"/>
          <p:cNvGrpSpPr>
            <a:grpSpLocks/>
          </p:cNvGrpSpPr>
          <p:nvPr/>
        </p:nvGrpSpPr>
        <p:grpSpPr bwMode="auto">
          <a:xfrm>
            <a:off x="4972050" y="3878263"/>
            <a:ext cx="823913" cy="1900237"/>
            <a:chOff x="1529" y="1871"/>
            <a:chExt cx="919" cy="1497"/>
          </a:xfrm>
        </p:grpSpPr>
        <p:sp>
          <p:nvSpPr>
            <p:cNvPr id="25" name="Freeform 4"/>
            <p:cNvSpPr>
              <a:spLocks/>
            </p:cNvSpPr>
            <p:nvPr/>
          </p:nvSpPr>
          <p:spPr bwMode="gray">
            <a:xfrm>
              <a:off x="1529" y="1871"/>
              <a:ext cx="919" cy="1497"/>
            </a:xfrm>
            <a:custGeom>
              <a:avLst/>
              <a:gdLst>
                <a:gd name="T0" fmla="*/ 7 w 919"/>
                <a:gd name="T1" fmla="*/ 76 h 1497"/>
                <a:gd name="T2" fmla="*/ 7 w 919"/>
                <a:gd name="T3" fmla="*/ 1429 h 1497"/>
                <a:gd name="T4" fmla="*/ 441 w 919"/>
                <a:gd name="T5" fmla="*/ 1497 h 1497"/>
                <a:gd name="T6" fmla="*/ 919 w 919"/>
                <a:gd name="T7" fmla="*/ 1425 h 1497"/>
                <a:gd name="T8" fmla="*/ 918 w 919"/>
                <a:gd name="T9" fmla="*/ 73 h 1497"/>
                <a:gd name="T10" fmla="*/ 414 w 919"/>
                <a:gd name="T11" fmla="*/ 0 h 1497"/>
                <a:gd name="T12" fmla="*/ 7 w 919"/>
                <a:gd name="T13" fmla="*/ 76 h 14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9"/>
                <a:gd name="T22" fmla="*/ 0 h 1497"/>
                <a:gd name="T23" fmla="*/ 919 w 919"/>
                <a:gd name="T24" fmla="*/ 1497 h 14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9" h="1497">
                  <a:moveTo>
                    <a:pt x="7" y="76"/>
                  </a:moveTo>
                  <a:cubicBezTo>
                    <a:pt x="7" y="76"/>
                    <a:pt x="7" y="752"/>
                    <a:pt x="7" y="1429"/>
                  </a:cubicBezTo>
                  <a:cubicBezTo>
                    <a:pt x="33" y="1477"/>
                    <a:pt x="289" y="1495"/>
                    <a:pt x="441" y="1497"/>
                  </a:cubicBezTo>
                  <a:cubicBezTo>
                    <a:pt x="593" y="1497"/>
                    <a:pt x="898" y="1486"/>
                    <a:pt x="919" y="1425"/>
                  </a:cubicBezTo>
                  <a:cubicBezTo>
                    <a:pt x="918" y="749"/>
                    <a:pt x="918" y="73"/>
                    <a:pt x="918" y="73"/>
                  </a:cubicBezTo>
                  <a:cubicBezTo>
                    <a:pt x="904" y="12"/>
                    <a:pt x="566" y="0"/>
                    <a:pt x="414" y="0"/>
                  </a:cubicBezTo>
                  <a:cubicBezTo>
                    <a:pt x="262" y="0"/>
                    <a:pt x="0" y="28"/>
                    <a:pt x="7" y="76"/>
                  </a:cubicBezTo>
                  <a:close/>
                </a:path>
              </a:pathLst>
            </a:custGeom>
            <a:solidFill>
              <a:srgbClr val="B2B2B2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Oval 5"/>
            <p:cNvSpPr>
              <a:spLocks noChangeArrowheads="1"/>
            </p:cNvSpPr>
            <p:nvPr/>
          </p:nvSpPr>
          <p:spPr bwMode="gray">
            <a:xfrm>
              <a:off x="1536" y="1872"/>
              <a:ext cx="912" cy="144"/>
            </a:xfrm>
            <a:prstGeom prst="ellipse">
              <a:avLst/>
            </a:prstGeom>
            <a:solidFill>
              <a:srgbClr val="B2B2B2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Oval 6"/>
            <p:cNvSpPr>
              <a:spLocks noChangeArrowheads="1"/>
            </p:cNvSpPr>
            <p:nvPr/>
          </p:nvSpPr>
          <p:spPr bwMode="gray">
            <a:xfrm>
              <a:off x="1536" y="3224"/>
              <a:ext cx="912" cy="144"/>
            </a:xfrm>
            <a:prstGeom prst="ellipse">
              <a:avLst/>
            </a:prstGeom>
            <a:solidFill>
              <a:srgbClr val="B2B2B2">
                <a:alpha val="1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8" name="Group 7"/>
          <p:cNvGrpSpPr>
            <a:grpSpLocks/>
          </p:cNvGrpSpPr>
          <p:nvPr/>
        </p:nvGrpSpPr>
        <p:grpSpPr bwMode="auto">
          <a:xfrm>
            <a:off x="6105525" y="3529013"/>
            <a:ext cx="822325" cy="2517775"/>
            <a:chOff x="1529" y="1871"/>
            <a:chExt cx="919" cy="1497"/>
          </a:xfrm>
        </p:grpSpPr>
        <p:sp>
          <p:nvSpPr>
            <p:cNvPr id="29" name="Freeform 8"/>
            <p:cNvSpPr>
              <a:spLocks/>
            </p:cNvSpPr>
            <p:nvPr/>
          </p:nvSpPr>
          <p:spPr bwMode="gray">
            <a:xfrm>
              <a:off x="1529" y="1871"/>
              <a:ext cx="919" cy="1497"/>
            </a:xfrm>
            <a:custGeom>
              <a:avLst/>
              <a:gdLst>
                <a:gd name="T0" fmla="*/ 7 w 919"/>
                <a:gd name="T1" fmla="*/ 76 h 1497"/>
                <a:gd name="T2" fmla="*/ 7 w 919"/>
                <a:gd name="T3" fmla="*/ 1429 h 1497"/>
                <a:gd name="T4" fmla="*/ 441 w 919"/>
                <a:gd name="T5" fmla="*/ 1497 h 1497"/>
                <a:gd name="T6" fmla="*/ 919 w 919"/>
                <a:gd name="T7" fmla="*/ 1425 h 1497"/>
                <a:gd name="T8" fmla="*/ 918 w 919"/>
                <a:gd name="T9" fmla="*/ 73 h 1497"/>
                <a:gd name="T10" fmla="*/ 414 w 919"/>
                <a:gd name="T11" fmla="*/ 0 h 1497"/>
                <a:gd name="T12" fmla="*/ 7 w 919"/>
                <a:gd name="T13" fmla="*/ 76 h 14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9"/>
                <a:gd name="T22" fmla="*/ 0 h 1497"/>
                <a:gd name="T23" fmla="*/ 919 w 919"/>
                <a:gd name="T24" fmla="*/ 1497 h 14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9" h="1497">
                  <a:moveTo>
                    <a:pt x="7" y="76"/>
                  </a:moveTo>
                  <a:cubicBezTo>
                    <a:pt x="7" y="76"/>
                    <a:pt x="7" y="752"/>
                    <a:pt x="7" y="1429"/>
                  </a:cubicBezTo>
                  <a:cubicBezTo>
                    <a:pt x="33" y="1477"/>
                    <a:pt x="289" y="1495"/>
                    <a:pt x="441" y="1497"/>
                  </a:cubicBezTo>
                  <a:cubicBezTo>
                    <a:pt x="593" y="1497"/>
                    <a:pt x="898" y="1486"/>
                    <a:pt x="919" y="1425"/>
                  </a:cubicBezTo>
                  <a:cubicBezTo>
                    <a:pt x="918" y="749"/>
                    <a:pt x="918" y="73"/>
                    <a:pt x="918" y="73"/>
                  </a:cubicBezTo>
                  <a:cubicBezTo>
                    <a:pt x="904" y="12"/>
                    <a:pt x="566" y="0"/>
                    <a:pt x="414" y="0"/>
                  </a:cubicBezTo>
                  <a:cubicBezTo>
                    <a:pt x="262" y="0"/>
                    <a:pt x="0" y="28"/>
                    <a:pt x="7" y="76"/>
                  </a:cubicBezTo>
                  <a:close/>
                </a:path>
              </a:pathLst>
            </a:custGeom>
            <a:solidFill>
              <a:srgbClr val="B2B2B2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Oval 9"/>
            <p:cNvSpPr>
              <a:spLocks noChangeArrowheads="1"/>
            </p:cNvSpPr>
            <p:nvPr/>
          </p:nvSpPr>
          <p:spPr bwMode="gray">
            <a:xfrm>
              <a:off x="1536" y="1872"/>
              <a:ext cx="912" cy="144"/>
            </a:xfrm>
            <a:prstGeom prst="ellipse">
              <a:avLst/>
            </a:prstGeom>
            <a:solidFill>
              <a:srgbClr val="B2B2B2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Oval 10"/>
            <p:cNvSpPr>
              <a:spLocks noChangeArrowheads="1"/>
            </p:cNvSpPr>
            <p:nvPr/>
          </p:nvSpPr>
          <p:spPr bwMode="gray">
            <a:xfrm>
              <a:off x="1536" y="3224"/>
              <a:ext cx="912" cy="144"/>
            </a:xfrm>
            <a:prstGeom prst="ellipse">
              <a:avLst/>
            </a:prstGeom>
            <a:solidFill>
              <a:srgbClr val="B2B2B2">
                <a:alpha val="1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" name="Group 15"/>
          <p:cNvGrpSpPr>
            <a:grpSpLocks/>
          </p:cNvGrpSpPr>
          <p:nvPr/>
        </p:nvGrpSpPr>
        <p:grpSpPr bwMode="auto">
          <a:xfrm>
            <a:off x="7292975" y="3200400"/>
            <a:ext cx="823913" cy="3116263"/>
            <a:chOff x="1529" y="1871"/>
            <a:chExt cx="919" cy="1497"/>
          </a:xfrm>
        </p:grpSpPr>
        <p:sp>
          <p:nvSpPr>
            <p:cNvPr id="33" name="Freeform 16"/>
            <p:cNvSpPr>
              <a:spLocks/>
            </p:cNvSpPr>
            <p:nvPr/>
          </p:nvSpPr>
          <p:spPr bwMode="gray">
            <a:xfrm>
              <a:off x="1529" y="1871"/>
              <a:ext cx="919" cy="1497"/>
            </a:xfrm>
            <a:custGeom>
              <a:avLst/>
              <a:gdLst>
                <a:gd name="T0" fmla="*/ 7 w 919"/>
                <a:gd name="T1" fmla="*/ 76 h 1497"/>
                <a:gd name="T2" fmla="*/ 7 w 919"/>
                <a:gd name="T3" fmla="*/ 1429 h 1497"/>
                <a:gd name="T4" fmla="*/ 441 w 919"/>
                <a:gd name="T5" fmla="*/ 1497 h 1497"/>
                <a:gd name="T6" fmla="*/ 919 w 919"/>
                <a:gd name="T7" fmla="*/ 1425 h 1497"/>
                <a:gd name="T8" fmla="*/ 918 w 919"/>
                <a:gd name="T9" fmla="*/ 73 h 1497"/>
                <a:gd name="T10" fmla="*/ 414 w 919"/>
                <a:gd name="T11" fmla="*/ 0 h 1497"/>
                <a:gd name="T12" fmla="*/ 7 w 919"/>
                <a:gd name="T13" fmla="*/ 76 h 14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9"/>
                <a:gd name="T22" fmla="*/ 0 h 1497"/>
                <a:gd name="T23" fmla="*/ 919 w 919"/>
                <a:gd name="T24" fmla="*/ 1497 h 14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9" h="1497">
                  <a:moveTo>
                    <a:pt x="7" y="76"/>
                  </a:moveTo>
                  <a:cubicBezTo>
                    <a:pt x="7" y="76"/>
                    <a:pt x="7" y="752"/>
                    <a:pt x="7" y="1429"/>
                  </a:cubicBezTo>
                  <a:cubicBezTo>
                    <a:pt x="33" y="1477"/>
                    <a:pt x="289" y="1495"/>
                    <a:pt x="441" y="1497"/>
                  </a:cubicBezTo>
                  <a:cubicBezTo>
                    <a:pt x="593" y="1497"/>
                    <a:pt x="898" y="1486"/>
                    <a:pt x="919" y="1425"/>
                  </a:cubicBezTo>
                  <a:cubicBezTo>
                    <a:pt x="918" y="749"/>
                    <a:pt x="918" y="73"/>
                    <a:pt x="918" y="73"/>
                  </a:cubicBezTo>
                  <a:cubicBezTo>
                    <a:pt x="904" y="12"/>
                    <a:pt x="566" y="0"/>
                    <a:pt x="414" y="0"/>
                  </a:cubicBezTo>
                  <a:cubicBezTo>
                    <a:pt x="262" y="0"/>
                    <a:pt x="0" y="28"/>
                    <a:pt x="7" y="76"/>
                  </a:cubicBezTo>
                  <a:close/>
                </a:path>
              </a:pathLst>
            </a:custGeom>
            <a:solidFill>
              <a:srgbClr val="B2B2B2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Oval 17"/>
            <p:cNvSpPr>
              <a:spLocks noChangeArrowheads="1"/>
            </p:cNvSpPr>
            <p:nvPr/>
          </p:nvSpPr>
          <p:spPr bwMode="gray">
            <a:xfrm>
              <a:off x="1536" y="1872"/>
              <a:ext cx="912" cy="144"/>
            </a:xfrm>
            <a:prstGeom prst="ellipse">
              <a:avLst/>
            </a:prstGeom>
            <a:solidFill>
              <a:srgbClr val="B2B2B2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Oval 18"/>
            <p:cNvSpPr>
              <a:spLocks noChangeArrowheads="1"/>
            </p:cNvSpPr>
            <p:nvPr/>
          </p:nvSpPr>
          <p:spPr bwMode="gray">
            <a:xfrm>
              <a:off x="1536" y="3224"/>
              <a:ext cx="912" cy="144"/>
            </a:xfrm>
            <a:prstGeom prst="ellipse">
              <a:avLst/>
            </a:prstGeom>
            <a:solidFill>
              <a:srgbClr val="B2B2B2">
                <a:alpha val="1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6" name="AutoShape 19"/>
          <p:cNvSpPr>
            <a:spLocks noChangeArrowheads="1"/>
          </p:cNvSpPr>
          <p:nvPr/>
        </p:nvSpPr>
        <p:spPr bwMode="gray">
          <a:xfrm>
            <a:off x="7304088" y="6093296"/>
            <a:ext cx="815975" cy="231304"/>
          </a:xfrm>
          <a:prstGeom prst="can">
            <a:avLst>
              <a:gd name="adj" fmla="val 28560"/>
            </a:avLst>
          </a:prstGeom>
          <a:solidFill>
            <a:schemeClr val="folHlink"/>
          </a:solidFill>
          <a:ln w="9525">
            <a:solidFill>
              <a:srgbClr val="F8F8F8">
                <a:alpha val="14902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AutoShape 21"/>
          <p:cNvSpPr>
            <a:spLocks noChangeArrowheads="1"/>
          </p:cNvSpPr>
          <p:nvPr/>
        </p:nvSpPr>
        <p:spPr bwMode="gray">
          <a:xfrm>
            <a:off x="4981575" y="4437113"/>
            <a:ext cx="817563" cy="1381076"/>
          </a:xfrm>
          <a:prstGeom prst="can">
            <a:avLst>
              <a:gd name="adj" fmla="val 32935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AutoShape 22"/>
          <p:cNvSpPr>
            <a:spLocks noChangeArrowheads="1"/>
          </p:cNvSpPr>
          <p:nvPr/>
        </p:nvSpPr>
        <p:spPr bwMode="gray">
          <a:xfrm>
            <a:off x="6105525" y="5517232"/>
            <a:ext cx="819150" cy="567656"/>
          </a:xfrm>
          <a:prstGeom prst="can">
            <a:avLst>
              <a:gd name="adj" fmla="val 34518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AutoShape 27"/>
          <p:cNvSpPr>
            <a:spLocks/>
          </p:cNvSpPr>
          <p:nvPr/>
        </p:nvSpPr>
        <p:spPr bwMode="auto">
          <a:xfrm>
            <a:off x="2843808" y="3645024"/>
            <a:ext cx="2028825" cy="323850"/>
          </a:xfrm>
          <a:prstGeom prst="accentCallout2">
            <a:avLst>
              <a:gd name="adj1" fmla="val 35296"/>
              <a:gd name="adj2" fmla="val 103755"/>
              <a:gd name="adj3" fmla="val 35296"/>
              <a:gd name="adj4" fmla="val 120264"/>
              <a:gd name="adj5" fmla="val 180884"/>
              <a:gd name="adj6" fmla="val 12519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ru-RU" sz="1600" dirty="0" smtClean="0">
                <a:solidFill>
                  <a:schemeClr val="tx2"/>
                </a:solidFill>
                <a:cs typeface="Arial" charset="0"/>
              </a:rPr>
              <a:t>Да, они необходимы</a:t>
            </a:r>
            <a:endParaRPr lang="en-US" sz="16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42" name="AutoShape 28"/>
          <p:cNvSpPr>
            <a:spLocks/>
          </p:cNvSpPr>
          <p:nvPr/>
        </p:nvSpPr>
        <p:spPr bwMode="auto">
          <a:xfrm>
            <a:off x="7812360" y="2708920"/>
            <a:ext cx="2032000" cy="334963"/>
          </a:xfrm>
          <a:prstGeom prst="accentCallout2">
            <a:avLst>
              <a:gd name="adj1" fmla="val 67416"/>
              <a:gd name="adj2" fmla="val 31"/>
              <a:gd name="adj3" fmla="val 70745"/>
              <a:gd name="adj4" fmla="val -11918"/>
              <a:gd name="adj5" fmla="val 250956"/>
              <a:gd name="adj6" fmla="val -506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chemeClr val="tx2"/>
                </a:solidFill>
                <a:cs typeface="Arial" charset="0"/>
              </a:rPr>
              <a:t>Затрудняюсь ответить</a:t>
            </a:r>
            <a:endParaRPr lang="en-US" sz="16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44" name="AutoShape 31"/>
          <p:cNvSpPr>
            <a:spLocks/>
          </p:cNvSpPr>
          <p:nvPr/>
        </p:nvSpPr>
        <p:spPr bwMode="auto">
          <a:xfrm>
            <a:off x="5364088" y="2780928"/>
            <a:ext cx="1978025" cy="334963"/>
          </a:xfrm>
          <a:prstGeom prst="accentCallout2">
            <a:avLst>
              <a:gd name="adj1" fmla="val 67416"/>
              <a:gd name="adj2" fmla="val 23799"/>
              <a:gd name="adj3" fmla="val 160630"/>
              <a:gd name="adj4" fmla="val 55907"/>
              <a:gd name="adj5" fmla="val 320204"/>
              <a:gd name="adj6" fmla="val 5788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ru-RU" sz="1600" dirty="0" smtClean="0">
                <a:solidFill>
                  <a:schemeClr val="tx2"/>
                </a:solidFill>
                <a:cs typeface="Arial" charset="0"/>
              </a:rPr>
              <a:t>Нет, я за традиционные уроки</a:t>
            </a:r>
            <a:endParaRPr lang="en-US" sz="16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45" name="Text Box 33"/>
          <p:cNvSpPr txBox="1">
            <a:spLocks noChangeArrowheads="1"/>
          </p:cNvSpPr>
          <p:nvPr/>
        </p:nvSpPr>
        <p:spPr bwMode="white">
          <a:xfrm>
            <a:off x="5076056" y="4149080"/>
            <a:ext cx="671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cs typeface="Arial" charset="0"/>
              </a:rPr>
              <a:t>82</a:t>
            </a:r>
            <a:r>
              <a:rPr lang="en-US" b="1" dirty="0" smtClean="0">
                <a:cs typeface="Arial" charset="0"/>
              </a:rPr>
              <a:t>%</a:t>
            </a:r>
            <a:endParaRPr lang="en-US" b="1" dirty="0">
              <a:cs typeface="Arial" charset="0"/>
            </a:endParaRPr>
          </a:p>
        </p:txBody>
      </p:sp>
      <p:sp>
        <p:nvSpPr>
          <p:cNvPr id="46" name="Text Box 34"/>
          <p:cNvSpPr txBox="1">
            <a:spLocks noChangeArrowheads="1"/>
          </p:cNvSpPr>
          <p:nvPr/>
        </p:nvSpPr>
        <p:spPr bwMode="white">
          <a:xfrm>
            <a:off x="6228184" y="5229200"/>
            <a:ext cx="669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cs typeface="Arial" charset="0"/>
              </a:rPr>
              <a:t>17%</a:t>
            </a:r>
            <a:endParaRPr lang="en-US" b="1" dirty="0">
              <a:cs typeface="Arial" charset="0"/>
            </a:endParaRPr>
          </a:p>
        </p:txBody>
      </p:sp>
      <p:sp>
        <p:nvSpPr>
          <p:cNvPr id="47" name="Text Box 35"/>
          <p:cNvSpPr txBox="1">
            <a:spLocks noChangeArrowheads="1"/>
          </p:cNvSpPr>
          <p:nvPr/>
        </p:nvSpPr>
        <p:spPr bwMode="white">
          <a:xfrm>
            <a:off x="7380312" y="5733256"/>
            <a:ext cx="669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cs typeface="Arial" charset="0"/>
              </a:rPr>
              <a:t>1</a:t>
            </a:r>
            <a:r>
              <a:rPr lang="en-US" b="1" dirty="0" smtClean="0">
                <a:cs typeface="Arial" charset="0"/>
              </a:rPr>
              <a:t>%</a:t>
            </a:r>
            <a:endParaRPr lang="en-US" b="1" dirty="0">
              <a:cs typeface="Arial" charset="0"/>
            </a:endParaRPr>
          </a:p>
        </p:txBody>
      </p:sp>
      <p:pic>
        <p:nvPicPr>
          <p:cNvPr id="5735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45024"/>
            <a:ext cx="165618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6" name="Picture 12"/>
          <p:cNvPicPr>
            <a:picLocks noChangeAspect="1" noChangeArrowheads="1"/>
          </p:cNvPicPr>
          <p:nvPr/>
        </p:nvPicPr>
        <p:blipFill>
          <a:blip r:embed="rId4" cstate="print"/>
          <a:srcRect l="43365"/>
          <a:stretch>
            <a:fillRect/>
          </a:stretch>
        </p:blipFill>
        <p:spPr bwMode="auto">
          <a:xfrm>
            <a:off x="539552" y="5949280"/>
            <a:ext cx="4248471" cy="74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57347" grpId="0"/>
      <p:bldP spid="20" grpId="0"/>
      <p:bldP spid="36" grpId="0" animBg="1"/>
      <p:bldP spid="37" grpId="0" animBg="1"/>
      <p:bldP spid="41" grpId="0" animBg="1"/>
      <p:bldP spid="42" grpId="0" animBg="1"/>
      <p:bldP spid="44" grpId="0" animBg="1"/>
      <p:bldP spid="45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83"/>
          <p:cNvSpPr/>
          <p:nvPr/>
        </p:nvSpPr>
        <p:spPr>
          <a:xfrm>
            <a:off x="7380312" y="4293096"/>
            <a:ext cx="72008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=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5" name="AutoShape 11"/>
          <p:cNvSpPr>
            <a:spLocks noChangeArrowheads="1"/>
          </p:cNvSpPr>
          <p:nvPr/>
        </p:nvSpPr>
        <p:spPr bwMode="white">
          <a:xfrm>
            <a:off x="1968600" y="5545187"/>
            <a:ext cx="5715000" cy="111125"/>
          </a:xfrm>
          <a:prstGeom prst="roundRect">
            <a:avLst>
              <a:gd name="adj" fmla="val 0"/>
            </a:avLst>
          </a:prstGeom>
          <a:solidFill>
            <a:srgbClr val="F8F8F8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" name="AutoShape 9"/>
          <p:cNvSpPr>
            <a:spLocks noChangeArrowheads="1"/>
          </p:cNvSpPr>
          <p:nvPr/>
        </p:nvSpPr>
        <p:spPr bwMode="white">
          <a:xfrm>
            <a:off x="1979712" y="4999087"/>
            <a:ext cx="5715000" cy="111125"/>
          </a:xfrm>
          <a:prstGeom prst="roundRect">
            <a:avLst>
              <a:gd name="adj" fmla="val 0"/>
            </a:avLst>
          </a:prstGeom>
          <a:solidFill>
            <a:srgbClr val="F8F8F8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AutoShape 52"/>
          <p:cNvSpPr>
            <a:spLocks noChangeArrowheads="1"/>
          </p:cNvSpPr>
          <p:nvPr/>
        </p:nvSpPr>
        <p:spPr bwMode="auto">
          <a:xfrm>
            <a:off x="1331640" y="2204864"/>
            <a:ext cx="4163070" cy="648072"/>
          </a:xfrm>
          <a:prstGeom prst="wedgeRectCallout">
            <a:avLst>
              <a:gd name="adj1" fmla="val -21324"/>
              <a:gd name="adj2" fmla="val 94833"/>
            </a:avLst>
          </a:prstGeom>
          <a:solidFill>
            <a:srgbClr val="FFFFFF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" name="Rectangle 53"/>
          <p:cNvSpPr>
            <a:spLocks noChangeArrowheads="1"/>
          </p:cNvSpPr>
          <p:nvPr/>
        </p:nvSpPr>
        <p:spPr bwMode="auto">
          <a:xfrm>
            <a:off x="1979712" y="2276872"/>
            <a:ext cx="40386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 eaLnBrk="0" hangingPunct="0">
              <a:buFont typeface="Arial" pitchFamily="34" charset="0"/>
              <a:buChar char="•"/>
            </a:pPr>
            <a:r>
              <a:rPr lang="ru-RU" sz="1400" b="1" dirty="0" smtClean="0"/>
              <a:t>необходимость </a:t>
            </a:r>
            <a:r>
              <a:rPr lang="ru-RU" sz="1400" b="1" dirty="0" smtClean="0"/>
              <a:t>применения теоретических знаний на практике</a:t>
            </a:r>
            <a:endParaRPr lang="en-US" sz="1400" dirty="0"/>
          </a:p>
        </p:txBody>
      </p:sp>
      <p:sp>
        <p:nvSpPr>
          <p:cNvPr id="49188" name="Rectangle 36"/>
          <p:cNvSpPr>
            <a:spLocks noGrp="1" noChangeArrowheads="1"/>
          </p:cNvSpPr>
          <p:nvPr>
            <p:ph type="title"/>
          </p:nvPr>
        </p:nvSpPr>
        <p:spPr>
          <a:xfrm>
            <a:off x="323528" y="620688"/>
            <a:ext cx="5819775" cy="944562"/>
          </a:xfrm>
        </p:spPr>
        <p:txBody>
          <a:bodyPr/>
          <a:lstStyle/>
          <a:p>
            <a:r>
              <a:rPr lang="ru-RU" sz="2800" dirty="0" smtClean="0"/>
              <a:t>Необходимы ли в школе выездные экскурсии в качестве практических занятий по некоторым предметам?</a:t>
            </a:r>
            <a:endParaRPr lang="en-US" sz="2800" dirty="0"/>
          </a:p>
        </p:txBody>
      </p:sp>
      <p:pic>
        <p:nvPicPr>
          <p:cNvPr id="38" name="Picture 7" descr="circuler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539552" y="2060848"/>
            <a:ext cx="1481655" cy="1152128"/>
          </a:xfrm>
          <a:prstGeom prst="rect">
            <a:avLst/>
          </a:prstGeom>
          <a:noFill/>
        </p:spPr>
      </p:pic>
      <p:sp>
        <p:nvSpPr>
          <p:cNvPr id="39" name="Text Box 11"/>
          <p:cNvSpPr txBox="1">
            <a:spLocks noChangeArrowheads="1"/>
          </p:cNvSpPr>
          <p:nvPr/>
        </p:nvSpPr>
        <p:spPr bwMode="gray">
          <a:xfrm>
            <a:off x="539553" y="2424565"/>
            <a:ext cx="146250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/>
              <a:t>Проблема:</a:t>
            </a:r>
            <a:endParaRPr lang="en-US" b="1" dirty="0"/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gray">
          <a:xfrm>
            <a:off x="539552" y="3356992"/>
            <a:ext cx="6048672" cy="792088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3" name="Group 4"/>
          <p:cNvGrpSpPr>
            <a:grpSpLocks/>
          </p:cNvGrpSpPr>
          <p:nvPr/>
        </p:nvGrpSpPr>
        <p:grpSpPr bwMode="auto">
          <a:xfrm>
            <a:off x="528439" y="3322637"/>
            <a:ext cx="1656184" cy="826443"/>
            <a:chOff x="404" y="1980"/>
            <a:chExt cx="1294" cy="298"/>
          </a:xfrm>
        </p:grpSpPr>
        <p:sp>
          <p:nvSpPr>
            <p:cNvPr id="44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solidFill>
              <a:schemeClr val="hlink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6" name="Text Box 7"/>
          <p:cNvSpPr txBox="1">
            <a:spLocks noChangeArrowheads="1"/>
          </p:cNvSpPr>
          <p:nvPr/>
        </p:nvSpPr>
        <p:spPr bwMode="black">
          <a:xfrm>
            <a:off x="2123728" y="3356992"/>
            <a:ext cx="443329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1600" b="1" dirty="0" smtClean="0"/>
              <a:t>организация </a:t>
            </a:r>
            <a:r>
              <a:rPr lang="ru-RU" sz="1600" b="1" dirty="0" smtClean="0"/>
              <a:t>выездных экскурсий по некоторым предметам (</a:t>
            </a:r>
            <a:r>
              <a:rPr lang="ru-RU" sz="1600" b="1" dirty="0" smtClean="0"/>
              <a:t>например, </a:t>
            </a:r>
            <a:r>
              <a:rPr lang="ru-RU" sz="1600" b="1" dirty="0" smtClean="0"/>
              <a:t>в музей по истории</a:t>
            </a:r>
            <a:r>
              <a:rPr lang="ru-RU" sz="1600" b="1" dirty="0" smtClean="0"/>
              <a:t>)</a:t>
            </a:r>
            <a:endParaRPr lang="en-US" sz="1600" b="1" dirty="0"/>
          </a:p>
        </p:txBody>
      </p:sp>
      <p:sp>
        <p:nvSpPr>
          <p:cNvPr id="47" name="Rectangle 8"/>
          <p:cNvSpPr>
            <a:spLocks noChangeArrowheads="1"/>
          </p:cNvSpPr>
          <p:nvPr/>
        </p:nvSpPr>
        <p:spPr bwMode="gray">
          <a:xfrm>
            <a:off x="395536" y="3501008"/>
            <a:ext cx="18367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FFFFFF"/>
                </a:solidFill>
              </a:rPr>
              <a:t>Решение: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52" name="Rectangle 8"/>
          <p:cNvSpPr>
            <a:spLocks noChangeArrowheads="1"/>
          </p:cNvSpPr>
          <p:nvPr/>
        </p:nvSpPr>
        <p:spPr bwMode="grayWhite">
          <a:xfrm>
            <a:off x="539553" y="4869160"/>
            <a:ext cx="5439344" cy="516558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100000">
                <a:srgbClr val="333333">
                  <a:gamma/>
                  <a:tint val="16471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BottomRight"/>
            <a:lightRig rig="legacyFlat3" dir="t"/>
          </a:scene3d>
          <a:sp3d extrusionH="100000" prstMaterial="legacyMetal">
            <a:bevelT w="13500" h="13500" prst="angle"/>
            <a:bevelB w="13500" h="13500" prst="angle"/>
            <a:extrusionClr>
              <a:srgbClr val="333333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4" name="Rectangle 10"/>
          <p:cNvSpPr>
            <a:spLocks noChangeArrowheads="1"/>
          </p:cNvSpPr>
          <p:nvPr/>
        </p:nvSpPr>
        <p:spPr bwMode="grayWhite">
          <a:xfrm>
            <a:off x="519213" y="5546774"/>
            <a:ext cx="5432124" cy="474514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100000">
                <a:srgbClr val="333333">
                  <a:gamma/>
                  <a:tint val="16471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BottomRight"/>
            <a:lightRig rig="legacyFlat3" dir="t"/>
          </a:scene3d>
          <a:sp3d extrusionH="100000" prstMaterial="legacyMetal">
            <a:bevelT w="13500" h="13500" prst="angle"/>
            <a:bevelB w="13500" h="13500" prst="angle"/>
            <a:extrusionClr>
              <a:srgbClr val="333333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7" name="AutoShape 13"/>
          <p:cNvSpPr>
            <a:spLocks noChangeArrowheads="1"/>
          </p:cNvSpPr>
          <p:nvPr/>
        </p:nvSpPr>
        <p:spPr bwMode="gray">
          <a:xfrm>
            <a:off x="1979712" y="4437112"/>
            <a:ext cx="5715000" cy="111125"/>
          </a:xfrm>
          <a:prstGeom prst="roundRect">
            <a:avLst>
              <a:gd name="adj" fmla="val 0"/>
            </a:avLst>
          </a:prstGeom>
          <a:solidFill>
            <a:srgbClr val="F8F8F8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4800" b="1" i="1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59" name="Text Box 15"/>
          <p:cNvSpPr txBox="1">
            <a:spLocks noChangeArrowheads="1"/>
          </p:cNvSpPr>
          <p:nvPr/>
        </p:nvSpPr>
        <p:spPr bwMode="black">
          <a:xfrm>
            <a:off x="270272" y="4809654"/>
            <a:ext cx="201622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FFFFFF"/>
                </a:solidFill>
              </a:rPr>
              <a:t>Нет, обычные уроки лучше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60" name="Text Box 16"/>
          <p:cNvSpPr txBox="1">
            <a:spLocks noChangeArrowheads="1"/>
          </p:cNvSpPr>
          <p:nvPr/>
        </p:nvSpPr>
        <p:spPr bwMode="black">
          <a:xfrm>
            <a:off x="577950" y="5510262"/>
            <a:ext cx="154577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FFFFFF"/>
                </a:solidFill>
              </a:rPr>
              <a:t>Затрудняюсь ответить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62" name="Text Box 21"/>
          <p:cNvSpPr txBox="1">
            <a:spLocks noChangeArrowheads="1"/>
          </p:cNvSpPr>
          <p:nvPr/>
        </p:nvSpPr>
        <p:spPr bwMode="black">
          <a:xfrm>
            <a:off x="5119166" y="4968156"/>
            <a:ext cx="8763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600" b="1" dirty="0" smtClean="0">
                <a:solidFill>
                  <a:srgbClr val="080808"/>
                </a:solidFill>
              </a:rPr>
              <a:t>11%</a:t>
            </a:r>
            <a:endParaRPr lang="en-US" sz="1600" b="1" dirty="0">
              <a:solidFill>
                <a:srgbClr val="080808"/>
              </a:solidFill>
            </a:endParaRPr>
          </a:p>
        </p:txBody>
      </p:sp>
      <p:sp>
        <p:nvSpPr>
          <p:cNvPr id="63" name="Text Box 22"/>
          <p:cNvSpPr txBox="1">
            <a:spLocks noChangeArrowheads="1"/>
          </p:cNvSpPr>
          <p:nvPr/>
        </p:nvSpPr>
        <p:spPr bwMode="black">
          <a:xfrm>
            <a:off x="5059735" y="5530900"/>
            <a:ext cx="8699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600" b="1" dirty="0">
                <a:solidFill>
                  <a:srgbClr val="080808"/>
                </a:solidFill>
              </a:rPr>
              <a:t>1</a:t>
            </a:r>
            <a:r>
              <a:rPr lang="en-US" sz="1600" b="1" dirty="0" smtClean="0">
                <a:solidFill>
                  <a:srgbClr val="080808"/>
                </a:solidFill>
              </a:rPr>
              <a:t>%</a:t>
            </a:r>
            <a:endParaRPr lang="en-US" sz="1600" b="1" dirty="0">
              <a:solidFill>
                <a:srgbClr val="080808"/>
              </a:solidFill>
            </a:endParaRPr>
          </a:p>
        </p:txBody>
      </p:sp>
      <p:grpSp>
        <p:nvGrpSpPr>
          <p:cNvPr id="69" name="Group 47"/>
          <p:cNvGrpSpPr>
            <a:grpSpLocks/>
          </p:cNvGrpSpPr>
          <p:nvPr/>
        </p:nvGrpSpPr>
        <p:grpSpPr bwMode="auto">
          <a:xfrm>
            <a:off x="2718544" y="4881662"/>
            <a:ext cx="701328" cy="519543"/>
            <a:chOff x="1263" y="1998"/>
            <a:chExt cx="535" cy="174"/>
          </a:xfrm>
        </p:grpSpPr>
        <p:grpSp>
          <p:nvGrpSpPr>
            <p:cNvPr id="70" name="Group 48"/>
            <p:cNvGrpSpPr>
              <a:grpSpLocks/>
            </p:cNvGrpSpPr>
            <p:nvPr/>
          </p:nvGrpSpPr>
          <p:grpSpPr bwMode="auto">
            <a:xfrm>
              <a:off x="1263" y="1998"/>
              <a:ext cx="535" cy="174"/>
              <a:chOff x="1452" y="1998"/>
              <a:chExt cx="535" cy="174"/>
            </a:xfrm>
          </p:grpSpPr>
          <p:sp>
            <p:nvSpPr>
              <p:cNvPr id="72" name="Rectangle 49"/>
              <p:cNvSpPr>
                <a:spLocks noChangeArrowheads="1"/>
              </p:cNvSpPr>
              <p:nvPr/>
            </p:nvSpPr>
            <p:spPr bwMode="gray">
              <a:xfrm>
                <a:off x="1452" y="1999"/>
                <a:ext cx="535" cy="17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shade val="74510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  <a:scene3d>
                <a:camera prst="legacyPerspectiveBottom"/>
                <a:lightRig rig="legacyFlat3" dir="b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sp>
            <p:nvSpPr>
              <p:cNvPr id="73" name="AutoShape 50"/>
              <p:cNvSpPr>
                <a:spLocks noChangeArrowheads="1"/>
              </p:cNvSpPr>
              <p:nvPr/>
            </p:nvSpPr>
            <p:spPr bwMode="gray">
              <a:xfrm>
                <a:off x="1452" y="1998"/>
                <a:ext cx="535" cy="70"/>
              </a:xfrm>
              <a:prstGeom prst="roundRect">
                <a:avLst>
                  <a:gd name="adj" fmla="val 0"/>
                </a:avLst>
              </a:prstGeom>
              <a:solidFill>
                <a:srgbClr val="F8F8F8">
                  <a:alpha val="3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1" name="Line 51"/>
            <p:cNvSpPr>
              <a:spLocks noChangeShapeType="1"/>
            </p:cNvSpPr>
            <p:nvPr/>
          </p:nvSpPr>
          <p:spPr bwMode="gray">
            <a:xfrm>
              <a:off x="1264" y="2064"/>
              <a:ext cx="534" cy="0"/>
            </a:xfrm>
            <a:prstGeom prst="line">
              <a:avLst/>
            </a:prstGeom>
            <a:noFill/>
            <a:ln w="9525">
              <a:solidFill>
                <a:srgbClr val="FFFFFF">
                  <a:alpha val="25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4" name="Group 52"/>
          <p:cNvGrpSpPr>
            <a:grpSpLocks/>
          </p:cNvGrpSpPr>
          <p:nvPr/>
        </p:nvGrpSpPr>
        <p:grpSpPr bwMode="auto">
          <a:xfrm>
            <a:off x="2699793" y="5517231"/>
            <a:ext cx="144016" cy="504057"/>
            <a:chOff x="1463" y="2551"/>
            <a:chExt cx="2653" cy="174"/>
          </a:xfrm>
        </p:grpSpPr>
        <p:sp>
          <p:nvSpPr>
            <p:cNvPr id="75" name="Rectangle 53"/>
            <p:cNvSpPr>
              <a:spLocks noChangeArrowheads="1"/>
            </p:cNvSpPr>
            <p:nvPr/>
          </p:nvSpPr>
          <p:spPr bwMode="gray">
            <a:xfrm>
              <a:off x="1463" y="2552"/>
              <a:ext cx="2653" cy="17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74510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  <a:scene3d>
              <a:camera prst="legacyPerspectiveBottom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76" name="AutoShape 54"/>
            <p:cNvSpPr>
              <a:spLocks noChangeArrowheads="1"/>
            </p:cNvSpPr>
            <p:nvPr/>
          </p:nvSpPr>
          <p:spPr bwMode="gray">
            <a:xfrm>
              <a:off x="1463" y="2551"/>
              <a:ext cx="2651" cy="70"/>
            </a:xfrm>
            <a:prstGeom prst="roundRect">
              <a:avLst>
                <a:gd name="adj" fmla="val 0"/>
              </a:avLst>
            </a:prstGeom>
            <a:solidFill>
              <a:srgbClr val="F8F8F8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7" name="Line 55"/>
          <p:cNvSpPr>
            <a:spLocks noChangeShapeType="1"/>
          </p:cNvSpPr>
          <p:nvPr/>
        </p:nvSpPr>
        <p:spPr bwMode="gray">
          <a:xfrm>
            <a:off x="2987824" y="5589240"/>
            <a:ext cx="4187825" cy="0"/>
          </a:xfrm>
          <a:prstGeom prst="line">
            <a:avLst/>
          </a:prstGeom>
          <a:noFill/>
          <a:ln w="9525">
            <a:solidFill>
              <a:srgbClr val="FFFFFF">
                <a:alpha val="25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6" name="Rectangle 12"/>
          <p:cNvSpPr>
            <a:spLocks noChangeArrowheads="1"/>
          </p:cNvSpPr>
          <p:nvPr/>
        </p:nvSpPr>
        <p:spPr bwMode="grayWhite">
          <a:xfrm>
            <a:off x="520800" y="4438699"/>
            <a:ext cx="5419352" cy="274638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100000">
                <a:srgbClr val="333333">
                  <a:gamma/>
                  <a:tint val="16471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BottomRight"/>
            <a:lightRig rig="legacyFlat3" dir="t"/>
          </a:scene3d>
          <a:sp3d extrusionH="100000" prstMaterial="legacyMetal">
            <a:bevelT w="13500" h="13500" prst="angle"/>
            <a:bevelB w="13500" h="13500" prst="angle"/>
            <a:extrusionClr>
              <a:srgbClr val="333333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8" name="Text Box 14"/>
          <p:cNvSpPr txBox="1">
            <a:spLocks noChangeArrowheads="1"/>
          </p:cNvSpPr>
          <p:nvPr/>
        </p:nvSpPr>
        <p:spPr bwMode="black">
          <a:xfrm>
            <a:off x="323528" y="4365104"/>
            <a:ext cx="230425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FFFFFF"/>
                </a:solidFill>
              </a:rPr>
              <a:t>Да,  необходимы</a:t>
            </a:r>
            <a:endParaRPr lang="en-US" sz="1600" b="1" dirty="0">
              <a:solidFill>
                <a:srgbClr val="FFFFFF"/>
              </a:solidFill>
            </a:endParaRPr>
          </a:p>
        </p:txBody>
      </p:sp>
      <p:grpSp>
        <p:nvGrpSpPr>
          <p:cNvPr id="64" name="Group 42"/>
          <p:cNvGrpSpPr>
            <a:grpSpLocks/>
          </p:cNvGrpSpPr>
          <p:nvPr/>
        </p:nvGrpSpPr>
        <p:grpSpPr bwMode="auto">
          <a:xfrm>
            <a:off x="2699792" y="4437112"/>
            <a:ext cx="2592288" cy="280987"/>
            <a:chOff x="1263" y="1646"/>
            <a:chExt cx="610" cy="173"/>
          </a:xfrm>
        </p:grpSpPr>
        <p:grpSp>
          <p:nvGrpSpPr>
            <p:cNvPr id="65" name="Group 43"/>
            <p:cNvGrpSpPr>
              <a:grpSpLocks/>
            </p:cNvGrpSpPr>
            <p:nvPr/>
          </p:nvGrpSpPr>
          <p:grpSpPr bwMode="auto">
            <a:xfrm>
              <a:off x="1263" y="1646"/>
              <a:ext cx="610" cy="173"/>
              <a:chOff x="1452" y="1646"/>
              <a:chExt cx="610" cy="173"/>
            </a:xfrm>
          </p:grpSpPr>
          <p:sp>
            <p:nvSpPr>
              <p:cNvPr id="67" name="Rectangle 44"/>
              <p:cNvSpPr>
                <a:spLocks noChangeArrowheads="1"/>
              </p:cNvSpPr>
              <p:nvPr/>
            </p:nvSpPr>
            <p:spPr bwMode="gray">
              <a:xfrm>
                <a:off x="1452" y="1646"/>
                <a:ext cx="610" cy="173"/>
              </a:xfrm>
              <a:prstGeom prst="rect">
                <a:avLst/>
              </a:prstGeom>
              <a:gradFill rotWithShape="1">
                <a:gsLst>
                  <a:gs pos="0">
                    <a:schemeClr val="accent2">
                      <a:gamma/>
                      <a:shade val="7451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  <a:scene3d>
                <a:camera prst="legacyPerspectiveBottom"/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accent2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sp>
            <p:nvSpPr>
              <p:cNvPr id="68" name="AutoShape 45"/>
              <p:cNvSpPr>
                <a:spLocks noChangeArrowheads="1"/>
              </p:cNvSpPr>
              <p:nvPr/>
            </p:nvSpPr>
            <p:spPr bwMode="gray">
              <a:xfrm>
                <a:off x="1452" y="1647"/>
                <a:ext cx="610" cy="70"/>
              </a:xfrm>
              <a:prstGeom prst="roundRect">
                <a:avLst>
                  <a:gd name="adj" fmla="val 0"/>
                </a:avLst>
              </a:prstGeom>
              <a:solidFill>
                <a:srgbClr val="F8F8F8">
                  <a:alpha val="3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6" name="Line 46"/>
            <p:cNvSpPr>
              <a:spLocks noChangeShapeType="1"/>
            </p:cNvSpPr>
            <p:nvPr/>
          </p:nvSpPr>
          <p:spPr bwMode="gray">
            <a:xfrm>
              <a:off x="1265" y="1712"/>
              <a:ext cx="605" cy="0"/>
            </a:xfrm>
            <a:prstGeom prst="line">
              <a:avLst/>
            </a:prstGeom>
            <a:noFill/>
            <a:ln w="9525">
              <a:solidFill>
                <a:srgbClr val="FFFFFF">
                  <a:alpha val="25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" name="Text Box 20"/>
          <p:cNvSpPr txBox="1">
            <a:spLocks noChangeArrowheads="1"/>
          </p:cNvSpPr>
          <p:nvPr/>
        </p:nvSpPr>
        <p:spPr bwMode="black">
          <a:xfrm>
            <a:off x="5292080" y="4437112"/>
            <a:ext cx="7159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600" b="1" dirty="0" smtClean="0">
                <a:solidFill>
                  <a:srgbClr val="080808"/>
                </a:solidFill>
              </a:rPr>
              <a:t>88</a:t>
            </a:r>
            <a:r>
              <a:rPr lang="en-US" sz="1600" b="1" dirty="0" smtClean="0">
                <a:solidFill>
                  <a:srgbClr val="080808"/>
                </a:solidFill>
              </a:rPr>
              <a:t>%</a:t>
            </a:r>
            <a:endParaRPr lang="en-US" sz="1600" b="1" dirty="0">
              <a:solidFill>
                <a:srgbClr val="080808"/>
              </a:solidFill>
            </a:endParaRPr>
          </a:p>
        </p:txBody>
      </p:sp>
      <p:pic>
        <p:nvPicPr>
          <p:cNvPr id="49189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4462" y="1556792"/>
            <a:ext cx="1615970" cy="11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90" name="Picture 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2708920"/>
            <a:ext cx="1008112" cy="75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91" name="Picture 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3374850"/>
            <a:ext cx="1440160" cy="10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94" name="Picture 42"/>
          <p:cNvPicPr>
            <a:picLocks noChangeAspect="1" noChangeArrowheads="1"/>
          </p:cNvPicPr>
          <p:nvPr/>
        </p:nvPicPr>
        <p:blipFill>
          <a:blip r:embed="rId6" cstate="print"/>
          <a:srcRect t="30011" b="3751"/>
          <a:stretch>
            <a:fillRect/>
          </a:stretch>
        </p:blipFill>
        <p:spPr bwMode="auto">
          <a:xfrm>
            <a:off x="6516216" y="5013176"/>
            <a:ext cx="2232248" cy="154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9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9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9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9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500"/>
                            </p:stCondLst>
                            <p:childTnLst>
                              <p:par>
                                <p:cTn id="1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9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0"/>
                            </p:stCondLst>
                            <p:childTnLst>
                              <p:par>
                                <p:cTn id="16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9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9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9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40" grpId="0" animBg="1"/>
      <p:bldP spid="49188" grpId="0"/>
      <p:bldP spid="39" grpId="0"/>
      <p:bldP spid="46" grpId="0"/>
      <p:bldP spid="47" grpId="0"/>
      <p:bldP spid="52" grpId="0" animBg="1"/>
      <p:bldP spid="54" grpId="0" animBg="1"/>
      <p:bldP spid="59" grpId="0"/>
      <p:bldP spid="60" grpId="0"/>
      <p:bldP spid="62" grpId="0"/>
      <p:bldP spid="63" grpId="0"/>
      <p:bldP spid="56" grpId="0" animBg="1"/>
      <p:bldP spid="58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3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23298"/>
            <a:ext cx="576064" cy="79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548680"/>
            <a:ext cx="5976664" cy="944562"/>
          </a:xfrm>
        </p:spPr>
        <p:txBody>
          <a:bodyPr/>
          <a:lstStyle/>
          <a:p>
            <a:r>
              <a:rPr lang="ru-RU" sz="3200" dirty="0" smtClean="0"/>
              <a:t>Хотите ли вы пользоваться компьютерной техникой в учебном процессе?</a:t>
            </a:r>
            <a:endParaRPr lang="en-US" sz="3200" dirty="0"/>
          </a:p>
        </p:txBody>
      </p:sp>
      <p:sp>
        <p:nvSpPr>
          <p:cNvPr id="21" name="Freeform 4"/>
          <p:cNvSpPr>
            <a:spLocks/>
          </p:cNvSpPr>
          <p:nvPr/>
        </p:nvSpPr>
        <p:spPr bwMode="gray">
          <a:xfrm>
            <a:off x="395536" y="1844824"/>
            <a:ext cx="7200800" cy="936103"/>
          </a:xfrm>
          <a:custGeom>
            <a:avLst/>
            <a:gdLst/>
            <a:ahLst/>
            <a:cxnLst>
              <a:cxn ang="0">
                <a:pos x="3724" y="288"/>
              </a:cxn>
              <a:cxn ang="0">
                <a:pos x="1346" y="290"/>
              </a:cxn>
              <a:cxn ang="0">
                <a:pos x="1246" y="258"/>
              </a:cxn>
              <a:cxn ang="0">
                <a:pos x="1066" y="79"/>
              </a:cxn>
              <a:cxn ang="0">
                <a:pos x="923" y="4"/>
              </a:cxn>
              <a:cxn ang="0">
                <a:pos x="103" y="4"/>
              </a:cxn>
              <a:cxn ang="0">
                <a:pos x="2" y="88"/>
              </a:cxn>
              <a:cxn ang="0">
                <a:pos x="2" y="729"/>
              </a:cxn>
              <a:cxn ang="0">
                <a:pos x="103" y="804"/>
              </a:cxn>
              <a:cxn ang="0">
                <a:pos x="3688" y="804"/>
              </a:cxn>
              <a:cxn ang="0">
                <a:pos x="3790" y="716"/>
              </a:cxn>
              <a:cxn ang="0">
                <a:pos x="3790" y="356"/>
              </a:cxn>
              <a:cxn ang="0">
                <a:pos x="3724" y="288"/>
              </a:cxn>
            </a:cxnLst>
            <a:rect l="0" t="0" r="r" b="b"/>
            <a:pathLst>
              <a:path w="3796" h="816">
                <a:moveTo>
                  <a:pt x="3724" y="288"/>
                </a:moveTo>
                <a:cubicBezTo>
                  <a:pt x="2535" y="289"/>
                  <a:pt x="1346" y="290"/>
                  <a:pt x="1346" y="290"/>
                </a:cubicBezTo>
                <a:cubicBezTo>
                  <a:pt x="1304" y="288"/>
                  <a:pt x="1272" y="282"/>
                  <a:pt x="1246" y="258"/>
                </a:cubicBezTo>
                <a:cubicBezTo>
                  <a:pt x="1156" y="168"/>
                  <a:pt x="1066" y="79"/>
                  <a:pt x="1066" y="79"/>
                </a:cubicBezTo>
                <a:cubicBezTo>
                  <a:pt x="1034" y="48"/>
                  <a:pt x="1002" y="0"/>
                  <a:pt x="923" y="4"/>
                </a:cubicBezTo>
                <a:cubicBezTo>
                  <a:pt x="513" y="4"/>
                  <a:pt x="103" y="4"/>
                  <a:pt x="103" y="4"/>
                </a:cubicBezTo>
                <a:cubicBezTo>
                  <a:pt x="38" y="4"/>
                  <a:pt x="0" y="42"/>
                  <a:pt x="2" y="88"/>
                </a:cubicBezTo>
                <a:cubicBezTo>
                  <a:pt x="2" y="410"/>
                  <a:pt x="2" y="729"/>
                  <a:pt x="2" y="729"/>
                </a:cubicBezTo>
                <a:cubicBezTo>
                  <a:pt x="0" y="812"/>
                  <a:pt x="103" y="804"/>
                  <a:pt x="103" y="804"/>
                </a:cubicBezTo>
                <a:cubicBezTo>
                  <a:pt x="1895" y="804"/>
                  <a:pt x="3688" y="804"/>
                  <a:pt x="3688" y="804"/>
                </a:cubicBezTo>
                <a:cubicBezTo>
                  <a:pt x="3688" y="804"/>
                  <a:pt x="3794" y="816"/>
                  <a:pt x="3790" y="716"/>
                </a:cubicBezTo>
                <a:cubicBezTo>
                  <a:pt x="3790" y="536"/>
                  <a:pt x="3790" y="356"/>
                  <a:pt x="3790" y="356"/>
                </a:cubicBezTo>
                <a:cubicBezTo>
                  <a:pt x="3790" y="356"/>
                  <a:pt x="3796" y="288"/>
                  <a:pt x="3724" y="288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white">
          <a:xfrm>
            <a:off x="395537" y="1844823"/>
            <a:ext cx="2184764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F8F8F8"/>
                </a:solidFill>
              </a:rPr>
              <a:t>Проблема:</a:t>
            </a:r>
            <a:endParaRPr lang="en-US" sz="2400" b="1" i="1" u="sng" dirty="0">
              <a:solidFill>
                <a:srgbClr val="F8F8F8"/>
              </a:solidFill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gray">
          <a:xfrm>
            <a:off x="467545" y="2348879"/>
            <a:ext cx="7201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ru-RU" sz="1600" dirty="0">
                <a:solidFill>
                  <a:srgbClr val="F8F8F8"/>
                </a:solidFill>
              </a:rPr>
              <a:t>о</a:t>
            </a:r>
            <a:r>
              <a:rPr lang="ru-RU" sz="1600" dirty="0" smtClean="0">
                <a:solidFill>
                  <a:srgbClr val="F8F8F8"/>
                </a:solidFill>
              </a:rPr>
              <a:t>тсутствие </a:t>
            </a:r>
            <a:r>
              <a:rPr lang="ru-RU" sz="1600" dirty="0" smtClean="0">
                <a:solidFill>
                  <a:srgbClr val="F8F8F8"/>
                </a:solidFill>
              </a:rPr>
              <a:t>у учеников навыков работы с компьютерными технологиями</a:t>
            </a:r>
            <a:endParaRPr lang="en-US" sz="1600" dirty="0">
              <a:solidFill>
                <a:srgbClr val="F8F8F8"/>
              </a:solidFill>
            </a:endParaRPr>
          </a:p>
        </p:txBody>
      </p:sp>
      <p:sp>
        <p:nvSpPr>
          <p:cNvPr id="24" name="Freeform 3"/>
          <p:cNvSpPr>
            <a:spLocks/>
          </p:cNvSpPr>
          <p:nvPr/>
        </p:nvSpPr>
        <p:spPr bwMode="gray">
          <a:xfrm flipH="1" flipV="1">
            <a:off x="395536" y="2780928"/>
            <a:ext cx="5505871" cy="720081"/>
          </a:xfrm>
          <a:custGeom>
            <a:avLst/>
            <a:gdLst/>
            <a:ahLst/>
            <a:cxnLst>
              <a:cxn ang="0">
                <a:pos x="3724" y="288"/>
              </a:cxn>
              <a:cxn ang="0">
                <a:pos x="1346" y="290"/>
              </a:cxn>
              <a:cxn ang="0">
                <a:pos x="1246" y="258"/>
              </a:cxn>
              <a:cxn ang="0">
                <a:pos x="1066" y="79"/>
              </a:cxn>
              <a:cxn ang="0">
                <a:pos x="923" y="4"/>
              </a:cxn>
              <a:cxn ang="0">
                <a:pos x="103" y="4"/>
              </a:cxn>
              <a:cxn ang="0">
                <a:pos x="2" y="88"/>
              </a:cxn>
              <a:cxn ang="0">
                <a:pos x="2" y="729"/>
              </a:cxn>
              <a:cxn ang="0">
                <a:pos x="103" y="804"/>
              </a:cxn>
              <a:cxn ang="0">
                <a:pos x="3688" y="804"/>
              </a:cxn>
              <a:cxn ang="0">
                <a:pos x="3790" y="716"/>
              </a:cxn>
              <a:cxn ang="0">
                <a:pos x="3790" y="356"/>
              </a:cxn>
              <a:cxn ang="0">
                <a:pos x="3724" y="288"/>
              </a:cxn>
            </a:cxnLst>
            <a:rect l="0" t="0" r="r" b="b"/>
            <a:pathLst>
              <a:path w="3796" h="816">
                <a:moveTo>
                  <a:pt x="3724" y="288"/>
                </a:moveTo>
                <a:cubicBezTo>
                  <a:pt x="2535" y="289"/>
                  <a:pt x="1346" y="290"/>
                  <a:pt x="1346" y="290"/>
                </a:cubicBezTo>
                <a:cubicBezTo>
                  <a:pt x="1304" y="288"/>
                  <a:pt x="1272" y="282"/>
                  <a:pt x="1246" y="258"/>
                </a:cubicBezTo>
                <a:cubicBezTo>
                  <a:pt x="1156" y="168"/>
                  <a:pt x="1066" y="79"/>
                  <a:pt x="1066" y="79"/>
                </a:cubicBezTo>
                <a:cubicBezTo>
                  <a:pt x="1034" y="48"/>
                  <a:pt x="1002" y="0"/>
                  <a:pt x="923" y="4"/>
                </a:cubicBezTo>
                <a:cubicBezTo>
                  <a:pt x="513" y="4"/>
                  <a:pt x="103" y="4"/>
                  <a:pt x="103" y="4"/>
                </a:cubicBezTo>
                <a:cubicBezTo>
                  <a:pt x="38" y="4"/>
                  <a:pt x="0" y="42"/>
                  <a:pt x="2" y="88"/>
                </a:cubicBezTo>
                <a:cubicBezTo>
                  <a:pt x="2" y="410"/>
                  <a:pt x="2" y="729"/>
                  <a:pt x="2" y="729"/>
                </a:cubicBezTo>
                <a:cubicBezTo>
                  <a:pt x="0" y="812"/>
                  <a:pt x="103" y="804"/>
                  <a:pt x="103" y="804"/>
                </a:cubicBezTo>
                <a:cubicBezTo>
                  <a:pt x="1895" y="804"/>
                  <a:pt x="3688" y="804"/>
                  <a:pt x="3688" y="804"/>
                </a:cubicBezTo>
                <a:cubicBezTo>
                  <a:pt x="3688" y="804"/>
                  <a:pt x="3794" y="816"/>
                  <a:pt x="3790" y="716"/>
                </a:cubicBezTo>
                <a:cubicBezTo>
                  <a:pt x="3790" y="536"/>
                  <a:pt x="3790" y="356"/>
                  <a:pt x="3790" y="356"/>
                </a:cubicBezTo>
                <a:cubicBezTo>
                  <a:pt x="3790" y="356"/>
                  <a:pt x="3796" y="288"/>
                  <a:pt x="3724" y="288"/>
                </a:cubicBez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white">
          <a:xfrm>
            <a:off x="3741167" y="2996954"/>
            <a:ext cx="22193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ru-RU" sz="2400" b="1" i="1" u="sng" dirty="0" smtClean="0">
                <a:solidFill>
                  <a:srgbClr val="F8F8F8"/>
                </a:solidFill>
              </a:rPr>
              <a:t>Решение:</a:t>
            </a:r>
            <a:endParaRPr lang="en-US" sz="2400" b="1" i="1" u="sng" dirty="0">
              <a:solidFill>
                <a:srgbClr val="F8F8F8"/>
              </a:solidFill>
            </a:endParaRPr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gray">
          <a:xfrm>
            <a:off x="428799" y="2852938"/>
            <a:ext cx="39175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80808"/>
                </a:solidFill>
              </a:rPr>
              <a:t>* </a:t>
            </a:r>
            <a:r>
              <a:rPr lang="ru-RU" sz="1600" dirty="0">
                <a:solidFill>
                  <a:srgbClr val="080808"/>
                </a:solidFill>
              </a:rPr>
              <a:t>в</a:t>
            </a:r>
            <a:r>
              <a:rPr lang="ru-RU" sz="1600" dirty="0" smtClean="0">
                <a:solidFill>
                  <a:srgbClr val="080808"/>
                </a:solidFill>
              </a:rPr>
              <a:t>сеобщая </a:t>
            </a:r>
            <a:r>
              <a:rPr lang="ru-RU" sz="1600" dirty="0" smtClean="0">
                <a:solidFill>
                  <a:srgbClr val="080808"/>
                </a:solidFill>
              </a:rPr>
              <a:t>компьютеризация школы</a:t>
            </a:r>
            <a:endParaRPr lang="en-US" sz="1600" dirty="0">
              <a:solidFill>
                <a:srgbClr val="080808"/>
              </a:solidFill>
            </a:endParaRP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>
            <a:off x="3275856" y="3356992"/>
            <a:ext cx="5782" cy="223969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5"/>
          <p:cNvSpPr>
            <a:spLocks noChangeArrowheads="1"/>
          </p:cNvSpPr>
          <p:nvPr/>
        </p:nvSpPr>
        <p:spPr bwMode="gray">
          <a:xfrm rot="2692993">
            <a:off x="516356" y="3506233"/>
            <a:ext cx="2620741" cy="2617868"/>
          </a:xfrm>
          <a:custGeom>
            <a:avLst/>
            <a:gdLst>
              <a:gd name="G0" fmla="+- 6950 0 0"/>
              <a:gd name="G1" fmla="+- -8829789 0 0"/>
              <a:gd name="G2" fmla="+- 0 0 -8829789"/>
              <a:gd name="T0" fmla="*/ 0 256 1"/>
              <a:gd name="T1" fmla="*/ 180 256 1"/>
              <a:gd name="G3" fmla="+- -8829789 T0 T1"/>
              <a:gd name="T2" fmla="*/ 0 256 1"/>
              <a:gd name="T3" fmla="*/ 90 256 1"/>
              <a:gd name="G4" fmla="+- -8829789 T2 T3"/>
              <a:gd name="G5" fmla="*/ G4 2 1"/>
              <a:gd name="T4" fmla="*/ 90 256 1"/>
              <a:gd name="T5" fmla="*/ 0 256 1"/>
              <a:gd name="G6" fmla="+- -8829789 T4 T5"/>
              <a:gd name="G7" fmla="*/ G6 2 1"/>
              <a:gd name="G8" fmla="abs -8829789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950"/>
              <a:gd name="G18" fmla="*/ 6950 1 2"/>
              <a:gd name="G19" fmla="+- G18 5400 0"/>
              <a:gd name="G20" fmla="cos G19 -8829789"/>
              <a:gd name="G21" fmla="sin G19 -8829789"/>
              <a:gd name="G22" fmla="+- G20 10800 0"/>
              <a:gd name="G23" fmla="+- G21 10800 0"/>
              <a:gd name="G24" fmla="+- 10800 0 G20"/>
              <a:gd name="G25" fmla="+- 6950 10800 0"/>
              <a:gd name="G26" fmla="?: G9 G17 G25"/>
              <a:gd name="G27" fmla="?: G9 0 21600"/>
              <a:gd name="G28" fmla="cos 10800 -8829789"/>
              <a:gd name="G29" fmla="sin 10800 -8829789"/>
              <a:gd name="G30" fmla="sin 6950 -8829789"/>
              <a:gd name="G31" fmla="+- G28 10800 0"/>
              <a:gd name="G32" fmla="+- G29 10800 0"/>
              <a:gd name="G33" fmla="+- G30 10800 0"/>
              <a:gd name="G34" fmla="?: G4 0 G31"/>
              <a:gd name="G35" fmla="?: -8829789 G34 0"/>
              <a:gd name="G36" fmla="?: G6 G35 G31"/>
              <a:gd name="G37" fmla="+- 21600 0 G36"/>
              <a:gd name="G38" fmla="?: G4 0 G33"/>
              <a:gd name="G39" fmla="?: -8829789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553 w 21600"/>
              <a:gd name="T15" fmla="*/ 4495 h 21600"/>
              <a:gd name="T16" fmla="*/ 10800 w 21600"/>
              <a:gd name="T17" fmla="*/ 3850 h 21600"/>
              <a:gd name="T18" fmla="*/ 17047 w 21600"/>
              <a:gd name="T19" fmla="*/ 4495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908" y="5862"/>
                </a:moveTo>
                <a:cubicBezTo>
                  <a:pt x="7210" y="4573"/>
                  <a:pt x="8968" y="3849"/>
                  <a:pt x="10800" y="3850"/>
                </a:cubicBezTo>
                <a:cubicBezTo>
                  <a:pt x="12631" y="3850"/>
                  <a:pt x="14389" y="4573"/>
                  <a:pt x="15691" y="5862"/>
                </a:cubicBezTo>
                <a:lnTo>
                  <a:pt x="18400" y="3127"/>
                </a:lnTo>
                <a:cubicBezTo>
                  <a:pt x="16378" y="1124"/>
                  <a:pt x="13646" y="-1"/>
                  <a:pt x="10799" y="0"/>
                </a:cubicBezTo>
                <a:cubicBezTo>
                  <a:pt x="7953" y="0"/>
                  <a:pt x="5221" y="1124"/>
                  <a:pt x="3199" y="3127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73725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ObliqueBottom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ltGray">
          <a:xfrm rot="18892993">
            <a:off x="533557" y="3507591"/>
            <a:ext cx="2620155" cy="2618457"/>
          </a:xfrm>
          <a:custGeom>
            <a:avLst/>
            <a:gdLst>
              <a:gd name="G0" fmla="+- 6950 0 0"/>
              <a:gd name="G1" fmla="+- -8829789 0 0"/>
              <a:gd name="G2" fmla="+- 0 0 -8829789"/>
              <a:gd name="T0" fmla="*/ 0 256 1"/>
              <a:gd name="T1" fmla="*/ 180 256 1"/>
              <a:gd name="G3" fmla="+- -8829789 T0 T1"/>
              <a:gd name="T2" fmla="*/ 0 256 1"/>
              <a:gd name="T3" fmla="*/ 90 256 1"/>
              <a:gd name="G4" fmla="+- -8829789 T2 T3"/>
              <a:gd name="G5" fmla="*/ G4 2 1"/>
              <a:gd name="T4" fmla="*/ 90 256 1"/>
              <a:gd name="T5" fmla="*/ 0 256 1"/>
              <a:gd name="G6" fmla="+- -8829789 T4 T5"/>
              <a:gd name="G7" fmla="*/ G6 2 1"/>
              <a:gd name="G8" fmla="abs -8829789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950"/>
              <a:gd name="G18" fmla="*/ 6950 1 2"/>
              <a:gd name="G19" fmla="+- G18 5400 0"/>
              <a:gd name="G20" fmla="cos G19 -8829789"/>
              <a:gd name="G21" fmla="sin G19 -8829789"/>
              <a:gd name="G22" fmla="+- G20 10800 0"/>
              <a:gd name="G23" fmla="+- G21 10800 0"/>
              <a:gd name="G24" fmla="+- 10800 0 G20"/>
              <a:gd name="G25" fmla="+- 6950 10800 0"/>
              <a:gd name="G26" fmla="?: G9 G17 G25"/>
              <a:gd name="G27" fmla="?: G9 0 21600"/>
              <a:gd name="G28" fmla="cos 10800 -8829789"/>
              <a:gd name="G29" fmla="sin 10800 -8829789"/>
              <a:gd name="G30" fmla="sin 6950 -8829789"/>
              <a:gd name="G31" fmla="+- G28 10800 0"/>
              <a:gd name="G32" fmla="+- G29 10800 0"/>
              <a:gd name="G33" fmla="+- G30 10800 0"/>
              <a:gd name="G34" fmla="?: G4 0 G31"/>
              <a:gd name="G35" fmla="?: -8829789 G34 0"/>
              <a:gd name="G36" fmla="?: G6 G35 G31"/>
              <a:gd name="G37" fmla="+- 21600 0 G36"/>
              <a:gd name="G38" fmla="?: G4 0 G33"/>
              <a:gd name="G39" fmla="?: -8829789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553 w 21600"/>
              <a:gd name="T15" fmla="*/ 4495 h 21600"/>
              <a:gd name="T16" fmla="*/ 10800 w 21600"/>
              <a:gd name="T17" fmla="*/ 3850 h 21600"/>
              <a:gd name="T18" fmla="*/ 17047 w 21600"/>
              <a:gd name="T19" fmla="*/ 4495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908" y="5862"/>
                </a:moveTo>
                <a:cubicBezTo>
                  <a:pt x="7210" y="4573"/>
                  <a:pt x="8968" y="3849"/>
                  <a:pt x="10800" y="3850"/>
                </a:cubicBezTo>
                <a:cubicBezTo>
                  <a:pt x="12631" y="3850"/>
                  <a:pt x="14389" y="4573"/>
                  <a:pt x="15691" y="5862"/>
                </a:cubicBezTo>
                <a:lnTo>
                  <a:pt x="18400" y="3127"/>
                </a:lnTo>
                <a:cubicBezTo>
                  <a:pt x="16378" y="1124"/>
                  <a:pt x="13646" y="-1"/>
                  <a:pt x="10799" y="0"/>
                </a:cubicBezTo>
                <a:cubicBezTo>
                  <a:pt x="7953" y="0"/>
                  <a:pt x="5221" y="1124"/>
                  <a:pt x="3199" y="3127"/>
                </a:cubicBezTo>
                <a:close/>
              </a:path>
            </a:pathLst>
          </a:cu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/>
          <a:scene3d>
            <a:camera prst="legacyObliqueBottom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gray">
          <a:xfrm rot="18907007" flipV="1">
            <a:off x="520015" y="3466130"/>
            <a:ext cx="2607071" cy="2631595"/>
          </a:xfrm>
          <a:custGeom>
            <a:avLst/>
            <a:gdLst>
              <a:gd name="G0" fmla="+- 6950 0 0"/>
              <a:gd name="G1" fmla="+- -8829789 0 0"/>
              <a:gd name="G2" fmla="+- 0 0 -8829789"/>
              <a:gd name="T0" fmla="*/ 0 256 1"/>
              <a:gd name="T1" fmla="*/ 180 256 1"/>
              <a:gd name="G3" fmla="+- -8829789 T0 T1"/>
              <a:gd name="T2" fmla="*/ 0 256 1"/>
              <a:gd name="T3" fmla="*/ 90 256 1"/>
              <a:gd name="G4" fmla="+- -8829789 T2 T3"/>
              <a:gd name="G5" fmla="*/ G4 2 1"/>
              <a:gd name="T4" fmla="*/ 90 256 1"/>
              <a:gd name="T5" fmla="*/ 0 256 1"/>
              <a:gd name="G6" fmla="+- -8829789 T4 T5"/>
              <a:gd name="G7" fmla="*/ G6 2 1"/>
              <a:gd name="G8" fmla="abs -8829789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950"/>
              <a:gd name="G18" fmla="*/ 6950 1 2"/>
              <a:gd name="G19" fmla="+- G18 5400 0"/>
              <a:gd name="G20" fmla="cos G19 -8829789"/>
              <a:gd name="G21" fmla="sin G19 -8829789"/>
              <a:gd name="G22" fmla="+- G20 10800 0"/>
              <a:gd name="G23" fmla="+- G21 10800 0"/>
              <a:gd name="G24" fmla="+- 10800 0 G20"/>
              <a:gd name="G25" fmla="+- 6950 10800 0"/>
              <a:gd name="G26" fmla="?: G9 G17 G25"/>
              <a:gd name="G27" fmla="?: G9 0 21600"/>
              <a:gd name="G28" fmla="cos 10800 -8829789"/>
              <a:gd name="G29" fmla="sin 10800 -8829789"/>
              <a:gd name="G30" fmla="sin 6950 -8829789"/>
              <a:gd name="G31" fmla="+- G28 10800 0"/>
              <a:gd name="G32" fmla="+- G29 10800 0"/>
              <a:gd name="G33" fmla="+- G30 10800 0"/>
              <a:gd name="G34" fmla="?: G4 0 G31"/>
              <a:gd name="G35" fmla="?: -8829789 G34 0"/>
              <a:gd name="G36" fmla="?: G6 G35 G31"/>
              <a:gd name="G37" fmla="+- 21600 0 G36"/>
              <a:gd name="G38" fmla="?: G4 0 G33"/>
              <a:gd name="G39" fmla="?: -8829789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553 w 21600"/>
              <a:gd name="T15" fmla="*/ 4495 h 21600"/>
              <a:gd name="T16" fmla="*/ 10800 w 21600"/>
              <a:gd name="T17" fmla="*/ 3850 h 21600"/>
              <a:gd name="T18" fmla="*/ 17047 w 21600"/>
              <a:gd name="T19" fmla="*/ 4495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908" y="5862"/>
                </a:moveTo>
                <a:cubicBezTo>
                  <a:pt x="7210" y="4573"/>
                  <a:pt x="8968" y="3849"/>
                  <a:pt x="10800" y="3850"/>
                </a:cubicBezTo>
                <a:cubicBezTo>
                  <a:pt x="12631" y="3850"/>
                  <a:pt x="14389" y="4573"/>
                  <a:pt x="15691" y="5862"/>
                </a:cubicBezTo>
                <a:lnTo>
                  <a:pt x="18400" y="3127"/>
                </a:lnTo>
                <a:cubicBezTo>
                  <a:pt x="16378" y="1124"/>
                  <a:pt x="13646" y="-1"/>
                  <a:pt x="10799" y="0"/>
                </a:cubicBezTo>
                <a:cubicBezTo>
                  <a:pt x="7953" y="0"/>
                  <a:pt x="5221" y="1124"/>
                  <a:pt x="3199" y="3127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73725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ObliqueBottom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invGray">
          <a:xfrm rot="2692993" flipH="1" flipV="1">
            <a:off x="541756" y="3468132"/>
            <a:ext cx="2620741" cy="2617868"/>
          </a:xfrm>
          <a:custGeom>
            <a:avLst/>
            <a:gdLst>
              <a:gd name="G0" fmla="+- 6950 0 0"/>
              <a:gd name="G1" fmla="+- -8829789 0 0"/>
              <a:gd name="G2" fmla="+- 0 0 -8829789"/>
              <a:gd name="T0" fmla="*/ 0 256 1"/>
              <a:gd name="T1" fmla="*/ 180 256 1"/>
              <a:gd name="G3" fmla="+- -8829789 T0 T1"/>
              <a:gd name="T2" fmla="*/ 0 256 1"/>
              <a:gd name="T3" fmla="*/ 90 256 1"/>
              <a:gd name="G4" fmla="+- -8829789 T2 T3"/>
              <a:gd name="G5" fmla="*/ G4 2 1"/>
              <a:gd name="T4" fmla="*/ 90 256 1"/>
              <a:gd name="T5" fmla="*/ 0 256 1"/>
              <a:gd name="G6" fmla="+- -8829789 T4 T5"/>
              <a:gd name="G7" fmla="*/ G6 2 1"/>
              <a:gd name="G8" fmla="abs -8829789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950"/>
              <a:gd name="G18" fmla="*/ 6950 1 2"/>
              <a:gd name="G19" fmla="+- G18 5400 0"/>
              <a:gd name="G20" fmla="cos G19 -8829789"/>
              <a:gd name="G21" fmla="sin G19 -8829789"/>
              <a:gd name="G22" fmla="+- G20 10800 0"/>
              <a:gd name="G23" fmla="+- G21 10800 0"/>
              <a:gd name="G24" fmla="+- 10800 0 G20"/>
              <a:gd name="G25" fmla="+- 6950 10800 0"/>
              <a:gd name="G26" fmla="?: G9 G17 G25"/>
              <a:gd name="G27" fmla="?: G9 0 21600"/>
              <a:gd name="G28" fmla="cos 10800 -8829789"/>
              <a:gd name="G29" fmla="sin 10800 -8829789"/>
              <a:gd name="G30" fmla="sin 6950 -8829789"/>
              <a:gd name="G31" fmla="+- G28 10800 0"/>
              <a:gd name="G32" fmla="+- G29 10800 0"/>
              <a:gd name="G33" fmla="+- G30 10800 0"/>
              <a:gd name="G34" fmla="?: G4 0 G31"/>
              <a:gd name="G35" fmla="?: -8829789 G34 0"/>
              <a:gd name="G36" fmla="?: G6 G35 G31"/>
              <a:gd name="G37" fmla="+- 21600 0 G36"/>
              <a:gd name="G38" fmla="?: G4 0 G33"/>
              <a:gd name="G39" fmla="?: -8829789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553 w 21600"/>
              <a:gd name="T15" fmla="*/ 4495 h 21600"/>
              <a:gd name="T16" fmla="*/ 10800 w 21600"/>
              <a:gd name="T17" fmla="*/ 3850 h 21600"/>
              <a:gd name="T18" fmla="*/ 17047 w 21600"/>
              <a:gd name="T19" fmla="*/ 4495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908" y="5862"/>
                </a:moveTo>
                <a:cubicBezTo>
                  <a:pt x="7210" y="4573"/>
                  <a:pt x="8968" y="3849"/>
                  <a:pt x="10800" y="3850"/>
                </a:cubicBezTo>
                <a:cubicBezTo>
                  <a:pt x="12631" y="3850"/>
                  <a:pt x="14389" y="4573"/>
                  <a:pt x="15691" y="5862"/>
                </a:cubicBezTo>
                <a:lnTo>
                  <a:pt x="18400" y="3127"/>
                </a:lnTo>
                <a:cubicBezTo>
                  <a:pt x="16378" y="1124"/>
                  <a:pt x="13646" y="-1"/>
                  <a:pt x="10799" y="0"/>
                </a:cubicBezTo>
                <a:cubicBezTo>
                  <a:pt x="7953" y="0"/>
                  <a:pt x="5221" y="1124"/>
                  <a:pt x="3199" y="3127"/>
                </a:cubicBez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73725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ObliqueBottom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8" name="AutoShape 14"/>
          <p:cNvSpPr>
            <a:spLocks noChangeArrowheads="1"/>
          </p:cNvSpPr>
          <p:nvPr/>
        </p:nvSpPr>
        <p:spPr bwMode="invGray">
          <a:xfrm>
            <a:off x="3403464" y="3785278"/>
            <a:ext cx="188143" cy="18716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AutoShape 15"/>
          <p:cNvSpPr>
            <a:spLocks noChangeArrowheads="1"/>
          </p:cNvSpPr>
          <p:nvPr/>
        </p:nvSpPr>
        <p:spPr bwMode="ltGray">
          <a:xfrm>
            <a:off x="3403464" y="4118653"/>
            <a:ext cx="188143" cy="18716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folHlink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AutoShape 16"/>
          <p:cNvSpPr>
            <a:spLocks noChangeArrowheads="1"/>
          </p:cNvSpPr>
          <p:nvPr/>
        </p:nvSpPr>
        <p:spPr bwMode="gray">
          <a:xfrm>
            <a:off x="3403464" y="4423453"/>
            <a:ext cx="188143" cy="18716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hlink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AutoShape 17"/>
          <p:cNvSpPr>
            <a:spLocks noChangeArrowheads="1"/>
          </p:cNvSpPr>
          <p:nvPr/>
        </p:nvSpPr>
        <p:spPr bwMode="gray">
          <a:xfrm>
            <a:off x="3403464" y="4728253"/>
            <a:ext cx="188143" cy="18716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gray">
          <a:xfrm>
            <a:off x="3791025" y="3744003"/>
            <a:ext cx="201622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400" b="1" dirty="0" smtClean="0">
                <a:solidFill>
                  <a:srgbClr val="1C1C1C"/>
                </a:solidFill>
              </a:rPr>
              <a:t>Да, на каждом уроке</a:t>
            </a:r>
            <a:endParaRPr lang="en-US" sz="1400" b="1" dirty="0">
              <a:solidFill>
                <a:srgbClr val="1C1C1C"/>
              </a:solidFill>
            </a:endParaRPr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gray">
          <a:xfrm>
            <a:off x="3791025" y="4080553"/>
            <a:ext cx="367240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400" b="1" dirty="0" smtClean="0">
                <a:solidFill>
                  <a:srgbClr val="1C1C1C"/>
                </a:solidFill>
              </a:rPr>
              <a:t>Да, но лишь на некоторых предметах</a:t>
            </a:r>
            <a:endParaRPr lang="en-US" sz="1400" b="1" dirty="0">
              <a:solidFill>
                <a:srgbClr val="1C1C1C"/>
              </a:solidFill>
            </a:endParaRPr>
          </a:p>
        </p:txBody>
      </p:sp>
      <p:sp>
        <p:nvSpPr>
          <p:cNvPr id="44" name="Text Box 20"/>
          <p:cNvSpPr txBox="1">
            <a:spLocks noChangeArrowheads="1"/>
          </p:cNvSpPr>
          <p:nvPr/>
        </p:nvSpPr>
        <p:spPr bwMode="gray">
          <a:xfrm>
            <a:off x="3791025" y="4394878"/>
            <a:ext cx="174876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400" b="1" dirty="0" smtClean="0">
                <a:solidFill>
                  <a:srgbClr val="1C1C1C"/>
                </a:solidFill>
              </a:rPr>
              <a:t>Нет, не хотел бы</a:t>
            </a:r>
            <a:endParaRPr lang="en-US" sz="1400" b="1" dirty="0">
              <a:solidFill>
                <a:srgbClr val="1C1C1C"/>
              </a:solidFill>
            </a:endParaRPr>
          </a:p>
        </p:txBody>
      </p:sp>
      <p:sp>
        <p:nvSpPr>
          <p:cNvPr id="45" name="Text Box 21"/>
          <p:cNvSpPr txBox="1">
            <a:spLocks noChangeArrowheads="1"/>
          </p:cNvSpPr>
          <p:nvPr/>
        </p:nvSpPr>
        <p:spPr bwMode="gray">
          <a:xfrm>
            <a:off x="3791025" y="4699678"/>
            <a:ext cx="223224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400" b="1" dirty="0" smtClean="0">
                <a:solidFill>
                  <a:srgbClr val="1C1C1C"/>
                </a:solidFill>
              </a:rPr>
              <a:t>Затрудняюсь ответить</a:t>
            </a:r>
            <a:endParaRPr lang="en-US" sz="1400" b="1" dirty="0">
              <a:solidFill>
                <a:srgbClr val="1C1C1C"/>
              </a:solidFill>
            </a:endParaRPr>
          </a:p>
        </p:txBody>
      </p:sp>
      <p:sp>
        <p:nvSpPr>
          <p:cNvPr id="46" name="Line 22"/>
          <p:cNvSpPr>
            <a:spLocks noChangeShapeType="1"/>
          </p:cNvSpPr>
          <p:nvPr/>
        </p:nvSpPr>
        <p:spPr bwMode="auto">
          <a:xfrm rot="16200000" flipH="1">
            <a:off x="4635943" y="2251013"/>
            <a:ext cx="4801" cy="270274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" name="Rectangle 21"/>
          <p:cNvSpPr>
            <a:spLocks noChangeArrowheads="1"/>
          </p:cNvSpPr>
          <p:nvPr/>
        </p:nvSpPr>
        <p:spPr bwMode="black">
          <a:xfrm rot="18881598">
            <a:off x="790214" y="3873540"/>
            <a:ext cx="72008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80808"/>
                </a:solidFill>
              </a:rPr>
              <a:t>36%</a:t>
            </a:r>
            <a:endParaRPr lang="en-US" b="1" dirty="0">
              <a:solidFill>
                <a:srgbClr val="080808"/>
              </a:solidFill>
            </a:endParaRPr>
          </a:p>
        </p:txBody>
      </p:sp>
      <p:sp>
        <p:nvSpPr>
          <p:cNvPr id="49" name="Rectangle 21"/>
          <p:cNvSpPr>
            <a:spLocks noChangeArrowheads="1"/>
          </p:cNvSpPr>
          <p:nvPr/>
        </p:nvSpPr>
        <p:spPr bwMode="black">
          <a:xfrm rot="2432189">
            <a:off x="770491" y="5326393"/>
            <a:ext cx="72008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80808"/>
                </a:solidFill>
              </a:rPr>
              <a:t>61%</a:t>
            </a:r>
            <a:endParaRPr lang="en-US" b="1" dirty="0">
              <a:solidFill>
                <a:srgbClr val="080808"/>
              </a:solidFill>
            </a:endParaRPr>
          </a:p>
        </p:txBody>
      </p:sp>
      <p:sp>
        <p:nvSpPr>
          <p:cNvPr id="50" name="Rectangle 21"/>
          <p:cNvSpPr>
            <a:spLocks noChangeArrowheads="1"/>
          </p:cNvSpPr>
          <p:nvPr/>
        </p:nvSpPr>
        <p:spPr bwMode="black">
          <a:xfrm rot="2591288">
            <a:off x="2240936" y="3931721"/>
            <a:ext cx="72008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80808"/>
                </a:solidFill>
              </a:rPr>
              <a:t>3%</a:t>
            </a:r>
            <a:endParaRPr lang="en-US" b="1" dirty="0">
              <a:solidFill>
                <a:srgbClr val="080808"/>
              </a:solidFill>
            </a:endParaRPr>
          </a:p>
        </p:txBody>
      </p:sp>
      <p:sp>
        <p:nvSpPr>
          <p:cNvPr id="51" name="Rectangle 21"/>
          <p:cNvSpPr>
            <a:spLocks noChangeArrowheads="1"/>
          </p:cNvSpPr>
          <p:nvPr/>
        </p:nvSpPr>
        <p:spPr bwMode="black">
          <a:xfrm rot="19202537">
            <a:off x="2248124" y="5320107"/>
            <a:ext cx="72008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80808"/>
                </a:solidFill>
              </a:rPr>
              <a:t>0</a:t>
            </a:r>
            <a:r>
              <a:rPr lang="ru-RU" b="1" dirty="0" smtClean="0">
                <a:solidFill>
                  <a:srgbClr val="080808"/>
                </a:solidFill>
              </a:rPr>
              <a:t>%</a:t>
            </a:r>
            <a:endParaRPr lang="en-US" b="1" dirty="0">
              <a:solidFill>
                <a:srgbClr val="080808"/>
              </a:solidFill>
            </a:endParaRPr>
          </a:p>
        </p:txBody>
      </p:sp>
      <p:pic>
        <p:nvPicPr>
          <p:cNvPr id="51219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229200"/>
            <a:ext cx="230841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0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5445224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1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5180920"/>
            <a:ext cx="2196752" cy="147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2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4745306"/>
            <a:ext cx="730127" cy="62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9" descr="C:\Users\Администратор\Desktop\76_characters.jpg"/>
          <p:cNvPicPr>
            <a:picLocks noChangeAspect="1" noChangeArrowheads="1"/>
          </p:cNvPicPr>
          <p:nvPr/>
        </p:nvPicPr>
        <p:blipFill>
          <a:blip r:embed="rId7" cstate="print"/>
          <a:srcRect t="15735" r="74526" b="80500"/>
          <a:stretch>
            <a:fillRect/>
          </a:stretch>
        </p:blipFill>
        <p:spPr bwMode="auto">
          <a:xfrm>
            <a:off x="3635896" y="-13780912"/>
            <a:ext cx="2239468" cy="223027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400"/>
                            </p:stCondLst>
                            <p:childTnLst>
                              <p:par>
                                <p:cTn id="10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000"/>
                            </p:stCondLst>
                            <p:childTnLst>
                              <p:par>
                                <p:cTn id="2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800" decel="1000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800" decel="100000" fill="hold"/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800" decel="100000" fill="hold"/>
                                        <p:tgtEl>
                                          <p:spTgt spid="51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800" decel="100000" fill="hold"/>
                                        <p:tgtEl>
                                          <p:spTgt spid="51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4000"/>
                            </p:stCondLst>
                            <p:childTnLst>
                              <p:par>
                                <p:cTn id="2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21" grpId="0" animBg="1"/>
      <p:bldP spid="22" grpId="0"/>
      <p:bldP spid="23" grpId="0"/>
      <p:bldP spid="24" grpId="0" animBg="1"/>
      <p:bldP spid="25" grpId="0"/>
      <p:bldP spid="26" grpId="0"/>
      <p:bldP spid="29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/>
          <p:cNvSpPr>
            <a:spLocks noChangeArrowheads="1"/>
          </p:cNvSpPr>
          <p:nvPr/>
        </p:nvSpPr>
        <p:spPr bwMode="gray">
          <a:xfrm>
            <a:off x="395537" y="1844824"/>
            <a:ext cx="3456383" cy="8778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rgbClr val="DDDDDD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2227" name="AutoShape 3"/>
          <p:cNvSpPr>
            <a:spLocks noChangeArrowheads="1"/>
          </p:cNvSpPr>
          <p:nvPr/>
        </p:nvSpPr>
        <p:spPr bwMode="gray">
          <a:xfrm>
            <a:off x="4211960" y="1916831"/>
            <a:ext cx="4496543" cy="72570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rgbClr val="DDDDDD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5819775" cy="944562"/>
          </a:xfrm>
        </p:spPr>
        <p:txBody>
          <a:bodyPr/>
          <a:lstStyle/>
          <a:p>
            <a:r>
              <a:rPr lang="ru-RU" dirty="0" smtClean="0"/>
              <a:t>Нужны ли на уроках </a:t>
            </a:r>
            <a:r>
              <a:rPr lang="ru-RU" dirty="0" err="1" smtClean="0"/>
              <a:t>физминутки</a:t>
            </a:r>
            <a:r>
              <a:rPr lang="ru-RU" dirty="0" smtClean="0"/>
              <a:t>?</a:t>
            </a:r>
            <a:endParaRPr lang="en-US" dirty="0"/>
          </a:p>
        </p:txBody>
      </p:sp>
      <p:grpSp>
        <p:nvGrpSpPr>
          <p:cNvPr id="52230" name="Group 6"/>
          <p:cNvGrpSpPr>
            <a:grpSpLocks/>
          </p:cNvGrpSpPr>
          <p:nvPr/>
        </p:nvGrpSpPr>
        <p:grpSpPr bwMode="auto">
          <a:xfrm>
            <a:off x="5108103" y="1654200"/>
            <a:ext cx="2371725" cy="361950"/>
            <a:chOff x="720" y="1392"/>
            <a:chExt cx="4058" cy="480"/>
          </a:xfrm>
        </p:grpSpPr>
        <p:sp>
          <p:nvSpPr>
            <p:cNvPr id="52231" name="AutoShape 7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2232" name="Group 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2233" name="AutoShape 9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1921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234" name="AutoShape 10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15686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52235" name="Group 11"/>
          <p:cNvGrpSpPr>
            <a:grpSpLocks/>
          </p:cNvGrpSpPr>
          <p:nvPr/>
        </p:nvGrpSpPr>
        <p:grpSpPr bwMode="auto">
          <a:xfrm>
            <a:off x="971600" y="1628800"/>
            <a:ext cx="2006624" cy="361950"/>
            <a:chOff x="720" y="1392"/>
            <a:chExt cx="4058" cy="480"/>
          </a:xfrm>
        </p:grpSpPr>
        <p:sp>
          <p:nvSpPr>
            <p:cNvPr id="52236" name="AutoShape 12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2237" name="Group 13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2238" name="AutoShape 14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2549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239" name="AutoShape 15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19216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52246" name="Rectangle 22"/>
          <p:cNvSpPr>
            <a:spLocks noChangeArrowheads="1"/>
          </p:cNvSpPr>
          <p:nvPr/>
        </p:nvSpPr>
        <p:spPr bwMode="black">
          <a:xfrm>
            <a:off x="5684167" y="1654200"/>
            <a:ext cx="12054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en-US" sz="1600" b="1" dirty="0"/>
              <a:t> </a:t>
            </a:r>
            <a:r>
              <a:rPr lang="ru-RU" sz="1600" b="1" dirty="0" smtClean="0"/>
              <a:t>Решение:</a:t>
            </a:r>
            <a:endParaRPr lang="en-US" sz="1600" b="1" dirty="0"/>
          </a:p>
        </p:txBody>
      </p:sp>
      <p:sp>
        <p:nvSpPr>
          <p:cNvPr id="52247" name="Rectangle 23"/>
          <p:cNvSpPr>
            <a:spLocks noChangeArrowheads="1"/>
          </p:cNvSpPr>
          <p:nvPr/>
        </p:nvSpPr>
        <p:spPr bwMode="black">
          <a:xfrm>
            <a:off x="1331640" y="1628800"/>
            <a:ext cx="12743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ru-RU" sz="1600" b="1" dirty="0" smtClean="0"/>
              <a:t>Проблема:</a:t>
            </a:r>
            <a:endParaRPr lang="en-US" sz="1600" b="1" dirty="0"/>
          </a:p>
        </p:txBody>
      </p:sp>
      <p:sp>
        <p:nvSpPr>
          <p:cNvPr id="52249" name="Rectangle 25"/>
          <p:cNvSpPr>
            <a:spLocks noChangeArrowheads="1"/>
          </p:cNvSpPr>
          <p:nvPr/>
        </p:nvSpPr>
        <p:spPr bwMode="auto">
          <a:xfrm>
            <a:off x="4343722" y="2094632"/>
            <a:ext cx="4508797" cy="54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 eaLnBrk="0" hangingPunct="0">
              <a:lnSpc>
                <a:spcPct val="110000"/>
              </a:lnSpc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</a:rPr>
              <a:t>проведение </a:t>
            </a:r>
            <a:r>
              <a:rPr lang="ru-RU" sz="1400" dirty="0" smtClean="0">
                <a:solidFill>
                  <a:srgbClr val="000000"/>
                </a:solidFill>
              </a:rPr>
              <a:t>небольших разминок во время урока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2251" name="Text Box 27"/>
          <p:cNvSpPr txBox="1">
            <a:spLocks noChangeArrowheads="1"/>
          </p:cNvSpPr>
          <p:nvPr/>
        </p:nvSpPr>
        <p:spPr bwMode="gray">
          <a:xfrm>
            <a:off x="539552" y="2060848"/>
            <a:ext cx="3295848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400" dirty="0"/>
              <a:t>о</a:t>
            </a:r>
            <a:r>
              <a:rPr lang="ru-RU" sz="1400" dirty="0" smtClean="0"/>
              <a:t>тсутствие </a:t>
            </a:r>
            <a:r>
              <a:rPr lang="ru-RU" sz="1400" dirty="0" smtClean="0"/>
              <a:t>у учеников баланса умственной и физической работы на уроках</a:t>
            </a:r>
            <a:endParaRPr lang="en-US" sz="1400" dirty="0"/>
          </a:p>
        </p:txBody>
      </p:sp>
      <p:pic>
        <p:nvPicPr>
          <p:cNvPr id="33" name="Picture 29" descr="C:\Users\Администратор\Desktop\76_characters.jpg"/>
          <p:cNvPicPr>
            <a:picLocks noChangeAspect="1" noChangeArrowheads="1"/>
          </p:cNvPicPr>
          <p:nvPr/>
        </p:nvPicPr>
        <p:blipFill>
          <a:blip r:embed="rId2" cstate="print"/>
          <a:srcRect t="15735" r="74526" b="80500"/>
          <a:stretch>
            <a:fillRect/>
          </a:stretch>
        </p:blipFill>
        <p:spPr bwMode="auto">
          <a:xfrm>
            <a:off x="323528" y="5273824"/>
            <a:ext cx="1590704" cy="1584176"/>
          </a:xfrm>
          <a:prstGeom prst="rect">
            <a:avLst/>
          </a:prstGeom>
          <a:noFill/>
        </p:spPr>
      </p:pic>
      <p:pic>
        <p:nvPicPr>
          <p:cNvPr id="34" name="Picture 3" descr="circuler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1254" y="2846586"/>
            <a:ext cx="2309812" cy="2289175"/>
          </a:xfrm>
          <a:prstGeom prst="rect">
            <a:avLst/>
          </a:prstGeom>
          <a:noFill/>
        </p:spPr>
      </p:pic>
      <p:sp>
        <p:nvSpPr>
          <p:cNvPr id="35" name="Arc 4"/>
          <p:cNvSpPr>
            <a:spLocks/>
          </p:cNvSpPr>
          <p:nvPr/>
        </p:nvSpPr>
        <p:spPr bwMode="gray">
          <a:xfrm rot="5400000" flipH="1" flipV="1">
            <a:off x="4163566" y="3405386"/>
            <a:ext cx="2279650" cy="1174750"/>
          </a:xfrm>
          <a:custGeom>
            <a:avLst/>
            <a:gdLst>
              <a:gd name="G0" fmla="+- 21592 0 0"/>
              <a:gd name="G1" fmla="+- 21600 0 0"/>
              <a:gd name="G2" fmla="+- 21600 0 0"/>
              <a:gd name="T0" fmla="*/ 0 w 43192"/>
              <a:gd name="T1" fmla="*/ 21001 h 21809"/>
              <a:gd name="T2" fmla="*/ 43191 w 43192"/>
              <a:gd name="T3" fmla="*/ 21809 h 21809"/>
              <a:gd name="T4" fmla="*/ 21592 w 43192"/>
              <a:gd name="T5" fmla="*/ 21600 h 21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2" h="21809" fill="none" extrusionOk="0">
                <a:moveTo>
                  <a:pt x="0" y="21001"/>
                </a:moveTo>
                <a:cubicBezTo>
                  <a:pt x="324" y="9309"/>
                  <a:pt x="9895" y="-1"/>
                  <a:pt x="21592" y="0"/>
                </a:cubicBezTo>
                <a:cubicBezTo>
                  <a:pt x="33521" y="0"/>
                  <a:pt x="43192" y="9670"/>
                  <a:pt x="43192" y="21600"/>
                </a:cubicBezTo>
                <a:cubicBezTo>
                  <a:pt x="43192" y="21669"/>
                  <a:pt x="43191" y="21739"/>
                  <a:pt x="43190" y="21808"/>
                </a:cubicBezTo>
              </a:path>
              <a:path w="43192" h="21809" stroke="0" extrusionOk="0">
                <a:moveTo>
                  <a:pt x="0" y="21001"/>
                </a:moveTo>
                <a:cubicBezTo>
                  <a:pt x="324" y="9309"/>
                  <a:pt x="9895" y="-1"/>
                  <a:pt x="21592" y="0"/>
                </a:cubicBezTo>
                <a:cubicBezTo>
                  <a:pt x="33521" y="0"/>
                  <a:pt x="43192" y="9670"/>
                  <a:pt x="43192" y="21600"/>
                </a:cubicBezTo>
                <a:cubicBezTo>
                  <a:pt x="43192" y="21669"/>
                  <a:pt x="43191" y="21739"/>
                  <a:pt x="43190" y="21808"/>
                </a:cubicBezTo>
                <a:lnTo>
                  <a:pt x="21592" y="21600"/>
                </a:lnTo>
                <a:close/>
              </a:path>
            </a:pathLst>
          </a:custGeom>
          <a:solidFill>
            <a:schemeClr val="hlink">
              <a:alpha val="86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Arc 5"/>
          <p:cNvSpPr>
            <a:spLocks/>
          </p:cNvSpPr>
          <p:nvPr/>
        </p:nvSpPr>
        <p:spPr bwMode="ltGray">
          <a:xfrm rot="16490432" flipH="1" flipV="1">
            <a:off x="5264498" y="3422054"/>
            <a:ext cx="2279650" cy="123031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67 w 43180"/>
              <a:gd name="T1" fmla="*/ 23297 h 23297"/>
              <a:gd name="T2" fmla="*/ 43180 w 43180"/>
              <a:gd name="T3" fmla="*/ 20669 h 23297"/>
              <a:gd name="T4" fmla="*/ 21600 w 43180"/>
              <a:gd name="T5" fmla="*/ 21600 h 23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80" h="23297" fill="none" extrusionOk="0">
                <a:moveTo>
                  <a:pt x="66" y="23297"/>
                </a:moveTo>
                <a:cubicBezTo>
                  <a:pt x="22" y="22732"/>
                  <a:pt x="0" y="221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167" y="-1"/>
                  <a:pt x="42681" y="9112"/>
                  <a:pt x="43179" y="20669"/>
                </a:cubicBezTo>
              </a:path>
              <a:path w="43180" h="23297" stroke="0" extrusionOk="0">
                <a:moveTo>
                  <a:pt x="66" y="23297"/>
                </a:moveTo>
                <a:cubicBezTo>
                  <a:pt x="22" y="22732"/>
                  <a:pt x="0" y="221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167" y="-1"/>
                  <a:pt x="42681" y="9112"/>
                  <a:pt x="43179" y="20669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folHlink">
              <a:alpha val="99001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7" name="Group 6"/>
          <p:cNvGrpSpPr>
            <a:grpSpLocks/>
          </p:cNvGrpSpPr>
          <p:nvPr/>
        </p:nvGrpSpPr>
        <p:grpSpPr bwMode="auto">
          <a:xfrm rot="-3733502" flipH="1" flipV="1">
            <a:off x="5381973" y="4395192"/>
            <a:ext cx="2005012" cy="485775"/>
            <a:chOff x="2532" y="1051"/>
            <a:chExt cx="893" cy="246"/>
          </a:xfrm>
        </p:grpSpPr>
        <p:grpSp>
          <p:nvGrpSpPr>
            <p:cNvPr id="38" name="Group 7"/>
            <p:cNvGrpSpPr>
              <a:grpSpLocks/>
            </p:cNvGrpSpPr>
            <p:nvPr/>
          </p:nvGrpSpPr>
          <p:grpSpPr bwMode="auto">
            <a:xfrm>
              <a:off x="2528" y="1060"/>
              <a:ext cx="742" cy="186"/>
              <a:chOff x="1565" y="2568"/>
              <a:chExt cx="1118" cy="279"/>
            </a:xfrm>
          </p:grpSpPr>
          <p:sp>
            <p:nvSpPr>
              <p:cNvPr id="44" name="AutoShape 8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" name="AutoShape 9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" name="AutoShape 10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" name="AutoShape 11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9" name="Group 12"/>
            <p:cNvGrpSpPr>
              <a:grpSpLocks/>
            </p:cNvGrpSpPr>
            <p:nvPr/>
          </p:nvGrpSpPr>
          <p:grpSpPr bwMode="auto">
            <a:xfrm rot="1353540">
              <a:off x="2680" y="1110"/>
              <a:ext cx="742" cy="186"/>
              <a:chOff x="1565" y="2568"/>
              <a:chExt cx="1118" cy="279"/>
            </a:xfrm>
          </p:grpSpPr>
          <p:sp>
            <p:nvSpPr>
              <p:cNvPr id="40" name="AutoShape 13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" name="AutoShape 14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" name="AutoShape 15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" name="AutoShape 16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48" name="Text Box 17"/>
          <p:cNvSpPr txBox="1">
            <a:spLocks noChangeArrowheads="1"/>
          </p:cNvSpPr>
          <p:nvPr/>
        </p:nvSpPr>
        <p:spPr bwMode="white">
          <a:xfrm>
            <a:off x="4975099" y="3713638"/>
            <a:ext cx="91281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</a:rPr>
              <a:t>58%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5911203" y="3713638"/>
            <a:ext cx="91281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</a:rPr>
              <a:t>42%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50" name="Line 19"/>
          <p:cNvSpPr>
            <a:spLocks noChangeShapeType="1"/>
          </p:cNvSpPr>
          <p:nvPr/>
        </p:nvSpPr>
        <p:spPr bwMode="gray">
          <a:xfrm>
            <a:off x="4396929" y="3260924"/>
            <a:ext cx="342900" cy="10795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" name="Line 24"/>
          <p:cNvSpPr>
            <a:spLocks noChangeShapeType="1"/>
          </p:cNvSpPr>
          <p:nvPr/>
        </p:nvSpPr>
        <p:spPr bwMode="gray">
          <a:xfrm rot="4384254" flipH="1">
            <a:off x="7057579" y="4553149"/>
            <a:ext cx="247650" cy="1905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" name="AutoShape 26"/>
          <p:cNvSpPr>
            <a:spLocks noChangeArrowheads="1"/>
          </p:cNvSpPr>
          <p:nvPr/>
        </p:nvSpPr>
        <p:spPr bwMode="gray">
          <a:xfrm>
            <a:off x="2944366" y="2800549"/>
            <a:ext cx="1384300" cy="677862"/>
          </a:xfrm>
          <a:prstGeom prst="roundRect">
            <a:avLst>
              <a:gd name="adj" fmla="val 50000"/>
            </a:avLst>
          </a:prstGeom>
          <a:solidFill>
            <a:srgbClr val="C0C0C0"/>
          </a:solidFill>
          <a:ln w="57150" algn="ctr">
            <a:noFill/>
            <a:round/>
            <a:headEnd/>
            <a:tailEnd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3" name="AutoShape 27"/>
          <p:cNvSpPr>
            <a:spLocks noChangeArrowheads="1"/>
          </p:cNvSpPr>
          <p:nvPr/>
        </p:nvSpPr>
        <p:spPr bwMode="gray">
          <a:xfrm>
            <a:off x="2977704" y="2840236"/>
            <a:ext cx="1301750" cy="587375"/>
          </a:xfrm>
          <a:prstGeom prst="roundRect">
            <a:avLst>
              <a:gd name="adj" fmla="val 50000"/>
            </a:avLst>
          </a:prstGeom>
          <a:solidFill>
            <a:schemeClr val="hlink">
              <a:alpha val="96001"/>
            </a:scheme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" name="Rectangle 30"/>
          <p:cNvSpPr>
            <a:spLocks noChangeArrowheads="1"/>
          </p:cNvSpPr>
          <p:nvPr/>
        </p:nvSpPr>
        <p:spPr bwMode="white">
          <a:xfrm>
            <a:off x="3006014" y="2960886"/>
            <a:ext cx="124354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000000"/>
                </a:solidFill>
              </a:rPr>
              <a:t>Да, нужны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55" name="AutoShape 47"/>
          <p:cNvSpPr>
            <a:spLocks noChangeArrowheads="1"/>
          </p:cNvSpPr>
          <p:nvPr/>
        </p:nvSpPr>
        <p:spPr bwMode="gray">
          <a:xfrm flipH="1">
            <a:off x="7359203" y="4570611"/>
            <a:ext cx="1611831" cy="799211"/>
          </a:xfrm>
          <a:prstGeom prst="roundRect">
            <a:avLst>
              <a:gd name="adj" fmla="val 50000"/>
            </a:avLst>
          </a:prstGeom>
          <a:solidFill>
            <a:srgbClr val="B2B2B2"/>
          </a:solidFill>
          <a:ln w="57150" algn="ctr">
            <a:noFill/>
            <a:round/>
            <a:headEnd/>
            <a:tailEnd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6" name="AutoShape 48"/>
          <p:cNvSpPr>
            <a:spLocks noChangeArrowheads="1"/>
          </p:cNvSpPr>
          <p:nvPr/>
        </p:nvSpPr>
        <p:spPr bwMode="ltGray">
          <a:xfrm flipH="1">
            <a:off x="7395715" y="4608711"/>
            <a:ext cx="1515603" cy="692524"/>
          </a:xfrm>
          <a:prstGeom prst="roundRect">
            <a:avLst>
              <a:gd name="adj" fmla="val 50000"/>
            </a:avLst>
          </a:prstGeom>
          <a:solidFill>
            <a:schemeClr val="folHlink">
              <a:alpha val="70000"/>
            </a:scheme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7348090" y="4793758"/>
            <a:ext cx="162294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000000"/>
                </a:solidFill>
              </a:rPr>
              <a:t>Нет, не нужны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59" name="Выноска-облако 58"/>
          <p:cNvSpPr/>
          <p:nvPr/>
        </p:nvSpPr>
        <p:spPr>
          <a:xfrm>
            <a:off x="1619672" y="3645024"/>
            <a:ext cx="2808312" cy="1800200"/>
          </a:xfrm>
          <a:prstGeom prst="cloudCallout">
            <a:avLst>
              <a:gd name="adj1" fmla="val -40343"/>
              <a:gd name="adj2" fmla="val 697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254" name="Picture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005064"/>
            <a:ext cx="163037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5" name="Picture 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5589240"/>
            <a:ext cx="1152128" cy="70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6" name="Picture 32"/>
          <p:cNvPicPr>
            <a:picLocks noChangeAspect="1" noChangeArrowheads="1"/>
          </p:cNvPicPr>
          <p:nvPr/>
        </p:nvPicPr>
        <p:blipFill>
          <a:blip r:embed="rId6" cstate="print"/>
          <a:srcRect l="50852" t="50825"/>
          <a:stretch>
            <a:fillRect/>
          </a:stretch>
        </p:blipFill>
        <p:spPr bwMode="auto">
          <a:xfrm>
            <a:off x="4382936" y="5233863"/>
            <a:ext cx="1989264" cy="148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8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2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2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2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000"/>
                            </p:stCondLst>
                            <p:childTnLst>
                              <p:par>
                                <p:cTn id="1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2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2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2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0"/>
                            </p:stCondLst>
                            <p:childTnLst>
                              <p:par>
                                <p:cTn id="1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2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2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2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2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000"/>
                            </p:stCondLst>
                            <p:childTnLst>
                              <p:par>
                                <p:cTn id="15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770" decel="100000"/>
                                        <p:tgtEl>
                                          <p:spTgt spid="522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770" decel="100000"/>
                                        <p:tgtEl>
                                          <p:spTgt spid="522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7" dur="770" fill="hold"/>
                                        <p:tgtEl>
                                          <p:spTgt spid="52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9" dur="770" fill="hold"/>
                                        <p:tgtEl>
                                          <p:spTgt spid="52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nimBg="1"/>
      <p:bldP spid="52227" grpId="0" animBg="1"/>
      <p:bldP spid="52229" grpId="0"/>
      <p:bldP spid="52246" grpId="0"/>
      <p:bldP spid="52247" grpId="0"/>
      <p:bldP spid="52249" grpId="0"/>
      <p:bldP spid="52251" grpId="0"/>
      <p:bldP spid="35" grpId="0" animBg="1"/>
      <p:bldP spid="36" grpId="0" animBg="1"/>
      <p:bldP spid="49" grpId="0"/>
      <p:bldP spid="50" grpId="0" animBg="1"/>
      <p:bldP spid="51" grpId="0" animBg="1"/>
      <p:bldP spid="55" grpId="0" animBg="1"/>
      <p:bldP spid="56" grpId="0" animBg="1"/>
      <p:bldP spid="57" grpId="0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96" name="Picture 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77" y="5318603"/>
            <a:ext cx="2097903" cy="13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Rectangle 5"/>
          <p:cNvSpPr>
            <a:spLocks noChangeArrowheads="1"/>
          </p:cNvSpPr>
          <p:nvPr/>
        </p:nvSpPr>
        <p:spPr bwMode="gray">
          <a:xfrm>
            <a:off x="6054827" y="3600347"/>
            <a:ext cx="3024336" cy="1656184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9525">
            <a:solidFill>
              <a:srgbClr val="F8F8F8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5" name="Rectangle 20"/>
          <p:cNvSpPr>
            <a:spLocks noChangeArrowheads="1"/>
          </p:cNvSpPr>
          <p:nvPr/>
        </p:nvSpPr>
        <p:spPr bwMode="black">
          <a:xfrm>
            <a:off x="6467430" y="3933056"/>
            <a:ext cx="268391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/>
                </a:solidFill>
              </a:rPr>
              <a:t>организация </a:t>
            </a:r>
            <a:r>
              <a:rPr lang="ru-RU" sz="1600" b="1" dirty="0" smtClean="0">
                <a:solidFill>
                  <a:schemeClr val="tx2"/>
                </a:solidFill>
              </a:rPr>
              <a:t>полной конфиденциальности отношений учитель-ученик, а также оценок </a:t>
            </a:r>
            <a:r>
              <a:rPr lang="ru-RU" sz="1600" b="1" dirty="0" smtClean="0">
                <a:solidFill>
                  <a:schemeClr val="tx2"/>
                </a:solidFill>
              </a:rPr>
              <a:t>учеников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82" name="Rectangle 5"/>
          <p:cNvSpPr>
            <a:spLocks noChangeArrowheads="1"/>
          </p:cNvSpPr>
          <p:nvPr/>
        </p:nvSpPr>
        <p:spPr bwMode="gray">
          <a:xfrm>
            <a:off x="5652120" y="1556792"/>
            <a:ext cx="3024336" cy="1713676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9525">
            <a:solidFill>
              <a:srgbClr val="F8F8F8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3" name="Rectangle 20"/>
          <p:cNvSpPr>
            <a:spLocks noChangeArrowheads="1"/>
          </p:cNvSpPr>
          <p:nvPr/>
        </p:nvSpPr>
        <p:spPr bwMode="black">
          <a:xfrm>
            <a:off x="6228184" y="1700808"/>
            <a:ext cx="257539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/>
                </a:solidFill>
              </a:rPr>
              <a:t>психологическое </a:t>
            </a:r>
            <a:r>
              <a:rPr lang="ru-RU" sz="1600" b="1" dirty="0" smtClean="0">
                <a:solidFill>
                  <a:schemeClr val="tx2"/>
                </a:solidFill>
              </a:rPr>
              <a:t>подавление </a:t>
            </a:r>
            <a:r>
              <a:rPr lang="ru-RU" sz="1600" b="1" dirty="0" smtClean="0">
                <a:solidFill>
                  <a:schemeClr val="tx2"/>
                </a:solidFill>
              </a:rPr>
              <a:t>учеников;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/>
                </a:solidFill>
              </a:rPr>
              <a:t>развитие </a:t>
            </a:r>
            <a:r>
              <a:rPr lang="ru-RU" sz="1600" b="1" dirty="0" smtClean="0">
                <a:solidFill>
                  <a:schemeClr val="tx2"/>
                </a:solidFill>
              </a:rPr>
              <a:t>у них комплексов </a:t>
            </a:r>
            <a:r>
              <a:rPr lang="ru-RU" sz="1600" b="1" dirty="0" smtClean="0">
                <a:solidFill>
                  <a:schemeClr val="tx2"/>
                </a:solidFill>
              </a:rPr>
              <a:t>неполноценности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764704"/>
            <a:ext cx="6015583" cy="944562"/>
          </a:xfrm>
        </p:spPr>
        <p:txBody>
          <a:bodyPr/>
          <a:lstStyle/>
          <a:p>
            <a:r>
              <a:rPr lang="ru-RU" sz="3200" dirty="0" smtClean="0"/>
              <a:t>Как вы относитесь к конфиденциальности своих отношений с учителем и своих оценок?</a:t>
            </a:r>
            <a:endParaRPr lang="en-US" sz="3200" dirty="0"/>
          </a:p>
        </p:txBody>
      </p:sp>
      <p:sp>
        <p:nvSpPr>
          <p:cNvPr id="53258" name="Oval 10"/>
          <p:cNvSpPr>
            <a:spLocks noChangeArrowheads="1"/>
          </p:cNvSpPr>
          <p:nvPr/>
        </p:nvSpPr>
        <p:spPr bwMode="gray">
          <a:xfrm>
            <a:off x="643756" y="2749054"/>
            <a:ext cx="2844800" cy="2867025"/>
          </a:xfrm>
          <a:prstGeom prst="ellipse">
            <a:avLst/>
          </a:prstGeom>
          <a:noFill/>
          <a:ln w="9525">
            <a:solidFill>
              <a:srgbClr val="B2B2B2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3259" name="Group 11"/>
          <p:cNvGrpSpPr>
            <a:grpSpLocks/>
          </p:cNvGrpSpPr>
          <p:nvPr/>
        </p:nvGrpSpPr>
        <p:grpSpPr bwMode="auto">
          <a:xfrm>
            <a:off x="870769" y="2998291"/>
            <a:ext cx="2378075" cy="2425700"/>
            <a:chOff x="579" y="1589"/>
            <a:chExt cx="1358" cy="1358"/>
          </a:xfrm>
        </p:grpSpPr>
        <p:sp>
          <p:nvSpPr>
            <p:cNvPr id="53260" name="Oval 12"/>
            <p:cNvSpPr>
              <a:spLocks noChangeArrowheads="1"/>
            </p:cNvSpPr>
            <p:nvPr/>
          </p:nvSpPr>
          <p:spPr bwMode="gray">
            <a:xfrm>
              <a:off x="579" y="1589"/>
              <a:ext cx="1358" cy="135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10980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38100">
              <a:solidFill>
                <a:srgbClr val="F8F8F8"/>
              </a:solidFill>
              <a:round/>
              <a:headEnd/>
              <a:tailEnd/>
            </a:ln>
            <a:effectLst>
              <a:outerShdw dist="45791" dir="3378596" algn="ctr" rotWithShape="0">
                <a:srgbClr val="5F5F5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61" name="Oval 13"/>
            <p:cNvSpPr>
              <a:spLocks noChangeArrowheads="1"/>
            </p:cNvSpPr>
            <p:nvPr/>
          </p:nvSpPr>
          <p:spPr bwMode="gray">
            <a:xfrm>
              <a:off x="635" y="1642"/>
              <a:ext cx="1245" cy="1246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53725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outerShdw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62" name="Oval 14"/>
            <p:cNvSpPr>
              <a:spLocks noChangeArrowheads="1"/>
            </p:cNvSpPr>
            <p:nvPr/>
          </p:nvSpPr>
          <p:spPr bwMode="gray">
            <a:xfrm>
              <a:off x="865" y="1880"/>
              <a:ext cx="797" cy="79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69804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3263" name="Oval 15"/>
          <p:cNvSpPr>
            <a:spLocks noChangeArrowheads="1"/>
          </p:cNvSpPr>
          <p:nvPr/>
        </p:nvSpPr>
        <p:spPr bwMode="auto">
          <a:xfrm>
            <a:off x="467544" y="2564904"/>
            <a:ext cx="3216275" cy="3246437"/>
          </a:xfrm>
          <a:prstGeom prst="ellipse">
            <a:avLst/>
          </a:prstGeom>
          <a:noFill/>
          <a:ln w="19050">
            <a:solidFill>
              <a:srgbClr val="B2B2B2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gray">
          <a:xfrm>
            <a:off x="365125" y="4000500"/>
            <a:ext cx="3552825" cy="0"/>
          </a:xfrm>
          <a:prstGeom prst="line">
            <a:avLst/>
          </a:prstGeom>
          <a:noFill/>
          <a:ln w="12700">
            <a:solidFill>
              <a:srgbClr val="808080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65" name="Line 17"/>
          <p:cNvSpPr>
            <a:spLocks noChangeShapeType="1"/>
          </p:cNvSpPr>
          <p:nvPr/>
        </p:nvSpPr>
        <p:spPr bwMode="gray">
          <a:xfrm>
            <a:off x="2141538" y="2130425"/>
            <a:ext cx="0" cy="3736975"/>
          </a:xfrm>
          <a:prstGeom prst="line">
            <a:avLst/>
          </a:prstGeom>
          <a:noFill/>
          <a:ln w="12700">
            <a:solidFill>
              <a:srgbClr val="808080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53266" name="Group 18"/>
          <p:cNvGrpSpPr>
            <a:grpSpLocks/>
          </p:cNvGrpSpPr>
          <p:nvPr/>
        </p:nvGrpSpPr>
        <p:grpSpPr bwMode="auto">
          <a:xfrm>
            <a:off x="2339752" y="2420888"/>
            <a:ext cx="339725" cy="339725"/>
            <a:chOff x="2928" y="2208"/>
            <a:chExt cx="262" cy="262"/>
          </a:xfrm>
        </p:grpSpPr>
        <p:sp>
          <p:nvSpPr>
            <p:cNvPr id="53267" name="Oval 19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68" name="Oval 20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3269" name="Rectangle 21"/>
          <p:cNvSpPr>
            <a:spLocks noChangeArrowheads="1"/>
          </p:cNvSpPr>
          <p:nvPr/>
        </p:nvSpPr>
        <p:spPr bwMode="black">
          <a:xfrm>
            <a:off x="2655664" y="2392313"/>
            <a:ext cx="219449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80808"/>
                </a:solidFill>
              </a:rPr>
              <a:t> </a:t>
            </a:r>
            <a:r>
              <a:rPr lang="ru-RU" sz="1400" b="1" dirty="0" smtClean="0">
                <a:solidFill>
                  <a:srgbClr val="080808"/>
                </a:solidFill>
              </a:rPr>
              <a:t>Конфиденциальность должна быть во всем</a:t>
            </a:r>
            <a:endParaRPr lang="en-US" sz="1400" b="1" dirty="0">
              <a:solidFill>
                <a:srgbClr val="080808"/>
              </a:solidFill>
            </a:endParaRPr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black">
          <a:xfrm>
            <a:off x="3635896" y="3933056"/>
            <a:ext cx="2088232" cy="144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80808"/>
                </a:solidFill>
              </a:rPr>
              <a:t> </a:t>
            </a:r>
            <a:r>
              <a:rPr lang="ru-RU" sz="1400" b="1" dirty="0" smtClean="0">
                <a:solidFill>
                  <a:srgbClr val="080808"/>
                </a:solidFill>
              </a:rPr>
              <a:t>Отношения с учителем можно разглашать остальным, а оценки – конфиденциальная информация</a:t>
            </a:r>
            <a:endParaRPr lang="en-US" b="1" dirty="0">
              <a:solidFill>
                <a:srgbClr val="080808"/>
              </a:solidFill>
            </a:endParaRPr>
          </a:p>
        </p:txBody>
      </p:sp>
      <p:sp>
        <p:nvSpPr>
          <p:cNvPr id="53271" name="Rectangle 23"/>
          <p:cNvSpPr>
            <a:spLocks noChangeArrowheads="1"/>
          </p:cNvSpPr>
          <p:nvPr/>
        </p:nvSpPr>
        <p:spPr bwMode="black">
          <a:xfrm>
            <a:off x="3419872" y="2924944"/>
            <a:ext cx="2304256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80808"/>
                </a:solidFill>
              </a:rPr>
              <a:t>Мои оценки ни для кого не секрет, а отношения с учителем –  мое личное дело</a:t>
            </a:r>
            <a:endParaRPr lang="en-US" sz="1400" b="1" dirty="0">
              <a:solidFill>
                <a:srgbClr val="080808"/>
              </a:solidFill>
            </a:endParaRPr>
          </a:p>
        </p:txBody>
      </p:sp>
      <p:sp>
        <p:nvSpPr>
          <p:cNvPr id="53273" name="Rectangle 25"/>
          <p:cNvSpPr>
            <a:spLocks noChangeArrowheads="1"/>
          </p:cNvSpPr>
          <p:nvPr/>
        </p:nvSpPr>
        <p:spPr bwMode="black">
          <a:xfrm>
            <a:off x="3059832" y="5517232"/>
            <a:ext cx="2081213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080808"/>
                </a:solidFill>
              </a:rPr>
              <a:t>Меня это не беспокоит, мне скрывать нечего</a:t>
            </a:r>
            <a:endParaRPr lang="en-US" sz="1400" b="1" dirty="0">
              <a:solidFill>
                <a:srgbClr val="080808"/>
              </a:solidFill>
            </a:endParaRPr>
          </a:p>
        </p:txBody>
      </p:sp>
      <p:grpSp>
        <p:nvGrpSpPr>
          <p:cNvPr id="53275" name="Group 27"/>
          <p:cNvGrpSpPr>
            <a:grpSpLocks/>
          </p:cNvGrpSpPr>
          <p:nvPr/>
        </p:nvGrpSpPr>
        <p:grpSpPr bwMode="auto">
          <a:xfrm>
            <a:off x="3116659" y="2988444"/>
            <a:ext cx="339725" cy="339725"/>
            <a:chOff x="2928" y="2208"/>
            <a:chExt cx="262" cy="262"/>
          </a:xfrm>
        </p:grpSpPr>
        <p:sp>
          <p:nvSpPr>
            <p:cNvPr id="53276" name="Oval 28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77" name="Oval 29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3278" name="Group 30"/>
          <p:cNvGrpSpPr>
            <a:grpSpLocks/>
          </p:cNvGrpSpPr>
          <p:nvPr/>
        </p:nvGrpSpPr>
        <p:grpSpPr bwMode="auto">
          <a:xfrm>
            <a:off x="3347864" y="4005064"/>
            <a:ext cx="339725" cy="339725"/>
            <a:chOff x="2928" y="2208"/>
            <a:chExt cx="262" cy="262"/>
          </a:xfrm>
        </p:grpSpPr>
        <p:sp>
          <p:nvSpPr>
            <p:cNvPr id="53279" name="Oval 31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80" name="Oval 32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3284" name="Group 36"/>
          <p:cNvGrpSpPr>
            <a:grpSpLocks/>
          </p:cNvGrpSpPr>
          <p:nvPr/>
        </p:nvGrpSpPr>
        <p:grpSpPr bwMode="auto">
          <a:xfrm>
            <a:off x="2627784" y="5517232"/>
            <a:ext cx="339725" cy="339725"/>
            <a:chOff x="2928" y="2208"/>
            <a:chExt cx="262" cy="262"/>
          </a:xfrm>
        </p:grpSpPr>
        <p:sp>
          <p:nvSpPr>
            <p:cNvPr id="53285" name="Oval 37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86" name="Oval 38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0" name="Group 3"/>
          <p:cNvGrpSpPr>
            <a:grpSpLocks/>
          </p:cNvGrpSpPr>
          <p:nvPr/>
        </p:nvGrpSpPr>
        <p:grpSpPr bwMode="auto">
          <a:xfrm>
            <a:off x="4896098" y="1689696"/>
            <a:ext cx="1260078" cy="1052512"/>
            <a:chOff x="691" y="2077"/>
            <a:chExt cx="656" cy="663"/>
          </a:xfrm>
        </p:grpSpPr>
        <p:pic>
          <p:nvPicPr>
            <p:cNvPr id="51" name="Picture 4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691" y="2077"/>
              <a:ext cx="656" cy="662"/>
            </a:xfrm>
            <a:prstGeom prst="rect">
              <a:avLst/>
            </a:prstGeom>
            <a:noFill/>
          </p:spPr>
        </p:pic>
        <p:sp>
          <p:nvSpPr>
            <p:cNvPr id="52" name="Oval 5"/>
            <p:cNvSpPr>
              <a:spLocks noChangeArrowheads="1"/>
            </p:cNvSpPr>
            <p:nvPr/>
          </p:nvSpPr>
          <p:spPr bwMode="gray">
            <a:xfrm>
              <a:off x="691" y="2077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22353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3" name="Group 6"/>
            <p:cNvGrpSpPr>
              <a:grpSpLocks/>
            </p:cNvGrpSpPr>
            <p:nvPr/>
          </p:nvGrpSpPr>
          <p:grpSpPr bwMode="auto">
            <a:xfrm>
              <a:off x="726" y="2598"/>
              <a:ext cx="570" cy="117"/>
              <a:chOff x="3706" y="1872"/>
              <a:chExt cx="825" cy="167"/>
            </a:xfrm>
          </p:grpSpPr>
          <p:grpSp>
            <p:nvGrpSpPr>
              <p:cNvPr id="54" name="Group 7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60" name="AutoShape 8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" name="AutoShape 9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" name="AutoShape 10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3" name="AutoShape 11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5" name="Group 12"/>
              <p:cNvGrpSpPr>
                <a:grpSpLocks/>
              </p:cNvGrpSpPr>
              <p:nvPr/>
            </p:nvGrpSpPr>
            <p:grpSpPr bwMode="auto">
              <a:xfrm rot="56115" flipH="1" flipV="1">
                <a:off x="3706" y="1880"/>
                <a:ext cx="681" cy="159"/>
                <a:chOff x="1565" y="2551"/>
                <a:chExt cx="1118" cy="296"/>
              </a:xfrm>
            </p:grpSpPr>
            <p:sp>
              <p:nvSpPr>
                <p:cNvPr id="56" name="AutoShape 13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" name="AutoShape 14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5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" name="AutoShape 15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9" name="AutoShape 16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64" name="Text Box 62"/>
          <p:cNvSpPr txBox="1">
            <a:spLocks noChangeArrowheads="1"/>
          </p:cNvSpPr>
          <p:nvPr/>
        </p:nvSpPr>
        <p:spPr bwMode="gray">
          <a:xfrm>
            <a:off x="4788024" y="1988840"/>
            <a:ext cx="14619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algn="ctr">
              <a:spcBef>
                <a:spcPct val="50000"/>
              </a:spcBef>
            </a:pPr>
            <a:r>
              <a:rPr lang="ru-RU" b="1" dirty="0" smtClean="0">
                <a:solidFill>
                  <a:srgbClr val="1C1C1C"/>
                </a:solidFill>
              </a:rPr>
              <a:t>Проблема:</a:t>
            </a:r>
            <a:endParaRPr lang="en-US" b="1" dirty="0">
              <a:solidFill>
                <a:srgbClr val="1C1C1C"/>
              </a:solidFill>
            </a:endParaRPr>
          </a:p>
        </p:txBody>
      </p:sp>
      <p:pic>
        <p:nvPicPr>
          <p:cNvPr id="65" name="Picture 75" descr="Pictur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700808"/>
            <a:ext cx="1008112" cy="377825"/>
          </a:xfrm>
          <a:prstGeom prst="rect">
            <a:avLst/>
          </a:prstGeom>
          <a:noFill/>
        </p:spPr>
      </p:pic>
      <p:grpSp>
        <p:nvGrpSpPr>
          <p:cNvPr id="66" name="Group 17"/>
          <p:cNvGrpSpPr>
            <a:grpSpLocks/>
          </p:cNvGrpSpPr>
          <p:nvPr/>
        </p:nvGrpSpPr>
        <p:grpSpPr bwMode="auto">
          <a:xfrm>
            <a:off x="5387454" y="3347467"/>
            <a:ext cx="1200770" cy="1052513"/>
            <a:chOff x="1928" y="2072"/>
            <a:chExt cx="656" cy="663"/>
          </a:xfrm>
        </p:grpSpPr>
        <p:pic>
          <p:nvPicPr>
            <p:cNvPr id="67" name="Picture 18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1928" y="2072"/>
              <a:ext cx="656" cy="662"/>
            </a:xfrm>
            <a:prstGeom prst="rect">
              <a:avLst/>
            </a:prstGeom>
            <a:noFill/>
          </p:spPr>
        </p:pic>
        <p:sp>
          <p:nvSpPr>
            <p:cNvPr id="68" name="Oval 19"/>
            <p:cNvSpPr>
              <a:spLocks noChangeArrowheads="1"/>
            </p:cNvSpPr>
            <p:nvPr/>
          </p:nvSpPr>
          <p:spPr bwMode="gray">
            <a:xfrm>
              <a:off x="1928" y="2072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9" name="Group 20"/>
            <p:cNvGrpSpPr>
              <a:grpSpLocks/>
            </p:cNvGrpSpPr>
            <p:nvPr/>
          </p:nvGrpSpPr>
          <p:grpSpPr bwMode="auto">
            <a:xfrm>
              <a:off x="1963" y="2602"/>
              <a:ext cx="570" cy="110"/>
              <a:chOff x="3706" y="1872"/>
              <a:chExt cx="825" cy="156"/>
            </a:xfrm>
          </p:grpSpPr>
          <p:grpSp>
            <p:nvGrpSpPr>
              <p:cNvPr id="70" name="Group 21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76" name="AutoShape 22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7" name="AutoShape 23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8" name="AutoShape 24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9" name="AutoShape 25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71" name="Group 26"/>
              <p:cNvGrpSpPr>
                <a:grpSpLocks/>
              </p:cNvGrpSpPr>
              <p:nvPr/>
            </p:nvGrpSpPr>
            <p:grpSpPr bwMode="auto">
              <a:xfrm rot="56115" flipH="1" flipV="1">
                <a:off x="3706" y="1878"/>
                <a:ext cx="681" cy="150"/>
                <a:chOff x="1565" y="2568"/>
                <a:chExt cx="1118" cy="279"/>
              </a:xfrm>
            </p:grpSpPr>
            <p:sp>
              <p:nvSpPr>
                <p:cNvPr id="72" name="AutoShape 27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3" name="AutoShape 28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4" name="AutoShape 29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5" name="AutoShape 30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80" name="Text Box 63"/>
          <p:cNvSpPr txBox="1">
            <a:spLocks noChangeArrowheads="1"/>
          </p:cNvSpPr>
          <p:nvPr/>
        </p:nvSpPr>
        <p:spPr bwMode="gray">
          <a:xfrm>
            <a:off x="5314578" y="3694807"/>
            <a:ext cx="1306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algn="ctr">
              <a:spcBef>
                <a:spcPct val="50000"/>
              </a:spcBef>
            </a:pPr>
            <a:r>
              <a:rPr lang="ru-RU" b="1" dirty="0" smtClean="0">
                <a:solidFill>
                  <a:srgbClr val="1C1C1C"/>
                </a:solidFill>
              </a:rPr>
              <a:t>Решение:</a:t>
            </a:r>
            <a:endParaRPr lang="en-US" b="1" dirty="0">
              <a:solidFill>
                <a:srgbClr val="1C1C1C"/>
              </a:solidFill>
            </a:endParaRPr>
          </a:p>
        </p:txBody>
      </p:sp>
      <p:pic>
        <p:nvPicPr>
          <p:cNvPr id="81" name="Picture 76" descr="Pictur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356992"/>
            <a:ext cx="936104" cy="377825"/>
          </a:xfrm>
          <a:prstGeom prst="rect">
            <a:avLst/>
          </a:prstGeom>
          <a:noFill/>
        </p:spPr>
      </p:pic>
      <p:sp>
        <p:nvSpPr>
          <p:cNvPr id="86" name="Text Box 30"/>
          <p:cNvSpPr txBox="1">
            <a:spLocks noChangeArrowheads="1"/>
          </p:cNvSpPr>
          <p:nvPr/>
        </p:nvSpPr>
        <p:spPr bwMode="white">
          <a:xfrm>
            <a:off x="1547664" y="2420888"/>
            <a:ext cx="106045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FF0000"/>
                </a:solidFill>
                <a:cs typeface="Arial" charset="0"/>
              </a:rPr>
              <a:t>47%</a:t>
            </a:r>
            <a:endParaRPr lang="en-US" sz="16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87" name="Text Box 30"/>
          <p:cNvSpPr txBox="1">
            <a:spLocks noChangeArrowheads="1"/>
          </p:cNvSpPr>
          <p:nvPr/>
        </p:nvSpPr>
        <p:spPr bwMode="white">
          <a:xfrm>
            <a:off x="2339752" y="2996952"/>
            <a:ext cx="106045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FF0000"/>
                </a:solidFill>
                <a:cs typeface="Arial" charset="0"/>
              </a:rPr>
              <a:t>23%</a:t>
            </a:r>
            <a:endParaRPr lang="en-US" sz="16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88" name="Text Box 30"/>
          <p:cNvSpPr txBox="1">
            <a:spLocks noChangeArrowheads="1"/>
          </p:cNvSpPr>
          <p:nvPr/>
        </p:nvSpPr>
        <p:spPr bwMode="white">
          <a:xfrm>
            <a:off x="1835696" y="5517232"/>
            <a:ext cx="106045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FF0000"/>
                </a:solidFill>
                <a:cs typeface="Arial" charset="0"/>
              </a:rPr>
              <a:t>13%</a:t>
            </a:r>
            <a:endParaRPr lang="en-US" sz="16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89" name="Text Box 30"/>
          <p:cNvSpPr txBox="1">
            <a:spLocks noChangeArrowheads="1"/>
          </p:cNvSpPr>
          <p:nvPr/>
        </p:nvSpPr>
        <p:spPr bwMode="white">
          <a:xfrm>
            <a:off x="2555776" y="4005064"/>
            <a:ext cx="106045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FF0000"/>
                </a:solidFill>
                <a:cs typeface="Arial" charset="0"/>
              </a:rPr>
              <a:t>17%</a:t>
            </a:r>
            <a:endParaRPr lang="en-US" sz="1600" b="1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53297" name="Picture 4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573016"/>
            <a:ext cx="1402757" cy="112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4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3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3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3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3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3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3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3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3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3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3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3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3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32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53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/>
      <p:bldP spid="82" grpId="0" animBg="1"/>
      <p:bldP spid="83" grpId="0"/>
      <p:bldP spid="53250" grpId="0"/>
      <p:bldP spid="53258" grpId="0" animBg="1"/>
      <p:bldP spid="53263" grpId="0" animBg="1"/>
      <p:bldP spid="53264" grpId="0" animBg="1"/>
      <p:bldP spid="53265" grpId="0" animBg="1"/>
      <p:bldP spid="53269" grpId="0"/>
      <p:bldP spid="53270" grpId="0"/>
      <p:bldP spid="53271" grpId="0"/>
      <p:bldP spid="53273" grpId="0"/>
      <p:bldP spid="64" grpId="0"/>
      <p:bldP spid="80" grpId="0"/>
      <p:bldP spid="86" grpId="0"/>
      <p:bldP spid="87" grpId="0"/>
      <p:bldP spid="88" grpId="0"/>
      <p:bldP spid="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Администратор\Desktop\76_characters.jpg"/>
          <p:cNvPicPr>
            <a:picLocks noChangeAspect="1" noChangeArrowheads="1"/>
          </p:cNvPicPr>
          <p:nvPr/>
        </p:nvPicPr>
        <p:blipFill>
          <a:blip r:embed="rId2" cstate="print"/>
          <a:srcRect l="26207" t="15735" r="50366" b="80560"/>
          <a:stretch>
            <a:fillRect/>
          </a:stretch>
        </p:blipFill>
        <p:spPr bwMode="auto">
          <a:xfrm>
            <a:off x="1331640" y="4869160"/>
            <a:ext cx="1512168" cy="1611436"/>
          </a:xfrm>
          <a:prstGeom prst="rect">
            <a:avLst/>
          </a:prstGeom>
          <a:noFill/>
        </p:spPr>
      </p:pic>
      <p:sp>
        <p:nvSpPr>
          <p:cNvPr id="52" name="Облако 51"/>
          <p:cNvSpPr/>
          <p:nvPr/>
        </p:nvSpPr>
        <p:spPr>
          <a:xfrm>
            <a:off x="6300192" y="1412776"/>
            <a:ext cx="2699792" cy="24482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Администратор\Desktop\76_characters.jpg"/>
          <p:cNvPicPr>
            <a:picLocks noChangeAspect="1" noChangeArrowheads="1"/>
          </p:cNvPicPr>
          <p:nvPr/>
        </p:nvPicPr>
        <p:blipFill>
          <a:blip r:embed="rId2" cstate="print"/>
          <a:srcRect l="74526" t="43075" b="53160"/>
          <a:stretch>
            <a:fillRect/>
          </a:stretch>
        </p:blipFill>
        <p:spPr bwMode="auto">
          <a:xfrm>
            <a:off x="6588224" y="4365104"/>
            <a:ext cx="1662495" cy="1656184"/>
          </a:xfrm>
          <a:prstGeom prst="rect">
            <a:avLst/>
          </a:prstGeom>
          <a:noFill/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764704"/>
            <a:ext cx="6264696" cy="944562"/>
          </a:xfrm>
        </p:spPr>
        <p:txBody>
          <a:bodyPr/>
          <a:lstStyle/>
          <a:p>
            <a:r>
              <a:rPr lang="ru-RU" sz="3200" dirty="0" smtClean="0"/>
              <a:t>Хотели бы вы, чтобы в школе у каждого был личный шкафчик для вещей?</a:t>
            </a:r>
            <a:endParaRPr lang="en-US" sz="3200" dirty="0"/>
          </a:p>
        </p:txBody>
      </p:sp>
      <p:sp>
        <p:nvSpPr>
          <p:cNvPr id="38" name="AutoShape 4"/>
          <p:cNvSpPr>
            <a:spLocks noChangeArrowheads="1"/>
          </p:cNvSpPr>
          <p:nvPr/>
        </p:nvSpPr>
        <p:spPr bwMode="gray">
          <a:xfrm>
            <a:off x="3572123" y="3077219"/>
            <a:ext cx="2918519" cy="1648559"/>
          </a:xfrm>
          <a:prstGeom prst="homePlate">
            <a:avLst>
              <a:gd name="adj" fmla="val 26911"/>
            </a:avLst>
          </a:prstGeom>
          <a:gradFill rotWithShape="1">
            <a:gsLst>
              <a:gs pos="0">
                <a:srgbClr val="C0C0C0">
                  <a:gamma/>
                  <a:tint val="14118"/>
                  <a:invGamma/>
                </a:srgbClr>
              </a:gs>
              <a:gs pos="100000">
                <a:srgbClr val="C0C0C0"/>
              </a:gs>
            </a:gsLst>
            <a:lin ang="2700000" scaled="1"/>
          </a:gradFill>
          <a:ln w="12700" algn="ctr">
            <a:noFill/>
            <a:prstDash val="dash"/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AutoShape 5"/>
          <p:cNvSpPr>
            <a:spLocks noChangeArrowheads="1"/>
          </p:cNvSpPr>
          <p:nvPr/>
        </p:nvSpPr>
        <p:spPr bwMode="gray">
          <a:xfrm>
            <a:off x="1817936" y="3069282"/>
            <a:ext cx="3088530" cy="1648560"/>
          </a:xfrm>
          <a:prstGeom prst="homePlate">
            <a:avLst>
              <a:gd name="adj" fmla="val 28842"/>
            </a:avLst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18900000" scaled="1"/>
          </a:gradFill>
          <a:ln w="12700" algn="ctr">
            <a:noFill/>
            <a:prstDash val="dash"/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Freeform 6"/>
          <p:cNvSpPr>
            <a:spLocks/>
          </p:cNvSpPr>
          <p:nvPr/>
        </p:nvSpPr>
        <p:spPr bwMode="gray">
          <a:xfrm>
            <a:off x="1594097" y="2707330"/>
            <a:ext cx="4608513" cy="57606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7" y="267"/>
              </a:cxn>
              <a:cxn ang="0">
                <a:pos x="3454" y="267"/>
              </a:cxn>
              <a:cxn ang="0">
                <a:pos x="3292" y="8"/>
              </a:cxn>
              <a:cxn ang="0">
                <a:pos x="0" y="0"/>
              </a:cxn>
            </a:cxnLst>
            <a:rect l="0" t="0" r="r" b="b"/>
            <a:pathLst>
              <a:path w="3454" h="267">
                <a:moveTo>
                  <a:pt x="0" y="0"/>
                </a:moveTo>
                <a:lnTo>
                  <a:pt x="87" y="267"/>
                </a:lnTo>
                <a:lnTo>
                  <a:pt x="3454" y="267"/>
                </a:lnTo>
                <a:lnTo>
                  <a:pt x="3292" y="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" name="AutoShape 7"/>
          <p:cNvSpPr>
            <a:spLocks noChangeArrowheads="1"/>
          </p:cNvSpPr>
          <p:nvPr/>
        </p:nvSpPr>
        <p:spPr bwMode="gray">
          <a:xfrm>
            <a:off x="395536" y="2708920"/>
            <a:ext cx="2409707" cy="2014635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57255"/>
                  <a:invGamma/>
                </a:schemeClr>
              </a:gs>
            </a:gsLst>
            <a:lin ang="2700000" scaled="1"/>
          </a:gradFill>
          <a:ln w="12700" algn="ctr">
            <a:noFill/>
            <a:prstDash val="dash"/>
            <a:miter lim="800000"/>
            <a:headEnd/>
            <a:tailEnd/>
          </a:ln>
          <a:effectLst>
            <a:outerShdw dist="56796" dir="3806097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white">
          <a:xfrm>
            <a:off x="513978" y="3139379"/>
            <a:ext cx="1911538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400" dirty="0">
                <a:solidFill>
                  <a:srgbClr val="FFFFFF"/>
                </a:solidFill>
              </a:rPr>
              <a:t>о</a:t>
            </a:r>
            <a:r>
              <a:rPr lang="ru-RU" sz="1400" dirty="0" smtClean="0">
                <a:solidFill>
                  <a:srgbClr val="FFFFFF"/>
                </a:solidFill>
              </a:rPr>
              <a:t>тсутствие </a:t>
            </a:r>
            <a:r>
              <a:rPr lang="ru-RU" sz="1400" dirty="0" smtClean="0">
                <a:solidFill>
                  <a:srgbClr val="FFFFFF"/>
                </a:solidFill>
              </a:rPr>
              <a:t>у учеников условий комфортности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3" name="Rectangle 9"/>
          <p:cNvSpPr>
            <a:spLocks noChangeArrowheads="1"/>
          </p:cNvSpPr>
          <p:nvPr/>
        </p:nvSpPr>
        <p:spPr bwMode="white">
          <a:xfrm>
            <a:off x="1234058" y="2707331"/>
            <a:ext cx="35098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FFFFFF"/>
                </a:solidFill>
              </a:rPr>
              <a:t>Решение:</a:t>
            </a:r>
            <a:endParaRPr lang="en-US" b="1" i="1" u="sng" dirty="0">
              <a:solidFill>
                <a:srgbClr val="FFFFFF"/>
              </a:solidFill>
            </a:endParaRPr>
          </a:p>
        </p:txBody>
      </p:sp>
      <p:sp>
        <p:nvSpPr>
          <p:cNvPr id="44" name="Rectangle 10"/>
          <p:cNvSpPr>
            <a:spLocks noChangeArrowheads="1"/>
          </p:cNvSpPr>
          <p:nvPr/>
        </p:nvSpPr>
        <p:spPr bwMode="auto">
          <a:xfrm>
            <a:off x="4762450" y="3427411"/>
            <a:ext cx="158417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111111"/>
                </a:solidFill>
              </a:rPr>
              <a:t>Нет, шкафчик мне ни к чему</a:t>
            </a:r>
            <a:endParaRPr lang="en-US" sz="1400" dirty="0">
              <a:solidFill>
                <a:srgbClr val="111111"/>
              </a:solidFill>
            </a:endParaRPr>
          </a:p>
        </p:txBody>
      </p:sp>
      <p:sp>
        <p:nvSpPr>
          <p:cNvPr id="45" name="Rectangle 12"/>
          <p:cNvSpPr>
            <a:spLocks noChangeArrowheads="1"/>
          </p:cNvSpPr>
          <p:nvPr/>
        </p:nvSpPr>
        <p:spPr bwMode="auto">
          <a:xfrm>
            <a:off x="2746226" y="3427411"/>
            <a:ext cx="1675662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111111"/>
                </a:solidFill>
              </a:rPr>
              <a:t>Да, я бы хотел иметь личный шкафчик</a:t>
            </a:r>
            <a:endParaRPr lang="en-US" sz="1400" dirty="0">
              <a:solidFill>
                <a:srgbClr val="111111"/>
              </a:solidFill>
            </a:endParaRPr>
          </a:p>
        </p:txBody>
      </p:sp>
      <p:sp>
        <p:nvSpPr>
          <p:cNvPr id="46" name="Rectangle 9"/>
          <p:cNvSpPr>
            <a:spLocks noChangeArrowheads="1"/>
          </p:cNvSpPr>
          <p:nvPr/>
        </p:nvSpPr>
        <p:spPr bwMode="white">
          <a:xfrm>
            <a:off x="-494134" y="2779339"/>
            <a:ext cx="35098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FFFFFF"/>
                </a:solidFill>
              </a:rPr>
              <a:t>Проблема:</a:t>
            </a:r>
            <a:endParaRPr lang="en-US" b="1" i="1" u="sng" dirty="0">
              <a:solidFill>
                <a:srgbClr val="FFFFFF"/>
              </a:solidFill>
            </a:endParaRPr>
          </a:p>
        </p:txBody>
      </p:sp>
      <p:sp>
        <p:nvSpPr>
          <p:cNvPr id="47" name="Rectangle 8"/>
          <p:cNvSpPr>
            <a:spLocks noChangeArrowheads="1"/>
          </p:cNvSpPr>
          <p:nvPr/>
        </p:nvSpPr>
        <p:spPr bwMode="white">
          <a:xfrm>
            <a:off x="3538314" y="2779339"/>
            <a:ext cx="252028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400" dirty="0">
                <a:solidFill>
                  <a:srgbClr val="FFFFFF"/>
                </a:solidFill>
              </a:rPr>
              <a:t>с</a:t>
            </a:r>
            <a:r>
              <a:rPr lang="ru-RU" sz="1400" dirty="0" smtClean="0">
                <a:solidFill>
                  <a:srgbClr val="FFFFFF"/>
                </a:solidFill>
              </a:rPr>
              <a:t>оздание </a:t>
            </a:r>
            <a:r>
              <a:rPr lang="ru-RU" sz="1400" dirty="0" smtClean="0">
                <a:solidFill>
                  <a:srgbClr val="FFFFFF"/>
                </a:solidFill>
              </a:rPr>
              <a:t>камер хранения (шкафчиков) для учеников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8" name="Text Box 8"/>
          <p:cNvSpPr txBox="1">
            <a:spLocks noChangeArrowheads="1"/>
          </p:cNvSpPr>
          <p:nvPr/>
        </p:nvSpPr>
        <p:spPr bwMode="white">
          <a:xfrm>
            <a:off x="2962250" y="4147491"/>
            <a:ext cx="137636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0070C0"/>
                </a:solidFill>
                <a:cs typeface="Arial" charset="0"/>
              </a:rPr>
              <a:t>96%</a:t>
            </a:r>
            <a:endParaRPr lang="en-US" sz="2400" b="1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white">
          <a:xfrm>
            <a:off x="4978474" y="4147491"/>
            <a:ext cx="137636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0070C0"/>
                </a:solidFill>
                <a:cs typeface="Arial" charset="0"/>
              </a:rPr>
              <a:t>4%</a:t>
            </a:r>
            <a:endParaRPr lang="en-US" sz="2400" b="1" dirty="0">
              <a:solidFill>
                <a:srgbClr val="0070C0"/>
              </a:solidFill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916832"/>
            <a:ext cx="1800200" cy="132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Овал 52"/>
          <p:cNvSpPr/>
          <p:nvPr/>
        </p:nvSpPr>
        <p:spPr>
          <a:xfrm>
            <a:off x="7884368" y="443711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8028384" y="378904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5085184"/>
            <a:ext cx="171678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Рамка 57"/>
          <p:cNvSpPr/>
          <p:nvPr/>
        </p:nvSpPr>
        <p:spPr>
          <a:xfrm>
            <a:off x="3923928" y="4941168"/>
            <a:ext cx="2016224" cy="1656184"/>
          </a:xfrm>
          <a:prstGeom prst="frame">
            <a:avLst>
              <a:gd name="adj1" fmla="val 1179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2843808" y="5013176"/>
            <a:ext cx="360040" cy="36004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3203848" y="5445224"/>
            <a:ext cx="504056" cy="50405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000"/>
                            </p:stCondLst>
                            <p:childTnLst>
                              <p:par>
                                <p:cTn id="1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000"/>
                            </p:stCondLst>
                            <p:childTnLst>
                              <p:par>
                                <p:cTn id="1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9000"/>
                            </p:stCondLst>
                            <p:childTnLst>
                              <p:par>
                                <p:cTn id="1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274" grpId="0"/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3" grpId="0" animBg="1"/>
      <p:bldP spid="54" grpId="0" animBg="1"/>
      <p:bldP spid="58" grpId="0" animBg="1"/>
      <p:bldP spid="59" grpId="0" animBg="1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8"/>
            <a:ext cx="1944216" cy="18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5819775" cy="944562"/>
          </a:xfrm>
        </p:spPr>
        <p:txBody>
          <a:bodyPr/>
          <a:lstStyle/>
          <a:p>
            <a:r>
              <a:rPr lang="ru-RU" sz="3200" dirty="0" smtClean="0"/>
              <a:t>Как вы относитесь к идее создания школьных СМИ (радио, газета и т.д.)?</a:t>
            </a:r>
            <a:endParaRPr lang="en-US" sz="3200" dirty="0"/>
          </a:p>
        </p:txBody>
      </p:sp>
      <p:sp>
        <p:nvSpPr>
          <p:cNvPr id="27" name="AutoShape 3"/>
          <p:cNvSpPr>
            <a:spLocks noChangeArrowheads="1"/>
          </p:cNvSpPr>
          <p:nvPr/>
        </p:nvSpPr>
        <p:spPr bwMode="ltGray">
          <a:xfrm rot="-25166375">
            <a:off x="3364267" y="1472125"/>
            <a:ext cx="5692775" cy="5629275"/>
          </a:xfrm>
          <a:custGeom>
            <a:avLst/>
            <a:gdLst>
              <a:gd name="G0" fmla="+- 4071 0 0"/>
              <a:gd name="G1" fmla="+- -7845542 0 0"/>
              <a:gd name="G2" fmla="+- 0 0 -7845542"/>
              <a:gd name="T0" fmla="*/ 0 256 1"/>
              <a:gd name="T1" fmla="*/ 180 256 1"/>
              <a:gd name="G3" fmla="+- -7845542 T0 T1"/>
              <a:gd name="T2" fmla="*/ 0 256 1"/>
              <a:gd name="T3" fmla="*/ 90 256 1"/>
              <a:gd name="G4" fmla="+- -7845542 T2 T3"/>
              <a:gd name="G5" fmla="*/ G4 2 1"/>
              <a:gd name="T4" fmla="*/ 90 256 1"/>
              <a:gd name="T5" fmla="*/ 0 256 1"/>
              <a:gd name="G6" fmla="+- -7845542 T4 T5"/>
              <a:gd name="G7" fmla="*/ G6 2 1"/>
              <a:gd name="G8" fmla="abs -784554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4071"/>
              <a:gd name="G18" fmla="*/ 4071 1 2"/>
              <a:gd name="G19" fmla="+- G18 5400 0"/>
              <a:gd name="G20" fmla="cos G19 -7845542"/>
              <a:gd name="G21" fmla="sin G19 -7845542"/>
              <a:gd name="G22" fmla="+- G20 10800 0"/>
              <a:gd name="G23" fmla="+- G21 10800 0"/>
              <a:gd name="G24" fmla="+- 10800 0 G20"/>
              <a:gd name="G25" fmla="+- 4071 10800 0"/>
              <a:gd name="G26" fmla="?: G9 G17 G25"/>
              <a:gd name="G27" fmla="?: G9 0 21600"/>
              <a:gd name="G28" fmla="cos 10800 -7845542"/>
              <a:gd name="G29" fmla="sin 10800 -7845542"/>
              <a:gd name="G30" fmla="sin 4071 -7845542"/>
              <a:gd name="G31" fmla="+- G28 10800 0"/>
              <a:gd name="G32" fmla="+- G29 10800 0"/>
              <a:gd name="G33" fmla="+- G30 10800 0"/>
              <a:gd name="G34" fmla="?: G4 0 G31"/>
              <a:gd name="G35" fmla="?: -7845542 G34 0"/>
              <a:gd name="G36" fmla="?: G6 G35 G31"/>
              <a:gd name="G37" fmla="+- 21600 0 G36"/>
              <a:gd name="G38" fmla="?: G4 0 G33"/>
              <a:gd name="G39" fmla="?: -784554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7114 w 21600"/>
              <a:gd name="T15" fmla="*/ 4341 h 21600"/>
              <a:gd name="T16" fmla="*/ 10800 w 21600"/>
              <a:gd name="T17" fmla="*/ 6729 h 21600"/>
              <a:gd name="T18" fmla="*/ 14486 w 21600"/>
              <a:gd name="T19" fmla="*/ 4341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8782" y="7264"/>
                </a:moveTo>
                <a:cubicBezTo>
                  <a:pt x="9396" y="6913"/>
                  <a:pt x="10092" y="6728"/>
                  <a:pt x="10800" y="6729"/>
                </a:cubicBezTo>
                <a:cubicBezTo>
                  <a:pt x="11507" y="6729"/>
                  <a:pt x="12203" y="6913"/>
                  <a:pt x="12817" y="7264"/>
                </a:cubicBezTo>
                <a:lnTo>
                  <a:pt x="16153" y="1420"/>
                </a:lnTo>
                <a:cubicBezTo>
                  <a:pt x="14522" y="489"/>
                  <a:pt x="12677" y="-1"/>
                  <a:pt x="10799" y="0"/>
                </a:cubicBezTo>
                <a:cubicBezTo>
                  <a:pt x="8922" y="0"/>
                  <a:pt x="7077" y="489"/>
                  <a:pt x="5446" y="1420"/>
                </a:cubicBezTo>
                <a:close/>
              </a:path>
            </a:pathLst>
          </a:custGeom>
          <a:solidFill>
            <a:schemeClr val="accent1">
              <a:alpha val="39999"/>
            </a:schemeClr>
          </a:solidFill>
          <a:ln w="2857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4"/>
          <p:cNvSpPr>
            <a:spLocks noChangeArrowheads="1"/>
          </p:cNvSpPr>
          <p:nvPr/>
        </p:nvSpPr>
        <p:spPr bwMode="gray">
          <a:xfrm>
            <a:off x="3384904" y="1451488"/>
            <a:ext cx="5630863" cy="5692775"/>
          </a:xfrm>
          <a:custGeom>
            <a:avLst/>
            <a:gdLst>
              <a:gd name="G0" fmla="+- 4091 0 0"/>
              <a:gd name="G1" fmla="+- -7805483 0 0"/>
              <a:gd name="G2" fmla="+- 0 0 -7805483"/>
              <a:gd name="T0" fmla="*/ 0 256 1"/>
              <a:gd name="T1" fmla="*/ 180 256 1"/>
              <a:gd name="G3" fmla="+- -7805483 T0 T1"/>
              <a:gd name="T2" fmla="*/ 0 256 1"/>
              <a:gd name="T3" fmla="*/ 90 256 1"/>
              <a:gd name="G4" fmla="+- -7805483 T2 T3"/>
              <a:gd name="G5" fmla="*/ G4 2 1"/>
              <a:gd name="T4" fmla="*/ 90 256 1"/>
              <a:gd name="T5" fmla="*/ 0 256 1"/>
              <a:gd name="G6" fmla="+- -7805483 T4 T5"/>
              <a:gd name="G7" fmla="*/ G6 2 1"/>
              <a:gd name="G8" fmla="abs -7805483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4091"/>
              <a:gd name="G18" fmla="*/ 4091 1 2"/>
              <a:gd name="G19" fmla="+- G18 5400 0"/>
              <a:gd name="G20" fmla="cos G19 -7805483"/>
              <a:gd name="G21" fmla="sin G19 -7805483"/>
              <a:gd name="G22" fmla="+- G20 10800 0"/>
              <a:gd name="G23" fmla="+- G21 10800 0"/>
              <a:gd name="G24" fmla="+- 10800 0 G20"/>
              <a:gd name="G25" fmla="+- 4091 10800 0"/>
              <a:gd name="G26" fmla="?: G9 G17 G25"/>
              <a:gd name="G27" fmla="?: G9 0 21600"/>
              <a:gd name="G28" fmla="cos 10800 -7805483"/>
              <a:gd name="G29" fmla="sin 10800 -7805483"/>
              <a:gd name="G30" fmla="sin 4091 -7805483"/>
              <a:gd name="G31" fmla="+- G28 10800 0"/>
              <a:gd name="G32" fmla="+- G29 10800 0"/>
              <a:gd name="G33" fmla="+- G30 10800 0"/>
              <a:gd name="G34" fmla="?: G4 0 G31"/>
              <a:gd name="G35" fmla="?: -7805483 G34 0"/>
              <a:gd name="G36" fmla="?: G6 G35 G31"/>
              <a:gd name="G37" fmla="+- 21600 0 G36"/>
              <a:gd name="G38" fmla="?: G4 0 G33"/>
              <a:gd name="G39" fmla="?: -7805483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7178 w 21600"/>
              <a:gd name="T15" fmla="*/ 4294 h 21600"/>
              <a:gd name="T16" fmla="*/ 10800 w 21600"/>
              <a:gd name="T17" fmla="*/ 6709 h 21600"/>
              <a:gd name="T18" fmla="*/ 14422 w 21600"/>
              <a:gd name="T19" fmla="*/ 4294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8810" y="7225"/>
                </a:moveTo>
                <a:cubicBezTo>
                  <a:pt x="9418" y="6886"/>
                  <a:pt x="10103" y="6708"/>
                  <a:pt x="10800" y="6709"/>
                </a:cubicBezTo>
                <a:cubicBezTo>
                  <a:pt x="11496" y="6709"/>
                  <a:pt x="12181" y="6886"/>
                  <a:pt x="12789" y="7225"/>
                </a:cubicBezTo>
                <a:lnTo>
                  <a:pt x="16052" y="1363"/>
                </a:lnTo>
                <a:cubicBezTo>
                  <a:pt x="14446" y="469"/>
                  <a:pt x="12638" y="-1"/>
                  <a:pt x="10799" y="0"/>
                </a:cubicBezTo>
                <a:cubicBezTo>
                  <a:pt x="8961" y="0"/>
                  <a:pt x="7153" y="469"/>
                  <a:pt x="5547" y="1363"/>
                </a:cubicBezTo>
                <a:close/>
              </a:path>
            </a:pathLst>
          </a:custGeom>
          <a:solidFill>
            <a:schemeClr val="accent2">
              <a:alpha val="39999"/>
            </a:schemeClr>
          </a:solidFill>
          <a:ln w="2857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5"/>
          <p:cNvSpPr>
            <a:spLocks noChangeArrowheads="1"/>
          </p:cNvSpPr>
          <p:nvPr/>
        </p:nvSpPr>
        <p:spPr bwMode="ltGray">
          <a:xfrm rot="3543847">
            <a:off x="3374585" y="1493557"/>
            <a:ext cx="5692775" cy="5630862"/>
          </a:xfrm>
          <a:custGeom>
            <a:avLst/>
            <a:gdLst>
              <a:gd name="G0" fmla="+- 4104 0 0"/>
              <a:gd name="G1" fmla="+- -7936110 0 0"/>
              <a:gd name="G2" fmla="+- 0 0 -7936110"/>
              <a:gd name="T0" fmla="*/ 0 256 1"/>
              <a:gd name="T1" fmla="*/ 180 256 1"/>
              <a:gd name="G3" fmla="+- -7936110 T0 T1"/>
              <a:gd name="T2" fmla="*/ 0 256 1"/>
              <a:gd name="T3" fmla="*/ 90 256 1"/>
              <a:gd name="G4" fmla="+- -7936110 T2 T3"/>
              <a:gd name="G5" fmla="*/ G4 2 1"/>
              <a:gd name="T4" fmla="*/ 90 256 1"/>
              <a:gd name="T5" fmla="*/ 0 256 1"/>
              <a:gd name="G6" fmla="+- -7936110 T4 T5"/>
              <a:gd name="G7" fmla="*/ G6 2 1"/>
              <a:gd name="G8" fmla="abs -793611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4104"/>
              <a:gd name="G18" fmla="*/ 4104 1 2"/>
              <a:gd name="G19" fmla="+- G18 5400 0"/>
              <a:gd name="G20" fmla="cos G19 -7936110"/>
              <a:gd name="G21" fmla="sin G19 -7936110"/>
              <a:gd name="G22" fmla="+- G20 10800 0"/>
              <a:gd name="G23" fmla="+- G21 10800 0"/>
              <a:gd name="G24" fmla="+- 10800 0 G20"/>
              <a:gd name="G25" fmla="+- 4104 10800 0"/>
              <a:gd name="G26" fmla="?: G9 G17 G25"/>
              <a:gd name="G27" fmla="?: G9 0 21600"/>
              <a:gd name="G28" fmla="cos 10800 -7936110"/>
              <a:gd name="G29" fmla="sin 10800 -7936110"/>
              <a:gd name="G30" fmla="sin 4104 -7936110"/>
              <a:gd name="G31" fmla="+- G28 10800 0"/>
              <a:gd name="G32" fmla="+- G29 10800 0"/>
              <a:gd name="G33" fmla="+- G30 10800 0"/>
              <a:gd name="G34" fmla="?: G4 0 G31"/>
              <a:gd name="G35" fmla="?: -7936110 G34 0"/>
              <a:gd name="G36" fmla="?: G6 G35 G31"/>
              <a:gd name="G37" fmla="+- 21600 0 G36"/>
              <a:gd name="G38" fmla="?: G4 0 G33"/>
              <a:gd name="G39" fmla="?: -793611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951 w 21600"/>
              <a:gd name="T15" fmla="*/ 4418 h 21600"/>
              <a:gd name="T16" fmla="*/ 10800 w 21600"/>
              <a:gd name="T17" fmla="*/ 6696 h 21600"/>
              <a:gd name="T18" fmla="*/ 14649 w 21600"/>
              <a:gd name="T19" fmla="*/ 441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8680" y="7285"/>
                </a:moveTo>
                <a:cubicBezTo>
                  <a:pt x="9320" y="6899"/>
                  <a:pt x="10052" y="6695"/>
                  <a:pt x="10800" y="6696"/>
                </a:cubicBezTo>
                <a:cubicBezTo>
                  <a:pt x="11547" y="6696"/>
                  <a:pt x="12279" y="6899"/>
                  <a:pt x="12919" y="7285"/>
                </a:cubicBezTo>
                <a:lnTo>
                  <a:pt x="16377" y="1551"/>
                </a:lnTo>
                <a:cubicBezTo>
                  <a:pt x="14694" y="536"/>
                  <a:pt x="12765" y="-1"/>
                  <a:pt x="10799" y="0"/>
                </a:cubicBezTo>
                <a:cubicBezTo>
                  <a:pt x="8834" y="0"/>
                  <a:pt x="6905" y="536"/>
                  <a:pt x="5222" y="1551"/>
                </a:cubicBezTo>
                <a:close/>
              </a:path>
            </a:pathLst>
          </a:custGeom>
          <a:solidFill>
            <a:schemeClr val="hlink">
              <a:alpha val="39999"/>
            </a:schemeClr>
          </a:solidFill>
          <a:ln w="2857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gray">
          <a:xfrm>
            <a:off x="3707904" y="2924944"/>
            <a:ext cx="1728192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dirty="0" smtClean="0">
                <a:solidFill>
                  <a:srgbClr val="000000"/>
                </a:solidFill>
              </a:rPr>
              <a:t>Мне все равно, это меня не интересует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31" name="AutoShape 8"/>
          <p:cNvSpPr>
            <a:spLocks noChangeArrowheads="1"/>
          </p:cNvSpPr>
          <p:nvPr/>
        </p:nvSpPr>
        <p:spPr bwMode="gray">
          <a:xfrm>
            <a:off x="5162904" y="3210438"/>
            <a:ext cx="2074863" cy="2001837"/>
          </a:xfrm>
          <a:custGeom>
            <a:avLst/>
            <a:gdLst>
              <a:gd name="G0" fmla="+- 9639 0 0"/>
              <a:gd name="G1" fmla="+- -7880986 0 0"/>
              <a:gd name="G2" fmla="+- 0 0 -7880986"/>
              <a:gd name="T0" fmla="*/ 0 256 1"/>
              <a:gd name="T1" fmla="*/ 180 256 1"/>
              <a:gd name="G3" fmla="+- -7880986 T0 T1"/>
              <a:gd name="T2" fmla="*/ 0 256 1"/>
              <a:gd name="T3" fmla="*/ 90 256 1"/>
              <a:gd name="G4" fmla="+- -7880986 T2 T3"/>
              <a:gd name="G5" fmla="*/ G4 2 1"/>
              <a:gd name="T4" fmla="*/ 90 256 1"/>
              <a:gd name="T5" fmla="*/ 0 256 1"/>
              <a:gd name="G6" fmla="+- -7880986 T4 T5"/>
              <a:gd name="G7" fmla="*/ G6 2 1"/>
              <a:gd name="G8" fmla="abs -7880986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9639"/>
              <a:gd name="G18" fmla="*/ 9639 1 2"/>
              <a:gd name="G19" fmla="+- G18 5400 0"/>
              <a:gd name="G20" fmla="cos G19 -7880986"/>
              <a:gd name="G21" fmla="sin G19 -7880986"/>
              <a:gd name="G22" fmla="+- G20 10800 0"/>
              <a:gd name="G23" fmla="+- G21 10800 0"/>
              <a:gd name="G24" fmla="+- 10800 0 G20"/>
              <a:gd name="G25" fmla="+- 9639 10800 0"/>
              <a:gd name="G26" fmla="?: G9 G17 G25"/>
              <a:gd name="G27" fmla="?: G9 0 21600"/>
              <a:gd name="G28" fmla="cos 10800 -7880986"/>
              <a:gd name="G29" fmla="sin 10800 -7880986"/>
              <a:gd name="G30" fmla="sin 9639 -7880986"/>
              <a:gd name="G31" fmla="+- G28 10800 0"/>
              <a:gd name="G32" fmla="+- G29 10800 0"/>
              <a:gd name="G33" fmla="+- G30 10800 0"/>
              <a:gd name="G34" fmla="?: G4 0 G31"/>
              <a:gd name="G35" fmla="?: -7880986 G34 0"/>
              <a:gd name="G36" fmla="?: G6 G35 G31"/>
              <a:gd name="G37" fmla="+- 21600 0 G36"/>
              <a:gd name="G38" fmla="?: G4 0 G33"/>
              <a:gd name="G39" fmla="?: -7880986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650 w 21600"/>
              <a:gd name="T15" fmla="*/ 1971 h 21600"/>
              <a:gd name="T16" fmla="*/ 10800 w 21600"/>
              <a:gd name="T17" fmla="*/ 1161 h 21600"/>
              <a:gd name="T18" fmla="*/ 15950 w 21600"/>
              <a:gd name="T19" fmla="*/ 1971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943" y="2473"/>
                </a:moveTo>
                <a:cubicBezTo>
                  <a:pt x="7417" y="1614"/>
                  <a:pt x="9093" y="1160"/>
                  <a:pt x="10800" y="1161"/>
                </a:cubicBezTo>
                <a:cubicBezTo>
                  <a:pt x="12506" y="1161"/>
                  <a:pt x="14182" y="1614"/>
                  <a:pt x="15656" y="2473"/>
                </a:cubicBezTo>
                <a:lnTo>
                  <a:pt x="16241" y="1470"/>
                </a:lnTo>
                <a:cubicBezTo>
                  <a:pt x="14589" y="507"/>
                  <a:pt x="12712" y="-1"/>
                  <a:pt x="10799" y="0"/>
                </a:cubicBezTo>
                <a:cubicBezTo>
                  <a:pt x="8887" y="0"/>
                  <a:pt x="7010" y="507"/>
                  <a:pt x="5358" y="1470"/>
                </a:cubicBezTo>
                <a:close/>
              </a:path>
            </a:pathLst>
          </a:custGeom>
          <a:solidFill>
            <a:schemeClr val="accent2"/>
          </a:solidFill>
          <a:ln w="28575">
            <a:solidFill>
              <a:srgbClr val="FE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9"/>
          <p:cNvSpPr>
            <a:spLocks noChangeArrowheads="1"/>
          </p:cNvSpPr>
          <p:nvPr/>
        </p:nvSpPr>
        <p:spPr bwMode="ltGray">
          <a:xfrm rot="-25138715">
            <a:off x="5085910" y="3260445"/>
            <a:ext cx="2098675" cy="1979612"/>
          </a:xfrm>
          <a:custGeom>
            <a:avLst/>
            <a:gdLst>
              <a:gd name="G0" fmla="+- 9639 0 0"/>
              <a:gd name="G1" fmla="+- -7880986 0 0"/>
              <a:gd name="G2" fmla="+- 0 0 -7880986"/>
              <a:gd name="T0" fmla="*/ 0 256 1"/>
              <a:gd name="T1" fmla="*/ 180 256 1"/>
              <a:gd name="G3" fmla="+- -7880986 T0 T1"/>
              <a:gd name="T2" fmla="*/ 0 256 1"/>
              <a:gd name="T3" fmla="*/ 90 256 1"/>
              <a:gd name="G4" fmla="+- -7880986 T2 T3"/>
              <a:gd name="G5" fmla="*/ G4 2 1"/>
              <a:gd name="T4" fmla="*/ 90 256 1"/>
              <a:gd name="T5" fmla="*/ 0 256 1"/>
              <a:gd name="G6" fmla="+- -7880986 T4 T5"/>
              <a:gd name="G7" fmla="*/ G6 2 1"/>
              <a:gd name="G8" fmla="abs -7880986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9639"/>
              <a:gd name="G18" fmla="*/ 9639 1 2"/>
              <a:gd name="G19" fmla="+- G18 5400 0"/>
              <a:gd name="G20" fmla="cos G19 -7880986"/>
              <a:gd name="G21" fmla="sin G19 -7880986"/>
              <a:gd name="G22" fmla="+- G20 10800 0"/>
              <a:gd name="G23" fmla="+- G21 10800 0"/>
              <a:gd name="G24" fmla="+- 10800 0 G20"/>
              <a:gd name="G25" fmla="+- 9639 10800 0"/>
              <a:gd name="G26" fmla="?: G9 G17 G25"/>
              <a:gd name="G27" fmla="?: G9 0 21600"/>
              <a:gd name="G28" fmla="cos 10800 -7880986"/>
              <a:gd name="G29" fmla="sin 10800 -7880986"/>
              <a:gd name="G30" fmla="sin 9639 -7880986"/>
              <a:gd name="G31" fmla="+- G28 10800 0"/>
              <a:gd name="G32" fmla="+- G29 10800 0"/>
              <a:gd name="G33" fmla="+- G30 10800 0"/>
              <a:gd name="G34" fmla="?: G4 0 G31"/>
              <a:gd name="G35" fmla="?: -7880986 G34 0"/>
              <a:gd name="G36" fmla="?: G6 G35 G31"/>
              <a:gd name="G37" fmla="+- 21600 0 G36"/>
              <a:gd name="G38" fmla="?: G4 0 G33"/>
              <a:gd name="G39" fmla="?: -7880986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650 w 21600"/>
              <a:gd name="T15" fmla="*/ 1971 h 21600"/>
              <a:gd name="T16" fmla="*/ 10800 w 21600"/>
              <a:gd name="T17" fmla="*/ 1161 h 21600"/>
              <a:gd name="T18" fmla="*/ 15950 w 21600"/>
              <a:gd name="T19" fmla="*/ 1971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943" y="2473"/>
                </a:moveTo>
                <a:cubicBezTo>
                  <a:pt x="7417" y="1614"/>
                  <a:pt x="9093" y="1160"/>
                  <a:pt x="10800" y="1161"/>
                </a:cubicBezTo>
                <a:cubicBezTo>
                  <a:pt x="12506" y="1161"/>
                  <a:pt x="14182" y="1614"/>
                  <a:pt x="15656" y="2473"/>
                </a:cubicBezTo>
                <a:lnTo>
                  <a:pt x="16241" y="1470"/>
                </a:lnTo>
                <a:cubicBezTo>
                  <a:pt x="14589" y="507"/>
                  <a:pt x="12712" y="-1"/>
                  <a:pt x="10799" y="0"/>
                </a:cubicBezTo>
                <a:cubicBezTo>
                  <a:pt x="8887" y="0"/>
                  <a:pt x="7010" y="507"/>
                  <a:pt x="5358" y="1470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E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ltGray">
          <a:xfrm rot="-39667500">
            <a:off x="5238311" y="3279493"/>
            <a:ext cx="2095500" cy="1979613"/>
          </a:xfrm>
          <a:custGeom>
            <a:avLst/>
            <a:gdLst>
              <a:gd name="G0" fmla="+- 9736 0 0"/>
              <a:gd name="G1" fmla="+- -7941701 0 0"/>
              <a:gd name="G2" fmla="+- 0 0 -7941701"/>
              <a:gd name="T0" fmla="*/ 0 256 1"/>
              <a:gd name="T1" fmla="*/ 180 256 1"/>
              <a:gd name="G3" fmla="+- -7941701 T0 T1"/>
              <a:gd name="T2" fmla="*/ 0 256 1"/>
              <a:gd name="T3" fmla="*/ 90 256 1"/>
              <a:gd name="G4" fmla="+- -7941701 T2 T3"/>
              <a:gd name="G5" fmla="*/ G4 2 1"/>
              <a:gd name="T4" fmla="*/ 90 256 1"/>
              <a:gd name="T5" fmla="*/ 0 256 1"/>
              <a:gd name="G6" fmla="+- -7941701 T4 T5"/>
              <a:gd name="G7" fmla="*/ G6 2 1"/>
              <a:gd name="G8" fmla="abs -7941701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9736"/>
              <a:gd name="G18" fmla="*/ 9736 1 2"/>
              <a:gd name="G19" fmla="+- G18 5400 0"/>
              <a:gd name="G20" fmla="cos G19 -7941701"/>
              <a:gd name="G21" fmla="sin G19 -7941701"/>
              <a:gd name="G22" fmla="+- G20 10800 0"/>
              <a:gd name="G23" fmla="+- G21 10800 0"/>
              <a:gd name="G24" fmla="+- 10800 0 G20"/>
              <a:gd name="G25" fmla="+- 9736 10800 0"/>
              <a:gd name="G26" fmla="?: G9 G17 G25"/>
              <a:gd name="G27" fmla="?: G9 0 21600"/>
              <a:gd name="G28" fmla="cos 10800 -7941701"/>
              <a:gd name="G29" fmla="sin 10800 -7941701"/>
              <a:gd name="G30" fmla="sin 9736 -7941701"/>
              <a:gd name="G31" fmla="+- G28 10800 0"/>
              <a:gd name="G32" fmla="+- G29 10800 0"/>
              <a:gd name="G33" fmla="+- G30 10800 0"/>
              <a:gd name="G34" fmla="?: G4 0 G31"/>
              <a:gd name="G35" fmla="?: -7941701 G34 0"/>
              <a:gd name="G36" fmla="?: G6 G35 G31"/>
              <a:gd name="G37" fmla="+- 21600 0 G36"/>
              <a:gd name="G38" fmla="?: G4 0 G33"/>
              <a:gd name="G39" fmla="?: -7941701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483 w 21600"/>
              <a:gd name="T15" fmla="*/ 2015 h 21600"/>
              <a:gd name="T16" fmla="*/ 10800 w 21600"/>
              <a:gd name="T17" fmla="*/ 1064 h 21600"/>
              <a:gd name="T18" fmla="*/ 16117 w 21600"/>
              <a:gd name="T19" fmla="*/ 2015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759" y="2470"/>
                </a:moveTo>
                <a:cubicBezTo>
                  <a:pt x="7279" y="1550"/>
                  <a:pt x="9022" y="1063"/>
                  <a:pt x="10800" y="1064"/>
                </a:cubicBezTo>
                <a:cubicBezTo>
                  <a:pt x="12577" y="1064"/>
                  <a:pt x="14320" y="1550"/>
                  <a:pt x="15840" y="2470"/>
                </a:cubicBezTo>
                <a:lnTo>
                  <a:pt x="16391" y="1560"/>
                </a:lnTo>
                <a:cubicBezTo>
                  <a:pt x="14705" y="539"/>
                  <a:pt x="12771" y="-1"/>
                  <a:pt x="10799" y="0"/>
                </a:cubicBezTo>
                <a:cubicBezTo>
                  <a:pt x="8828" y="0"/>
                  <a:pt x="6894" y="539"/>
                  <a:pt x="5208" y="1560"/>
                </a:cubicBezTo>
                <a:close/>
              </a:path>
            </a:pathLst>
          </a:custGeom>
          <a:solidFill>
            <a:schemeClr val="hlink"/>
          </a:solidFill>
          <a:ln w="28575">
            <a:solidFill>
              <a:srgbClr val="FE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gray">
          <a:xfrm>
            <a:off x="5292080" y="1916832"/>
            <a:ext cx="179228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000000"/>
                </a:solidFill>
              </a:rPr>
              <a:t>Хорошая идея, поддерживаю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gray">
          <a:xfrm>
            <a:off x="7018692" y="3051688"/>
            <a:ext cx="179228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000000"/>
                </a:solidFill>
              </a:rPr>
              <a:t>Категорично против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6" name="AutoShape 4"/>
          <p:cNvSpPr>
            <a:spLocks noChangeArrowheads="1"/>
          </p:cNvSpPr>
          <p:nvPr/>
        </p:nvSpPr>
        <p:spPr bwMode="gray">
          <a:xfrm>
            <a:off x="1547664" y="4735438"/>
            <a:ext cx="4248472" cy="792088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AutoShape 6"/>
          <p:cNvSpPr>
            <a:spLocks noChangeArrowheads="1"/>
          </p:cNvSpPr>
          <p:nvPr/>
        </p:nvSpPr>
        <p:spPr bwMode="gray">
          <a:xfrm>
            <a:off x="323528" y="4221088"/>
            <a:ext cx="2290936" cy="1378446"/>
          </a:xfrm>
          <a:prstGeom prst="upArrow">
            <a:avLst>
              <a:gd name="adj1" fmla="val 50000"/>
              <a:gd name="adj2" fmla="val 18667"/>
            </a:avLst>
          </a:prstGeom>
          <a:gradFill rotWithShape="1">
            <a:gsLst>
              <a:gs pos="0">
                <a:schemeClr val="hlink">
                  <a:gamma/>
                  <a:shade val="56078"/>
                  <a:invGamma/>
                </a:schemeClr>
              </a:gs>
              <a:gs pos="100000">
                <a:schemeClr val="hlink"/>
              </a:gs>
            </a:gsLst>
            <a:lin ang="18900000" scaled="1"/>
          </a:gradFill>
          <a:ln w="19050">
            <a:noFill/>
            <a:miter lim="800000"/>
            <a:headEnd/>
            <a:tailEnd/>
          </a:ln>
          <a:effectLst/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8" name="WordArt 9"/>
          <p:cNvSpPr>
            <a:spLocks noChangeArrowheads="1" noChangeShapeType="1" noTextEdit="1"/>
          </p:cNvSpPr>
          <p:nvPr/>
        </p:nvSpPr>
        <p:spPr bwMode="gray">
          <a:xfrm>
            <a:off x="971600" y="4447406"/>
            <a:ext cx="1008112" cy="2880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9050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>
                  <a:prstShdw prst="shdw17" dist="17961" dir="13500000">
                    <a:srgbClr val="080808"/>
                  </a:prstShdw>
                </a:effectLst>
                <a:latin typeface="Arial Black"/>
              </a:rPr>
              <a:t>Проблема:</a:t>
            </a:r>
            <a:endParaRPr lang="ru-RU" sz="3600" kern="10" dirty="0">
              <a:ln w="19050">
                <a:noFill/>
                <a:round/>
                <a:headEnd/>
                <a:tailEnd/>
              </a:ln>
              <a:solidFill>
                <a:srgbClr val="FFFFFF"/>
              </a:solidFill>
              <a:effectLst>
                <a:prstShdw prst="shdw17" dist="17961" dir="13500000">
                  <a:srgbClr val="080808"/>
                </a:prstShdw>
              </a:effectLst>
              <a:latin typeface="Arial Black"/>
            </a:endParaRPr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gray">
          <a:xfrm>
            <a:off x="2123728" y="4807446"/>
            <a:ext cx="3759200" cy="6340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cs typeface="Arial" charset="0"/>
              </a:rPr>
              <a:t>н</a:t>
            </a:r>
            <a:r>
              <a:rPr lang="ru-RU" sz="1600" b="1" dirty="0" smtClean="0">
                <a:cs typeface="Arial" charset="0"/>
              </a:rPr>
              <a:t>еобходимость </a:t>
            </a:r>
            <a:r>
              <a:rPr lang="ru-RU" sz="1600" b="1" dirty="0" smtClean="0">
                <a:cs typeface="Arial" charset="0"/>
              </a:rPr>
              <a:t>информирования учеников о школьных событиях</a:t>
            </a:r>
            <a:endParaRPr lang="en-US" sz="1600" b="1" dirty="0">
              <a:cs typeface="Arial" charset="0"/>
            </a:endParaRPr>
          </a:p>
        </p:txBody>
      </p:sp>
      <p:sp>
        <p:nvSpPr>
          <p:cNvPr id="40" name="AutoShape 3"/>
          <p:cNvSpPr>
            <a:spLocks noChangeArrowheads="1"/>
          </p:cNvSpPr>
          <p:nvPr/>
        </p:nvSpPr>
        <p:spPr bwMode="gray">
          <a:xfrm>
            <a:off x="4139952" y="5733257"/>
            <a:ext cx="3982988" cy="792088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AutoShape 5"/>
          <p:cNvSpPr>
            <a:spLocks noChangeArrowheads="1"/>
          </p:cNvSpPr>
          <p:nvPr/>
        </p:nvSpPr>
        <p:spPr bwMode="gray">
          <a:xfrm>
            <a:off x="6804248" y="5301208"/>
            <a:ext cx="2160240" cy="1368152"/>
          </a:xfrm>
          <a:prstGeom prst="upArrow">
            <a:avLst>
              <a:gd name="adj1" fmla="val 50000"/>
              <a:gd name="adj2" fmla="val 18667"/>
            </a:avLst>
          </a:prstGeom>
          <a:gradFill rotWithShape="1">
            <a:gsLst>
              <a:gs pos="0">
                <a:schemeClr val="accent2">
                  <a:gamma/>
                  <a:shade val="66275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19050">
            <a:noFill/>
            <a:miter lim="800000"/>
            <a:headEnd/>
            <a:tailEnd/>
          </a:ln>
          <a:effectLst/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2" name="WordArt 11"/>
          <p:cNvSpPr>
            <a:spLocks noChangeArrowheads="1" noChangeShapeType="1" noTextEdit="1"/>
          </p:cNvSpPr>
          <p:nvPr/>
        </p:nvSpPr>
        <p:spPr bwMode="gray">
          <a:xfrm>
            <a:off x="7452320" y="5589240"/>
            <a:ext cx="864096" cy="2880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 smtClean="0">
                <a:ln w="19050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>
                  <a:prstShdw prst="shdw17" dist="17961" dir="13500000">
                    <a:srgbClr val="080808"/>
                  </a:prstShdw>
                </a:effectLst>
                <a:latin typeface="Arial Black"/>
              </a:rPr>
              <a:t>Решение:</a:t>
            </a:r>
            <a:endParaRPr lang="ru-RU" sz="2000" kern="10" dirty="0">
              <a:ln w="19050">
                <a:noFill/>
                <a:round/>
                <a:headEnd/>
                <a:tailEnd/>
              </a:ln>
              <a:solidFill>
                <a:srgbClr val="FFFFFF"/>
              </a:solidFill>
              <a:effectLst>
                <a:prstShdw prst="shdw17" dist="17961" dir="13500000">
                  <a:srgbClr val="080808"/>
                </a:prstShdw>
              </a:effectLst>
              <a:latin typeface="Arial Black"/>
            </a:endParaRP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gray">
          <a:xfrm>
            <a:off x="3995936" y="5805264"/>
            <a:ext cx="3398837" cy="6340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cs typeface="Arial" charset="0"/>
              </a:rPr>
              <a:t>с</a:t>
            </a:r>
            <a:r>
              <a:rPr lang="ru-RU" sz="1600" b="1" dirty="0" smtClean="0">
                <a:cs typeface="Arial" charset="0"/>
              </a:rPr>
              <a:t>оздание </a:t>
            </a:r>
            <a:r>
              <a:rPr lang="ru-RU" sz="1600" b="1" dirty="0" smtClean="0">
                <a:cs typeface="Arial" charset="0"/>
              </a:rPr>
              <a:t>школьных СМИ (телевидение, радио, пресса</a:t>
            </a:r>
            <a:r>
              <a:rPr lang="ru-RU" sz="1600" b="1" dirty="0" smtClean="0">
                <a:cs typeface="Arial" charset="0"/>
              </a:rPr>
              <a:t>)</a:t>
            </a:r>
            <a:endParaRPr lang="en-US" sz="1600" b="1" dirty="0">
              <a:cs typeface="Arial" charset="0"/>
            </a:endParaRPr>
          </a:p>
        </p:txBody>
      </p:sp>
      <p:sp>
        <p:nvSpPr>
          <p:cNvPr id="44" name="Text Box 52"/>
          <p:cNvSpPr txBox="1">
            <a:spLocks noChangeArrowheads="1"/>
          </p:cNvSpPr>
          <p:nvPr/>
        </p:nvSpPr>
        <p:spPr bwMode="auto">
          <a:xfrm>
            <a:off x="5940152" y="3356992"/>
            <a:ext cx="64807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71%</a:t>
            </a:r>
            <a:endParaRPr lang="en-US" sz="1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5364088" y="3861048"/>
            <a:ext cx="64807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28%</a:t>
            </a:r>
            <a:endParaRPr lang="en-US" sz="1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6" name="Text Box 52"/>
          <p:cNvSpPr txBox="1">
            <a:spLocks noChangeArrowheads="1"/>
          </p:cNvSpPr>
          <p:nvPr/>
        </p:nvSpPr>
        <p:spPr bwMode="auto">
          <a:xfrm>
            <a:off x="6516216" y="3789040"/>
            <a:ext cx="64807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1%</a:t>
            </a:r>
            <a:endParaRPr lang="en-US" sz="1600" b="1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 animBg="1"/>
      <p:bldP spid="34" grpId="0"/>
      <p:bldP spid="35" grpId="0"/>
      <p:bldP spid="36" grpId="0" animBg="1"/>
      <p:bldP spid="37" grpId="0" animBg="1"/>
      <p:bldP spid="38" grpId="0"/>
      <p:bldP spid="39" grpId="0"/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591TGp_ChildArt_light_ani">
  <a:themeElements>
    <a:clrScheme name="Default Design 1">
      <a:dk1>
        <a:srgbClr val="000000"/>
      </a:dk1>
      <a:lt1>
        <a:srgbClr val="FFFFFF"/>
      </a:lt1>
      <a:dk2>
        <a:srgbClr val="3160AD"/>
      </a:dk2>
      <a:lt2>
        <a:srgbClr val="808080"/>
      </a:lt2>
      <a:accent1>
        <a:srgbClr val="FF9900"/>
      </a:accent1>
      <a:accent2>
        <a:srgbClr val="8CD32D"/>
      </a:accent2>
      <a:accent3>
        <a:srgbClr val="FFFFFF"/>
      </a:accent3>
      <a:accent4>
        <a:srgbClr val="000000"/>
      </a:accent4>
      <a:accent5>
        <a:srgbClr val="FFCAAA"/>
      </a:accent5>
      <a:accent6>
        <a:srgbClr val="7EBF28"/>
      </a:accent6>
      <a:hlink>
        <a:srgbClr val="F45E5E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3160AD"/>
        </a:dk2>
        <a:lt2>
          <a:srgbClr val="808080"/>
        </a:lt2>
        <a:accent1>
          <a:srgbClr val="FF9900"/>
        </a:accent1>
        <a:accent2>
          <a:srgbClr val="8CD32D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7EBF28"/>
        </a:accent6>
        <a:hlink>
          <a:srgbClr val="F45E5E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990033"/>
        </a:dk2>
        <a:lt2>
          <a:srgbClr val="808080"/>
        </a:lt2>
        <a:accent1>
          <a:srgbClr val="E466B7"/>
        </a:accent1>
        <a:accent2>
          <a:srgbClr val="699EF3"/>
        </a:accent2>
        <a:accent3>
          <a:srgbClr val="FFFFFF"/>
        </a:accent3>
        <a:accent4>
          <a:srgbClr val="000000"/>
        </a:accent4>
        <a:accent5>
          <a:srgbClr val="EFB8D8"/>
        </a:accent5>
        <a:accent6>
          <a:srgbClr val="5E8FDC"/>
        </a:accent6>
        <a:hlink>
          <a:srgbClr val="FEB93C"/>
        </a:hlink>
        <a:folHlink>
          <a:srgbClr val="6ED8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134920"/>
        </a:dk2>
        <a:lt2>
          <a:srgbClr val="808080"/>
        </a:lt2>
        <a:accent1>
          <a:srgbClr val="3FA2E5"/>
        </a:accent1>
        <a:accent2>
          <a:srgbClr val="BB75D1"/>
        </a:accent2>
        <a:accent3>
          <a:srgbClr val="FFFFFF"/>
        </a:accent3>
        <a:accent4>
          <a:srgbClr val="000000"/>
        </a:accent4>
        <a:accent5>
          <a:srgbClr val="AFCEF0"/>
        </a:accent5>
        <a:accent6>
          <a:srgbClr val="A969BD"/>
        </a:accent6>
        <a:hlink>
          <a:srgbClr val="77D379"/>
        </a:hlink>
        <a:folHlink>
          <a:srgbClr val="EF9F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591TGp_ChildArt_light_ani</Template>
  <TotalTime>370</TotalTime>
  <Words>498</Words>
  <Application>Microsoft Office PowerPoint</Application>
  <PresentationFormat>Экран (4:3)</PresentationFormat>
  <Paragraphs>101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591TGp_ChildArt_light_ani</vt:lpstr>
      <vt:lpstr>Учебный проект «Школа глазами учеников»</vt:lpstr>
      <vt:lpstr>Цель учебного проекта:</vt:lpstr>
      <vt:lpstr>Как вы относитесь к идее введения еженедельных ТОГИС-уроков?</vt:lpstr>
      <vt:lpstr>Необходимы ли в школе выездные экскурсии в качестве практических занятий по некоторым предметам?</vt:lpstr>
      <vt:lpstr>Хотите ли вы пользоваться компьютерной техникой в учебном процессе?</vt:lpstr>
      <vt:lpstr>Нужны ли на уроках физминутки?</vt:lpstr>
      <vt:lpstr>Как вы относитесь к конфиденциальности своих отношений с учителем и своих оценок?</vt:lpstr>
      <vt:lpstr>Хотели бы вы, чтобы в школе у каждого был личный шкафчик для вещей?</vt:lpstr>
      <vt:lpstr>Как вы относитесь к идее создания школьных СМИ (радио, газета и т.д.)?</vt:lpstr>
      <vt:lpstr>Необходимы ли в школе Уроки Выражения Интересов (УВИ)?</vt:lpstr>
      <vt:lpstr>Спасибо за внимание!</vt:lpstr>
    </vt:vector>
  </TitlesOfParts>
  <Company>DNA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DNA7 X86</dc:creator>
  <cp:lastModifiedBy>Учитель</cp:lastModifiedBy>
  <cp:revision>191</cp:revision>
  <dcterms:created xsi:type="dcterms:W3CDTF">2012-04-03T00:26:39Z</dcterms:created>
  <dcterms:modified xsi:type="dcterms:W3CDTF">2012-04-06T02:39:00Z</dcterms:modified>
</cp:coreProperties>
</file>