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7" r:id="rId3"/>
    <p:sldId id="298" r:id="rId4"/>
    <p:sldId id="291" r:id="rId5"/>
    <p:sldId id="295" r:id="rId6"/>
    <p:sldId id="257" r:id="rId7"/>
    <p:sldId id="307" r:id="rId8"/>
    <p:sldId id="303" r:id="rId9"/>
    <p:sldId id="301" r:id="rId10"/>
    <p:sldId id="302" r:id="rId11"/>
    <p:sldId id="304" r:id="rId12"/>
    <p:sldId id="305" r:id="rId13"/>
    <p:sldId id="299" r:id="rId14"/>
    <p:sldId id="277" r:id="rId15"/>
    <p:sldId id="296" r:id="rId16"/>
    <p:sldId id="260" r:id="rId17"/>
    <p:sldId id="300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FB9D7"/>
    <a:srgbClr val="FF7F00"/>
    <a:srgbClr val="EC2C06"/>
    <a:srgbClr val="808080"/>
    <a:srgbClr val="969696"/>
    <a:srgbClr val="000000"/>
    <a:srgbClr val="3333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-90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ACB27F-C66F-4B8A-A466-2305440AB23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90832-2929-48EB-9453-400A3354017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ОАО "</a:t>
          </a:r>
          <a:r>
            <a:rPr lang="ru-RU" dirty="0" err="1" smtClean="0">
              <a:solidFill>
                <a:schemeClr val="tx1"/>
              </a:solidFill>
            </a:rPr>
            <a:t>Спасскцемент</a:t>
          </a:r>
          <a:r>
            <a:rPr lang="ru-RU" dirty="0" smtClean="0">
              <a:solidFill>
                <a:schemeClr val="tx1"/>
              </a:solidFill>
            </a:rPr>
            <a:t>" занимает монопольное положение на рынках цемента в регионе. Предприятие внесено в реестр хозяйствующих субъектов, занимающих долю на рынке определенного товара более чем 35%. Для "</a:t>
          </a:r>
          <a:r>
            <a:rPr lang="ru-RU" dirty="0" err="1" smtClean="0">
              <a:solidFill>
                <a:schemeClr val="tx1"/>
              </a:solidFill>
            </a:rPr>
            <a:t>Спасскцемента</a:t>
          </a:r>
          <a:r>
            <a:rPr lang="ru-RU" dirty="0" smtClean="0">
              <a:solidFill>
                <a:schemeClr val="tx1"/>
              </a:solidFill>
            </a:rPr>
            <a:t>" эта доля составляет более 65%.</a:t>
          </a:r>
          <a:endParaRPr lang="ru-RU" dirty="0">
            <a:solidFill>
              <a:schemeClr val="tx1"/>
            </a:solidFill>
          </a:endParaRPr>
        </a:p>
      </dgm:t>
    </dgm:pt>
    <dgm:pt modelId="{C8F7C414-2ACC-4A0F-962A-2659B5FDF3B9}" type="parTrans" cxnId="{CC49D901-1AB8-4A35-8276-B96363AC76B5}">
      <dgm:prSet/>
      <dgm:spPr/>
      <dgm:t>
        <a:bodyPr/>
        <a:lstStyle/>
        <a:p>
          <a:endParaRPr lang="ru-RU"/>
        </a:p>
      </dgm:t>
    </dgm:pt>
    <dgm:pt modelId="{CB31CC55-FD2E-476D-860E-C7DC1FC74F41}" type="sibTrans" cxnId="{CC49D901-1AB8-4A35-8276-B96363AC76B5}">
      <dgm:prSet/>
      <dgm:spPr/>
      <dgm:t>
        <a:bodyPr/>
        <a:lstStyle/>
        <a:p>
          <a:endParaRPr lang="ru-RU"/>
        </a:p>
      </dgm:t>
    </dgm:pt>
    <dgm:pt modelId="{3C40D4D7-C2AD-49B9-BD0A-803CF86CEEEA}" type="pres">
      <dgm:prSet presAssocID="{5DACB27F-C66F-4B8A-A466-2305440AB23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4740A-EE2E-4BEF-9F3B-4845BE3E6D96}" type="pres">
      <dgm:prSet presAssocID="{BFC90832-2929-48EB-9453-400A3354017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62E7C0-91B9-4F6B-91C4-3BAAC0974C5E}" type="presOf" srcId="{BFC90832-2929-48EB-9453-400A3354017B}" destId="{F0A4740A-EE2E-4BEF-9F3B-4845BE3E6D96}" srcOrd="0" destOrd="0" presId="urn:microsoft.com/office/officeart/2005/8/layout/process1"/>
    <dgm:cxn modelId="{CC49D901-1AB8-4A35-8276-B96363AC76B5}" srcId="{5DACB27F-C66F-4B8A-A466-2305440AB23F}" destId="{BFC90832-2929-48EB-9453-400A3354017B}" srcOrd="0" destOrd="0" parTransId="{C8F7C414-2ACC-4A0F-962A-2659B5FDF3B9}" sibTransId="{CB31CC55-FD2E-476D-860E-C7DC1FC74F41}"/>
    <dgm:cxn modelId="{F11BC0C0-3D25-4DD6-A4A9-CF0ABD2C4AE6}" type="presOf" srcId="{5DACB27F-C66F-4B8A-A466-2305440AB23F}" destId="{3C40D4D7-C2AD-49B9-BD0A-803CF86CEEEA}" srcOrd="0" destOrd="0" presId="urn:microsoft.com/office/officeart/2005/8/layout/process1"/>
    <dgm:cxn modelId="{0AAC5FF7-8D7D-4D45-A69D-754DFF478831}" type="presParOf" srcId="{3C40D4D7-C2AD-49B9-BD0A-803CF86CEEEA}" destId="{F0A4740A-EE2E-4BEF-9F3B-4845BE3E6D9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4B8A-5913-4E0F-B962-069E9AB4D7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C6FDC-473C-4C44-A5E9-E6E00372D7FF}">
      <dgm:prSet custT="1"/>
      <dgm:spPr/>
      <dgm:t>
        <a:bodyPr/>
        <a:lstStyle/>
        <a:p>
          <a:pPr rtl="0"/>
          <a:r>
            <a:rPr lang="ru-RU" sz="2400" b="1" dirty="0" smtClean="0"/>
            <a:t>Все работы по расширению ассортимента, освоению новых видов продукций, внедрению новых технологий ОАО «</a:t>
          </a:r>
          <a:r>
            <a:rPr lang="ru-RU" sz="2400" b="1" dirty="0" err="1" smtClean="0"/>
            <a:t>Спасскцемент</a:t>
          </a:r>
          <a:r>
            <a:rPr lang="ru-RU" sz="2400" b="1" dirty="0" smtClean="0"/>
            <a:t>» ведет совместно с учеными ЗАО «Научно-технический центр», образованного на базе Российского химико-технологического университета им. Менделеева.</a:t>
          </a:r>
          <a:endParaRPr lang="ru-RU" sz="2400" dirty="0"/>
        </a:p>
      </dgm:t>
    </dgm:pt>
    <dgm:pt modelId="{B1EDFDBA-61BC-4CD8-BFFF-A976B7A47203}" type="parTrans" cxnId="{3824F9F6-47DA-4B04-8A35-938A7BD5CD12}">
      <dgm:prSet/>
      <dgm:spPr/>
      <dgm:t>
        <a:bodyPr/>
        <a:lstStyle/>
        <a:p>
          <a:endParaRPr lang="ru-RU"/>
        </a:p>
      </dgm:t>
    </dgm:pt>
    <dgm:pt modelId="{25C50DDE-9BB8-4788-ACAE-E85E8A0037CD}" type="sibTrans" cxnId="{3824F9F6-47DA-4B04-8A35-938A7BD5CD12}">
      <dgm:prSet/>
      <dgm:spPr/>
      <dgm:t>
        <a:bodyPr/>
        <a:lstStyle/>
        <a:p>
          <a:endParaRPr lang="ru-RU"/>
        </a:p>
      </dgm:t>
    </dgm:pt>
    <dgm:pt modelId="{D3452041-1BF3-4E1F-B09F-F9A84980CB09}" type="pres">
      <dgm:prSet presAssocID="{D6964B8A-5913-4E0F-B962-069E9AB4D7D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C293B2-3BDB-4BF2-ADC0-D7D3AB70E4CF}" type="pres">
      <dgm:prSet presAssocID="{DD3C6FDC-473C-4C44-A5E9-E6E00372D7FF}" presName="circ1TxSh" presStyleLbl="vennNode1" presStyleIdx="0" presStyleCnt="1" custScaleX="180917" custLinFactNeighborX="5907" custLinFactNeighborY="22274"/>
      <dgm:spPr/>
      <dgm:t>
        <a:bodyPr/>
        <a:lstStyle/>
        <a:p>
          <a:endParaRPr lang="ru-RU"/>
        </a:p>
      </dgm:t>
    </dgm:pt>
  </dgm:ptLst>
  <dgm:cxnLst>
    <dgm:cxn modelId="{006CE860-9290-46AA-935F-06671942CC90}" type="presOf" srcId="{D6964B8A-5913-4E0F-B962-069E9AB4D7D0}" destId="{D3452041-1BF3-4E1F-B09F-F9A84980CB09}" srcOrd="0" destOrd="0" presId="urn:microsoft.com/office/officeart/2005/8/layout/venn1"/>
    <dgm:cxn modelId="{3824F9F6-47DA-4B04-8A35-938A7BD5CD12}" srcId="{D6964B8A-5913-4E0F-B962-069E9AB4D7D0}" destId="{DD3C6FDC-473C-4C44-A5E9-E6E00372D7FF}" srcOrd="0" destOrd="0" parTransId="{B1EDFDBA-61BC-4CD8-BFFF-A976B7A47203}" sibTransId="{25C50DDE-9BB8-4788-ACAE-E85E8A0037CD}"/>
    <dgm:cxn modelId="{DEA8D477-81B2-4F2D-9B43-0734E6EA22A0}" type="presOf" srcId="{DD3C6FDC-473C-4C44-A5E9-E6E00372D7FF}" destId="{2FC293B2-3BDB-4BF2-ADC0-D7D3AB70E4CF}" srcOrd="0" destOrd="0" presId="urn:microsoft.com/office/officeart/2005/8/layout/venn1"/>
    <dgm:cxn modelId="{D38CF478-63E7-496A-B353-4FDBBA9F1BE8}" type="presParOf" srcId="{D3452041-1BF3-4E1F-B09F-F9A84980CB09}" destId="{2FC293B2-3BDB-4BF2-ADC0-D7D3AB70E4C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E38949-1112-4BA2-A966-E3B951B59026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D61FD8-C64F-436B-9CAC-1E4AD6DEAA9E}">
      <dgm:prSet custT="1"/>
      <dgm:spPr/>
      <dgm:t>
        <a:bodyPr/>
        <a:lstStyle/>
        <a:p>
          <a:pPr algn="ctr" rtl="0"/>
          <a:r>
            <a:rPr lang="ru-RU" sz="1800" b="1" dirty="0" smtClean="0">
              <a:solidFill>
                <a:schemeClr val="tx1"/>
              </a:solidFill>
            </a:rPr>
            <a:t> Полный цикл производства позволяет существенно удешевить конечный </a:t>
          </a:r>
          <a:r>
            <a:rPr lang="ru-RU" sz="1800" b="1" dirty="0" smtClean="0">
              <a:solidFill>
                <a:schemeClr val="tx1"/>
              </a:solidFill>
            </a:rPr>
            <a:t>продукт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ru-RU" sz="1800" b="1" dirty="0" smtClean="0">
              <a:solidFill>
                <a:schemeClr val="tx1"/>
              </a:solidFill>
            </a:rPr>
            <a:t>за </a:t>
          </a:r>
          <a:r>
            <a:rPr lang="ru-RU" sz="1800" b="1" dirty="0" smtClean="0">
              <a:solidFill>
                <a:schemeClr val="tx1"/>
              </a:solidFill>
            </a:rPr>
            <a:t>счет высокоэффективной организации взаимодействия между подразделениями "</a:t>
          </a:r>
          <a:r>
            <a:rPr lang="ru-RU" sz="1800" b="1" dirty="0" err="1" smtClean="0">
              <a:solidFill>
                <a:schemeClr val="tx1"/>
              </a:solidFill>
            </a:rPr>
            <a:t>Спасскцемента</a:t>
          </a:r>
          <a:r>
            <a:rPr lang="ru-RU" sz="1800" b="1" dirty="0" smtClean="0">
              <a:solidFill>
                <a:schemeClr val="tx1"/>
              </a:solidFill>
            </a:rPr>
            <a:t>". </a:t>
          </a:r>
        </a:p>
        <a:p>
          <a:pPr algn="ctr" rtl="0"/>
          <a:r>
            <a:rPr lang="ru-RU" sz="1800" b="1" dirty="0" smtClean="0">
              <a:solidFill>
                <a:schemeClr val="tx1"/>
              </a:solidFill>
            </a:rPr>
            <a:t>Кроме того, завод располагает цехом по производству известняковой муки для известкования кислых почв. автотранспортом потребителей. </a:t>
          </a:r>
          <a:endParaRPr lang="ru-RU" sz="1800" b="1" dirty="0">
            <a:solidFill>
              <a:schemeClr val="tx1"/>
            </a:solidFill>
          </a:endParaRPr>
        </a:p>
      </dgm:t>
    </dgm:pt>
    <dgm:pt modelId="{1FB25836-B723-4B87-9B83-F1B09986AA59}" type="parTrans" cxnId="{F1A50920-1F3E-4C35-ACB5-9BD4FE44711B}">
      <dgm:prSet/>
      <dgm:spPr/>
      <dgm:t>
        <a:bodyPr/>
        <a:lstStyle/>
        <a:p>
          <a:endParaRPr lang="ru-RU"/>
        </a:p>
      </dgm:t>
    </dgm:pt>
    <dgm:pt modelId="{EB01C169-768F-4A85-A7CE-28AF3D10F6EE}" type="sibTrans" cxnId="{F1A50920-1F3E-4C35-ACB5-9BD4FE44711B}">
      <dgm:prSet/>
      <dgm:spPr/>
      <dgm:t>
        <a:bodyPr/>
        <a:lstStyle/>
        <a:p>
          <a:endParaRPr lang="ru-RU"/>
        </a:p>
      </dgm:t>
    </dgm:pt>
    <dgm:pt modelId="{BBAD6838-0596-430B-A2C9-05025F830463}">
      <dgm:prSet custT="1"/>
      <dgm:spPr/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Отгрузка готовой продукции осуществляется в железнодорожные вагоны навалом и в расфасовке в бумажные мешки по 50 кг и в мягкие контейнеры 1-1,5 тонны, также имеет место вывоз готовой продукции.  Наряду с продажей готовой конечной продукции - цемента осуществляется продажа его полуфабриката - клинкера. Собственная сырьевая база позволяет более ритмично организовывать производственный процесс. </a:t>
          </a:r>
        </a:p>
        <a:p>
          <a:pPr rtl="0"/>
          <a:r>
            <a:rPr lang="ru-RU" sz="1400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Официальным дистрибьютором завода является компания ООО "ДВ-Цемент" (г. Владивосток).</a:t>
          </a:r>
          <a:endParaRPr lang="ru-RU" sz="14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995A8375-B839-4C85-BC23-3EF0FE7797D9}" type="parTrans" cxnId="{FE9417BA-3990-43F7-AA84-A5E5B889E888}">
      <dgm:prSet/>
      <dgm:spPr/>
      <dgm:t>
        <a:bodyPr/>
        <a:lstStyle/>
        <a:p>
          <a:endParaRPr lang="ru-RU"/>
        </a:p>
      </dgm:t>
    </dgm:pt>
    <dgm:pt modelId="{B5ADBC27-E797-47F3-B114-8FC2D7E51BD7}" type="sibTrans" cxnId="{FE9417BA-3990-43F7-AA84-A5E5B889E888}">
      <dgm:prSet/>
      <dgm:spPr/>
      <dgm:t>
        <a:bodyPr/>
        <a:lstStyle/>
        <a:p>
          <a:endParaRPr lang="ru-RU"/>
        </a:p>
      </dgm:t>
    </dgm:pt>
    <dgm:pt modelId="{7921487D-4F31-4F94-9FBB-609A285C6429}" type="pres">
      <dgm:prSet presAssocID="{73E38949-1112-4BA2-A966-E3B951B590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27BBAD-54E2-41A1-A306-92A5902D2599}" type="pres">
      <dgm:prSet presAssocID="{73E38949-1112-4BA2-A966-E3B951B59026}" presName="fgShape" presStyleLbl="fgShp" presStyleIdx="0" presStyleCnt="1" custLinFactY="41132" custLinFactNeighborX="544" custLinFactNeighborY="100000"/>
      <dgm:spPr/>
    </dgm:pt>
    <dgm:pt modelId="{76E76257-479D-41AE-BFDA-197442394D96}" type="pres">
      <dgm:prSet presAssocID="{73E38949-1112-4BA2-A966-E3B951B59026}" presName="linComp" presStyleCnt="0"/>
      <dgm:spPr/>
    </dgm:pt>
    <dgm:pt modelId="{8EC085AD-B3E0-45F4-A8FC-BDFDC68515E6}" type="pres">
      <dgm:prSet presAssocID="{C7D61FD8-C64F-436B-9CAC-1E4AD6DEAA9E}" presName="compNode" presStyleCnt="0"/>
      <dgm:spPr/>
    </dgm:pt>
    <dgm:pt modelId="{E9292376-B72D-4CC8-AA79-F33FC5FA0D7F}" type="pres">
      <dgm:prSet presAssocID="{C7D61FD8-C64F-436B-9CAC-1E4AD6DEAA9E}" presName="bkgdShape" presStyleLbl="node1" presStyleIdx="0" presStyleCnt="2" custScaleX="96566"/>
      <dgm:spPr/>
      <dgm:t>
        <a:bodyPr/>
        <a:lstStyle/>
        <a:p>
          <a:endParaRPr lang="ru-RU"/>
        </a:p>
      </dgm:t>
    </dgm:pt>
    <dgm:pt modelId="{564D5E4B-1213-4265-90C3-43BADC003E06}" type="pres">
      <dgm:prSet presAssocID="{C7D61FD8-C64F-436B-9CAC-1E4AD6DEAA9E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CDEE4-D22E-4FC0-89E1-9CF55DB51F8B}" type="pres">
      <dgm:prSet presAssocID="{C7D61FD8-C64F-436B-9CAC-1E4AD6DEAA9E}" presName="invisiNode" presStyleLbl="node1" presStyleIdx="0" presStyleCnt="2"/>
      <dgm:spPr/>
    </dgm:pt>
    <dgm:pt modelId="{6E7F1975-EE47-4535-8AA1-D5B56B32AEFA}" type="pres">
      <dgm:prSet presAssocID="{C7D61FD8-C64F-436B-9CAC-1E4AD6DEAA9E}" presName="imagNode" presStyleLbl="fgImgPlace1" presStyleIdx="0" presStyleCnt="2" custLinFactNeighborX="-2703" custLinFactNeighborY="-1612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EE2EEFF0-3B6C-46C2-9F51-E2ECBF13F2B1}" type="pres">
      <dgm:prSet presAssocID="{EB01C169-768F-4A85-A7CE-28AF3D10F6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816D1B-34DE-4507-87EB-A58300B697F9}" type="pres">
      <dgm:prSet presAssocID="{BBAD6838-0596-430B-A2C9-05025F830463}" presName="compNode" presStyleCnt="0"/>
      <dgm:spPr/>
    </dgm:pt>
    <dgm:pt modelId="{6B45783A-B75F-4739-B749-D3D26639F18B}" type="pres">
      <dgm:prSet presAssocID="{BBAD6838-0596-430B-A2C9-05025F830463}" presName="bkgdShape" presStyleLbl="node1" presStyleIdx="1" presStyleCnt="2"/>
      <dgm:spPr/>
      <dgm:t>
        <a:bodyPr/>
        <a:lstStyle/>
        <a:p>
          <a:endParaRPr lang="ru-RU"/>
        </a:p>
      </dgm:t>
    </dgm:pt>
    <dgm:pt modelId="{13B07F3D-283F-49B9-BBE1-9E64F103F563}" type="pres">
      <dgm:prSet presAssocID="{BBAD6838-0596-430B-A2C9-05025F830463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E1770-C703-4EEC-AABF-9346B2DDB1C7}" type="pres">
      <dgm:prSet presAssocID="{BBAD6838-0596-430B-A2C9-05025F830463}" presName="invisiNode" presStyleLbl="node1" presStyleIdx="1" presStyleCnt="2"/>
      <dgm:spPr/>
    </dgm:pt>
    <dgm:pt modelId="{2DBC4FFA-84DC-4A77-A7BE-BAE59728D3F3}" type="pres">
      <dgm:prSet presAssocID="{BBAD6838-0596-430B-A2C9-05025F830463}" presName="imagNode" presStyleLbl="fgImgPlace1" presStyleIdx="1" presStyleCnt="2" custLinFactNeighborX="-2408" custLinFactNeighborY="-1612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FB16DDB5-9B04-45CC-BEA1-5307B91E5F6A}" type="presOf" srcId="{C7D61FD8-C64F-436B-9CAC-1E4AD6DEAA9E}" destId="{E9292376-B72D-4CC8-AA79-F33FC5FA0D7F}" srcOrd="0" destOrd="0" presId="urn:microsoft.com/office/officeart/2005/8/layout/hList7"/>
    <dgm:cxn modelId="{FE9417BA-3990-43F7-AA84-A5E5B889E888}" srcId="{73E38949-1112-4BA2-A966-E3B951B59026}" destId="{BBAD6838-0596-430B-A2C9-05025F830463}" srcOrd="1" destOrd="0" parTransId="{995A8375-B839-4C85-BC23-3EF0FE7797D9}" sibTransId="{B5ADBC27-E797-47F3-B114-8FC2D7E51BD7}"/>
    <dgm:cxn modelId="{F1A50920-1F3E-4C35-ACB5-9BD4FE44711B}" srcId="{73E38949-1112-4BA2-A966-E3B951B59026}" destId="{C7D61FD8-C64F-436B-9CAC-1E4AD6DEAA9E}" srcOrd="0" destOrd="0" parTransId="{1FB25836-B723-4B87-9B83-F1B09986AA59}" sibTransId="{EB01C169-768F-4A85-A7CE-28AF3D10F6EE}"/>
    <dgm:cxn modelId="{93718B48-288D-4EE6-B36D-C4BF2063ED80}" type="presOf" srcId="{73E38949-1112-4BA2-A966-E3B951B59026}" destId="{7921487D-4F31-4F94-9FBB-609A285C6429}" srcOrd="0" destOrd="0" presId="urn:microsoft.com/office/officeart/2005/8/layout/hList7"/>
    <dgm:cxn modelId="{7ED84B77-957B-41C4-9B98-5B8519FC74E0}" type="presOf" srcId="{BBAD6838-0596-430B-A2C9-05025F830463}" destId="{6B45783A-B75F-4739-B749-D3D26639F18B}" srcOrd="0" destOrd="0" presId="urn:microsoft.com/office/officeart/2005/8/layout/hList7"/>
    <dgm:cxn modelId="{99D1CB7D-D445-40D8-9315-1B0205400033}" type="presOf" srcId="{EB01C169-768F-4A85-A7CE-28AF3D10F6EE}" destId="{EE2EEFF0-3B6C-46C2-9F51-E2ECBF13F2B1}" srcOrd="0" destOrd="0" presId="urn:microsoft.com/office/officeart/2005/8/layout/hList7"/>
    <dgm:cxn modelId="{8244B9EF-9C8C-412F-9F02-1438EC5401F1}" type="presOf" srcId="{BBAD6838-0596-430B-A2C9-05025F830463}" destId="{13B07F3D-283F-49B9-BBE1-9E64F103F563}" srcOrd="1" destOrd="0" presId="urn:microsoft.com/office/officeart/2005/8/layout/hList7"/>
    <dgm:cxn modelId="{5334756A-EB53-494B-8F8A-DF95DA575970}" type="presOf" srcId="{C7D61FD8-C64F-436B-9CAC-1E4AD6DEAA9E}" destId="{564D5E4B-1213-4265-90C3-43BADC003E06}" srcOrd="1" destOrd="0" presId="urn:microsoft.com/office/officeart/2005/8/layout/hList7"/>
    <dgm:cxn modelId="{F415EBCB-1BE8-44C6-8119-90EDE97B98B4}" type="presParOf" srcId="{7921487D-4F31-4F94-9FBB-609A285C6429}" destId="{AC27BBAD-54E2-41A1-A306-92A5902D2599}" srcOrd="0" destOrd="0" presId="urn:microsoft.com/office/officeart/2005/8/layout/hList7"/>
    <dgm:cxn modelId="{BEC9EE39-50A3-4D69-AFD4-5A720A53846C}" type="presParOf" srcId="{7921487D-4F31-4F94-9FBB-609A285C6429}" destId="{76E76257-479D-41AE-BFDA-197442394D96}" srcOrd="1" destOrd="0" presId="urn:microsoft.com/office/officeart/2005/8/layout/hList7"/>
    <dgm:cxn modelId="{7F087B03-3E2C-4E3C-BF78-7A9394B483A0}" type="presParOf" srcId="{76E76257-479D-41AE-BFDA-197442394D96}" destId="{8EC085AD-B3E0-45F4-A8FC-BDFDC68515E6}" srcOrd="0" destOrd="0" presId="urn:microsoft.com/office/officeart/2005/8/layout/hList7"/>
    <dgm:cxn modelId="{0CFA0D76-E5E0-4198-9B91-2FCE5BA60B8F}" type="presParOf" srcId="{8EC085AD-B3E0-45F4-A8FC-BDFDC68515E6}" destId="{E9292376-B72D-4CC8-AA79-F33FC5FA0D7F}" srcOrd="0" destOrd="0" presId="urn:microsoft.com/office/officeart/2005/8/layout/hList7"/>
    <dgm:cxn modelId="{4A70E12B-8DB2-4611-B16A-DE522C482481}" type="presParOf" srcId="{8EC085AD-B3E0-45F4-A8FC-BDFDC68515E6}" destId="{564D5E4B-1213-4265-90C3-43BADC003E06}" srcOrd="1" destOrd="0" presId="urn:microsoft.com/office/officeart/2005/8/layout/hList7"/>
    <dgm:cxn modelId="{54CEC27D-8E29-4D74-9679-1A3A29D1CE8E}" type="presParOf" srcId="{8EC085AD-B3E0-45F4-A8FC-BDFDC68515E6}" destId="{922CDEE4-D22E-4FC0-89E1-9CF55DB51F8B}" srcOrd="2" destOrd="0" presId="urn:microsoft.com/office/officeart/2005/8/layout/hList7"/>
    <dgm:cxn modelId="{26E34AEF-D5E1-4938-BAD9-9AD30D08A476}" type="presParOf" srcId="{8EC085AD-B3E0-45F4-A8FC-BDFDC68515E6}" destId="{6E7F1975-EE47-4535-8AA1-D5B56B32AEFA}" srcOrd="3" destOrd="0" presId="urn:microsoft.com/office/officeart/2005/8/layout/hList7"/>
    <dgm:cxn modelId="{0EC52777-395C-44F2-A17E-CAC9F3A271F0}" type="presParOf" srcId="{76E76257-479D-41AE-BFDA-197442394D96}" destId="{EE2EEFF0-3B6C-46C2-9F51-E2ECBF13F2B1}" srcOrd="1" destOrd="0" presId="urn:microsoft.com/office/officeart/2005/8/layout/hList7"/>
    <dgm:cxn modelId="{50028255-3785-4A60-BF0D-1E8E226FF7BE}" type="presParOf" srcId="{76E76257-479D-41AE-BFDA-197442394D96}" destId="{1C816D1B-34DE-4507-87EB-A58300B697F9}" srcOrd="2" destOrd="0" presId="urn:microsoft.com/office/officeart/2005/8/layout/hList7"/>
    <dgm:cxn modelId="{061DC2BA-248E-4281-A431-A16C97803193}" type="presParOf" srcId="{1C816D1B-34DE-4507-87EB-A58300B697F9}" destId="{6B45783A-B75F-4739-B749-D3D26639F18B}" srcOrd="0" destOrd="0" presId="urn:microsoft.com/office/officeart/2005/8/layout/hList7"/>
    <dgm:cxn modelId="{24CBD72D-724D-4E36-8D6E-C33C1895B998}" type="presParOf" srcId="{1C816D1B-34DE-4507-87EB-A58300B697F9}" destId="{13B07F3D-283F-49B9-BBE1-9E64F103F563}" srcOrd="1" destOrd="0" presId="urn:microsoft.com/office/officeart/2005/8/layout/hList7"/>
    <dgm:cxn modelId="{B7665C12-CB5B-499A-AAF1-FB080690C225}" type="presParOf" srcId="{1C816D1B-34DE-4507-87EB-A58300B697F9}" destId="{947E1770-C703-4EEC-AABF-9346B2DDB1C7}" srcOrd="2" destOrd="0" presId="urn:microsoft.com/office/officeart/2005/8/layout/hList7"/>
    <dgm:cxn modelId="{49185AAD-6A75-439D-B620-6146879D53BB}" type="presParOf" srcId="{1C816D1B-34DE-4507-87EB-A58300B697F9}" destId="{2DBC4FFA-84DC-4A77-A7BE-BAE59728D3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2412ED-2DF3-4EAB-B490-60C0051034D1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412CFB-BF1C-4971-BA2F-225A911B4855}">
      <dgm:prSet custT="1"/>
      <dgm:spPr/>
      <dgm:t>
        <a:bodyPr/>
        <a:lstStyle/>
        <a:p>
          <a:pPr rtl="0"/>
          <a:r>
            <a:rPr lang="ru-RU" sz="1800" b="1" dirty="0" smtClean="0"/>
            <a:t>Способ производства - сухой; </a:t>
          </a:r>
          <a:endParaRPr lang="ru-RU" sz="1800" b="1" dirty="0"/>
        </a:p>
      </dgm:t>
    </dgm:pt>
    <dgm:pt modelId="{C7B6C246-5F47-4817-83F0-E215854E96AC}" type="parTrans" cxnId="{4E2FA5FE-B4C9-4946-9550-8E31BDFA435B}">
      <dgm:prSet/>
      <dgm:spPr/>
      <dgm:t>
        <a:bodyPr/>
        <a:lstStyle/>
        <a:p>
          <a:endParaRPr lang="ru-RU"/>
        </a:p>
      </dgm:t>
    </dgm:pt>
    <dgm:pt modelId="{042B738A-7C9F-4EE4-887A-25771F73C620}" type="sibTrans" cxnId="{4E2FA5FE-B4C9-4946-9550-8E31BDFA435B}">
      <dgm:prSet/>
      <dgm:spPr/>
      <dgm:t>
        <a:bodyPr/>
        <a:lstStyle/>
        <a:p>
          <a:endParaRPr lang="ru-RU"/>
        </a:p>
      </dgm:t>
    </dgm:pt>
    <dgm:pt modelId="{A6FA4A10-E9D6-46F7-8F66-1732612691E0}">
      <dgm:prSet custT="1"/>
      <dgm:spPr/>
      <dgm:t>
        <a:bodyPr/>
        <a:lstStyle/>
        <a:p>
          <a:pPr rtl="0"/>
          <a:r>
            <a:rPr lang="ru-RU" sz="1800" b="1" dirty="0" smtClean="0"/>
            <a:t>Топливо - уголь; </a:t>
          </a:r>
          <a:endParaRPr lang="ru-RU" sz="1800" b="1" dirty="0"/>
        </a:p>
      </dgm:t>
    </dgm:pt>
    <dgm:pt modelId="{433A27CB-0D5B-46B8-8A4F-9F7182089304}" type="parTrans" cxnId="{E4315140-D00E-4CC2-A865-551BCEC2A888}">
      <dgm:prSet/>
      <dgm:spPr/>
      <dgm:t>
        <a:bodyPr/>
        <a:lstStyle/>
        <a:p>
          <a:endParaRPr lang="ru-RU"/>
        </a:p>
      </dgm:t>
    </dgm:pt>
    <dgm:pt modelId="{4BA24CF0-34CB-4706-BF55-C6E77ED02097}" type="sibTrans" cxnId="{E4315140-D00E-4CC2-A865-551BCEC2A888}">
      <dgm:prSet/>
      <dgm:spPr/>
      <dgm:t>
        <a:bodyPr/>
        <a:lstStyle/>
        <a:p>
          <a:endParaRPr lang="ru-RU"/>
        </a:p>
      </dgm:t>
    </dgm:pt>
    <dgm:pt modelId="{DF0AC6DD-89FB-4CBE-8676-3A3180DE82D8}">
      <dgm:prSet custT="1"/>
      <dgm:spPr/>
      <dgm:t>
        <a:bodyPr/>
        <a:lstStyle/>
        <a:p>
          <a:pPr rtl="0"/>
          <a:r>
            <a:rPr lang="ru-RU" sz="1600" b="1" dirty="0" smtClean="0"/>
            <a:t>Основные сырьевые материалы - известняк, глинистый сланец (месторождения "</a:t>
          </a:r>
          <a:r>
            <a:rPr lang="ru-RU" sz="1600" b="1" dirty="0" err="1" smtClean="0"/>
            <a:t>Длинногорское</a:t>
          </a:r>
          <a:r>
            <a:rPr lang="ru-RU" sz="1600" b="1" dirty="0" smtClean="0"/>
            <a:t>", "Спасское" и "</a:t>
          </a:r>
          <a:r>
            <a:rPr lang="ru-RU" sz="1600" b="1" dirty="0" err="1" smtClean="0"/>
            <a:t>Кулешовское</a:t>
          </a:r>
          <a:r>
            <a:rPr lang="ru-RU" sz="1600" b="1" dirty="0" smtClean="0"/>
            <a:t>"), гипс ("</a:t>
          </a:r>
          <a:r>
            <a:rPr lang="ru-RU" sz="1600" b="1" dirty="0" err="1" smtClean="0"/>
            <a:t>Нукутсткий</a:t>
          </a:r>
          <a:r>
            <a:rPr lang="ru-RU" sz="1600" b="1" dirty="0" smtClean="0"/>
            <a:t> гипсовый карьер"); </a:t>
          </a:r>
          <a:endParaRPr lang="ru-RU" sz="1600" b="1" dirty="0"/>
        </a:p>
      </dgm:t>
    </dgm:pt>
    <dgm:pt modelId="{6906C953-D831-4536-A847-969E8D91E403}" type="parTrans" cxnId="{1A1C177E-BF8F-45B2-89B0-E7295719D087}">
      <dgm:prSet/>
      <dgm:spPr/>
      <dgm:t>
        <a:bodyPr/>
        <a:lstStyle/>
        <a:p>
          <a:endParaRPr lang="ru-RU"/>
        </a:p>
      </dgm:t>
    </dgm:pt>
    <dgm:pt modelId="{A611E710-CA52-4D28-AB8C-976F3B03EFC9}" type="sibTrans" cxnId="{1A1C177E-BF8F-45B2-89B0-E7295719D087}">
      <dgm:prSet/>
      <dgm:spPr/>
      <dgm:t>
        <a:bodyPr/>
        <a:lstStyle/>
        <a:p>
          <a:endParaRPr lang="ru-RU"/>
        </a:p>
      </dgm:t>
    </dgm:pt>
    <dgm:pt modelId="{100F3EB7-6DDD-4BE2-9507-B553674F607F}">
      <dgm:prSet custT="1"/>
      <dgm:spPr/>
      <dgm:t>
        <a:bodyPr/>
        <a:lstStyle/>
        <a:p>
          <a:pPr rtl="0"/>
          <a:r>
            <a:rPr lang="ru-RU" sz="1800" b="1" dirty="0" smtClean="0"/>
            <a:t>Корректирующие добавки: шлак гранулированный; </a:t>
          </a:r>
          <a:endParaRPr lang="ru-RU" sz="1800" b="1" dirty="0"/>
        </a:p>
      </dgm:t>
    </dgm:pt>
    <dgm:pt modelId="{3085F922-45DA-4722-97EB-91380A90A1B4}" type="parTrans" cxnId="{A2554055-53E8-4D8B-B001-B7867E4F529A}">
      <dgm:prSet/>
      <dgm:spPr/>
      <dgm:t>
        <a:bodyPr/>
        <a:lstStyle/>
        <a:p>
          <a:endParaRPr lang="ru-RU"/>
        </a:p>
      </dgm:t>
    </dgm:pt>
    <dgm:pt modelId="{A9DBA968-A461-44D1-9DEB-F46E8597729A}" type="sibTrans" cxnId="{A2554055-53E8-4D8B-B001-B7867E4F529A}">
      <dgm:prSet/>
      <dgm:spPr/>
      <dgm:t>
        <a:bodyPr/>
        <a:lstStyle/>
        <a:p>
          <a:endParaRPr lang="ru-RU"/>
        </a:p>
      </dgm:t>
    </dgm:pt>
    <dgm:pt modelId="{5F94E0F8-991A-4D24-BA78-87A4E926EFEF}">
      <dgm:prSet custT="1"/>
      <dgm:spPr/>
      <dgm:t>
        <a:bodyPr/>
        <a:lstStyle/>
        <a:p>
          <a:pPr rtl="0"/>
          <a:r>
            <a:rPr lang="ru-RU" sz="1800" b="1" dirty="0" smtClean="0"/>
            <a:t>Активные минеральные добавки: туф (месторождение "Морозовское"), железорудный концентрат (Япония). </a:t>
          </a:r>
          <a:endParaRPr lang="ru-RU" sz="1800" b="1" dirty="0"/>
        </a:p>
      </dgm:t>
    </dgm:pt>
    <dgm:pt modelId="{BF251688-4023-4228-9C33-51F902C97E28}" type="parTrans" cxnId="{7EA8BD03-5D9B-463E-97E6-992C963CBA06}">
      <dgm:prSet/>
      <dgm:spPr/>
      <dgm:t>
        <a:bodyPr/>
        <a:lstStyle/>
        <a:p>
          <a:endParaRPr lang="ru-RU"/>
        </a:p>
      </dgm:t>
    </dgm:pt>
    <dgm:pt modelId="{5B314E2E-EF2E-4444-870C-18072E1A922A}" type="sibTrans" cxnId="{7EA8BD03-5D9B-463E-97E6-992C963CBA06}">
      <dgm:prSet/>
      <dgm:spPr/>
      <dgm:t>
        <a:bodyPr/>
        <a:lstStyle/>
        <a:p>
          <a:endParaRPr lang="ru-RU"/>
        </a:p>
      </dgm:t>
    </dgm:pt>
    <dgm:pt modelId="{DC02F389-C979-4DDF-BFAE-45F3FCC8DBF5}" type="pres">
      <dgm:prSet presAssocID="{A12412ED-2DF3-4EAB-B490-60C0051034D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3CB8BCB-83ED-4B83-896B-9B06C8D999BB}" type="pres">
      <dgm:prSet presAssocID="{A12412ED-2DF3-4EAB-B490-60C0051034D1}" presName="pyramid" presStyleLbl="node1" presStyleIdx="0" presStyleCnt="1" custLinFactNeighborX="-21353" custLinFactNeighborY="6996"/>
      <dgm:spPr/>
    </dgm:pt>
    <dgm:pt modelId="{32C81FC8-5448-4468-87B3-6C5317F6A9F8}" type="pres">
      <dgm:prSet presAssocID="{A12412ED-2DF3-4EAB-B490-60C0051034D1}" presName="theList" presStyleCnt="0"/>
      <dgm:spPr/>
    </dgm:pt>
    <dgm:pt modelId="{D9919277-5FD9-46FB-BBF3-E7A1B567284A}" type="pres">
      <dgm:prSet presAssocID="{46412CFB-BF1C-4971-BA2F-225A911B4855}" presName="aNode" presStyleLbl="fgAcc1" presStyleIdx="0" presStyleCnt="5" custScaleX="169908" custLinFactNeighborX="42" custLinFactNeighborY="-80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11E89-BCC3-48AB-80A1-9A782B430410}" type="pres">
      <dgm:prSet presAssocID="{46412CFB-BF1C-4971-BA2F-225A911B4855}" presName="aSpace" presStyleCnt="0"/>
      <dgm:spPr/>
    </dgm:pt>
    <dgm:pt modelId="{132EB64F-117E-4070-A0AC-208B57C96F5F}" type="pres">
      <dgm:prSet presAssocID="{A6FA4A10-E9D6-46F7-8F66-1732612691E0}" presName="aNode" presStyleLbl="fgAcc1" presStyleIdx="1" presStyleCnt="5" custScaleX="1699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60444-B6A2-4FAC-B9CC-AF06A3F0FC61}" type="pres">
      <dgm:prSet presAssocID="{A6FA4A10-E9D6-46F7-8F66-1732612691E0}" presName="aSpace" presStyleCnt="0"/>
      <dgm:spPr/>
    </dgm:pt>
    <dgm:pt modelId="{5D6CC407-5654-4005-A759-969EA58635D1}" type="pres">
      <dgm:prSet presAssocID="{DF0AC6DD-89FB-4CBE-8676-3A3180DE82D8}" presName="aNode" presStyleLbl="fgAcc1" presStyleIdx="2" presStyleCnt="5" custScaleX="194469" custScaleY="190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4AD02-BA50-412E-9534-5C79BFD9457E}" type="pres">
      <dgm:prSet presAssocID="{DF0AC6DD-89FB-4CBE-8676-3A3180DE82D8}" presName="aSpace" presStyleCnt="0"/>
      <dgm:spPr/>
    </dgm:pt>
    <dgm:pt modelId="{DB4F7CFE-3C2D-4CDD-823D-CC97C3FED929}" type="pres">
      <dgm:prSet presAssocID="{100F3EB7-6DDD-4BE2-9507-B553674F607F}" presName="aNode" presStyleLbl="fgAcc1" presStyleIdx="3" presStyleCnt="5" custScaleX="171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E20FD4-2F93-4BAD-A64B-47CE8113769C}" type="pres">
      <dgm:prSet presAssocID="{100F3EB7-6DDD-4BE2-9507-B553674F607F}" presName="aSpace" presStyleCnt="0"/>
      <dgm:spPr/>
    </dgm:pt>
    <dgm:pt modelId="{446D372D-2564-428F-B91D-FBB093D9B8F1}" type="pres">
      <dgm:prSet presAssocID="{5F94E0F8-991A-4D24-BA78-87A4E926EFEF}" presName="aNode" presStyleLbl="fgAcc1" presStyleIdx="4" presStyleCnt="5" custScaleX="193723" custScaleY="160253" custLinFactNeighborX="888" custLinFactNeighborY="53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3AFC90-71E5-486A-A1B4-DB12CBA98B3F}" type="pres">
      <dgm:prSet presAssocID="{5F94E0F8-991A-4D24-BA78-87A4E926EFEF}" presName="aSpace" presStyleCnt="0"/>
      <dgm:spPr/>
    </dgm:pt>
  </dgm:ptLst>
  <dgm:cxnLst>
    <dgm:cxn modelId="{4E2FA5FE-B4C9-4946-9550-8E31BDFA435B}" srcId="{A12412ED-2DF3-4EAB-B490-60C0051034D1}" destId="{46412CFB-BF1C-4971-BA2F-225A911B4855}" srcOrd="0" destOrd="0" parTransId="{C7B6C246-5F47-4817-83F0-E215854E96AC}" sibTransId="{042B738A-7C9F-4EE4-887A-25771F73C620}"/>
    <dgm:cxn modelId="{7EA8BD03-5D9B-463E-97E6-992C963CBA06}" srcId="{A12412ED-2DF3-4EAB-B490-60C0051034D1}" destId="{5F94E0F8-991A-4D24-BA78-87A4E926EFEF}" srcOrd="4" destOrd="0" parTransId="{BF251688-4023-4228-9C33-51F902C97E28}" sibTransId="{5B314E2E-EF2E-4444-870C-18072E1A922A}"/>
    <dgm:cxn modelId="{0CB551F7-EF97-4CE5-9F99-3CB307A907CA}" type="presOf" srcId="{DF0AC6DD-89FB-4CBE-8676-3A3180DE82D8}" destId="{5D6CC407-5654-4005-A759-969EA58635D1}" srcOrd="0" destOrd="0" presId="urn:microsoft.com/office/officeart/2005/8/layout/pyramid2"/>
    <dgm:cxn modelId="{0E6CBED8-4EE0-4811-8FE9-F78981A4736E}" type="presOf" srcId="{100F3EB7-6DDD-4BE2-9507-B553674F607F}" destId="{DB4F7CFE-3C2D-4CDD-823D-CC97C3FED929}" srcOrd="0" destOrd="0" presId="urn:microsoft.com/office/officeart/2005/8/layout/pyramid2"/>
    <dgm:cxn modelId="{1A1C177E-BF8F-45B2-89B0-E7295719D087}" srcId="{A12412ED-2DF3-4EAB-B490-60C0051034D1}" destId="{DF0AC6DD-89FB-4CBE-8676-3A3180DE82D8}" srcOrd="2" destOrd="0" parTransId="{6906C953-D831-4536-A847-969E8D91E403}" sibTransId="{A611E710-CA52-4D28-AB8C-976F3B03EFC9}"/>
    <dgm:cxn modelId="{95089DAD-0FEB-43C9-9FE4-660BAA13634F}" type="presOf" srcId="{A12412ED-2DF3-4EAB-B490-60C0051034D1}" destId="{DC02F389-C979-4DDF-BFAE-45F3FCC8DBF5}" srcOrd="0" destOrd="0" presId="urn:microsoft.com/office/officeart/2005/8/layout/pyramid2"/>
    <dgm:cxn modelId="{A2554055-53E8-4D8B-B001-B7867E4F529A}" srcId="{A12412ED-2DF3-4EAB-B490-60C0051034D1}" destId="{100F3EB7-6DDD-4BE2-9507-B553674F607F}" srcOrd="3" destOrd="0" parTransId="{3085F922-45DA-4722-97EB-91380A90A1B4}" sibTransId="{A9DBA968-A461-44D1-9DEB-F46E8597729A}"/>
    <dgm:cxn modelId="{8EAB4873-86E2-4813-9873-A0D6DC274842}" type="presOf" srcId="{46412CFB-BF1C-4971-BA2F-225A911B4855}" destId="{D9919277-5FD9-46FB-BBF3-E7A1B567284A}" srcOrd="0" destOrd="0" presId="urn:microsoft.com/office/officeart/2005/8/layout/pyramid2"/>
    <dgm:cxn modelId="{D3AF7C45-3C4A-4A38-964C-3EEE1BB473FE}" type="presOf" srcId="{A6FA4A10-E9D6-46F7-8F66-1732612691E0}" destId="{132EB64F-117E-4070-A0AC-208B57C96F5F}" srcOrd="0" destOrd="0" presId="urn:microsoft.com/office/officeart/2005/8/layout/pyramid2"/>
    <dgm:cxn modelId="{E4315140-D00E-4CC2-A865-551BCEC2A888}" srcId="{A12412ED-2DF3-4EAB-B490-60C0051034D1}" destId="{A6FA4A10-E9D6-46F7-8F66-1732612691E0}" srcOrd="1" destOrd="0" parTransId="{433A27CB-0D5B-46B8-8A4F-9F7182089304}" sibTransId="{4BA24CF0-34CB-4706-BF55-C6E77ED02097}"/>
    <dgm:cxn modelId="{471C8F5B-CDDB-4613-ADD3-289B93DBB6FD}" type="presOf" srcId="{5F94E0F8-991A-4D24-BA78-87A4E926EFEF}" destId="{446D372D-2564-428F-B91D-FBB093D9B8F1}" srcOrd="0" destOrd="0" presId="urn:microsoft.com/office/officeart/2005/8/layout/pyramid2"/>
    <dgm:cxn modelId="{922ED455-B72D-4D19-9D34-100DABB26959}" type="presParOf" srcId="{DC02F389-C979-4DDF-BFAE-45F3FCC8DBF5}" destId="{03CB8BCB-83ED-4B83-896B-9B06C8D999BB}" srcOrd="0" destOrd="0" presId="urn:microsoft.com/office/officeart/2005/8/layout/pyramid2"/>
    <dgm:cxn modelId="{F3353509-8136-4841-828D-21653B33207B}" type="presParOf" srcId="{DC02F389-C979-4DDF-BFAE-45F3FCC8DBF5}" destId="{32C81FC8-5448-4468-87B3-6C5317F6A9F8}" srcOrd="1" destOrd="0" presId="urn:microsoft.com/office/officeart/2005/8/layout/pyramid2"/>
    <dgm:cxn modelId="{463D3870-9419-4D4A-B83D-70D75389C4F4}" type="presParOf" srcId="{32C81FC8-5448-4468-87B3-6C5317F6A9F8}" destId="{D9919277-5FD9-46FB-BBF3-E7A1B567284A}" srcOrd="0" destOrd="0" presId="urn:microsoft.com/office/officeart/2005/8/layout/pyramid2"/>
    <dgm:cxn modelId="{047DCCE4-6C35-439E-BE91-F029F82BE28E}" type="presParOf" srcId="{32C81FC8-5448-4468-87B3-6C5317F6A9F8}" destId="{13311E89-BCC3-48AB-80A1-9A782B430410}" srcOrd="1" destOrd="0" presId="urn:microsoft.com/office/officeart/2005/8/layout/pyramid2"/>
    <dgm:cxn modelId="{C921A551-57A2-4EF5-8DD4-1CD289CF4882}" type="presParOf" srcId="{32C81FC8-5448-4468-87B3-6C5317F6A9F8}" destId="{132EB64F-117E-4070-A0AC-208B57C96F5F}" srcOrd="2" destOrd="0" presId="urn:microsoft.com/office/officeart/2005/8/layout/pyramid2"/>
    <dgm:cxn modelId="{BC854707-D7A4-4D15-A4E2-DAAC095BCDF8}" type="presParOf" srcId="{32C81FC8-5448-4468-87B3-6C5317F6A9F8}" destId="{7BE60444-B6A2-4FAC-B9CC-AF06A3F0FC61}" srcOrd="3" destOrd="0" presId="urn:microsoft.com/office/officeart/2005/8/layout/pyramid2"/>
    <dgm:cxn modelId="{1DE0C2C8-81A4-43BD-9484-6EC85880B9CA}" type="presParOf" srcId="{32C81FC8-5448-4468-87B3-6C5317F6A9F8}" destId="{5D6CC407-5654-4005-A759-969EA58635D1}" srcOrd="4" destOrd="0" presId="urn:microsoft.com/office/officeart/2005/8/layout/pyramid2"/>
    <dgm:cxn modelId="{AB86F24E-2420-46FE-A62C-B84B74283CD5}" type="presParOf" srcId="{32C81FC8-5448-4468-87B3-6C5317F6A9F8}" destId="{6494AD02-BA50-412E-9534-5C79BFD9457E}" srcOrd="5" destOrd="0" presId="urn:microsoft.com/office/officeart/2005/8/layout/pyramid2"/>
    <dgm:cxn modelId="{90EED27B-5B30-45B7-85C0-83BB4C48EAA7}" type="presParOf" srcId="{32C81FC8-5448-4468-87B3-6C5317F6A9F8}" destId="{DB4F7CFE-3C2D-4CDD-823D-CC97C3FED929}" srcOrd="6" destOrd="0" presId="urn:microsoft.com/office/officeart/2005/8/layout/pyramid2"/>
    <dgm:cxn modelId="{1F2FC840-78AB-4BFD-AEC1-8368CB5B00FE}" type="presParOf" srcId="{32C81FC8-5448-4468-87B3-6C5317F6A9F8}" destId="{26E20FD4-2F93-4BAD-A64B-47CE8113769C}" srcOrd="7" destOrd="0" presId="urn:microsoft.com/office/officeart/2005/8/layout/pyramid2"/>
    <dgm:cxn modelId="{C78F7002-77D7-4583-BB72-87F5C48CE3A8}" type="presParOf" srcId="{32C81FC8-5448-4468-87B3-6C5317F6A9F8}" destId="{446D372D-2564-428F-B91D-FBB093D9B8F1}" srcOrd="8" destOrd="0" presId="urn:microsoft.com/office/officeart/2005/8/layout/pyramid2"/>
    <dgm:cxn modelId="{752BEBCE-5C0B-40AB-BA36-A4D1C9836FD2}" type="presParOf" srcId="{32C81FC8-5448-4468-87B3-6C5317F6A9F8}" destId="{A93AFC90-71E5-486A-A1B4-DB12CBA98B3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E246F-3C46-4647-B9E0-EC1F0ED2355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F2C1CE-4BD7-493F-9C51-1EE9498E523E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</a:t>
          </a:r>
          <a:r>
            <a:rPr lang="ru-RU" sz="1400" b="1" dirty="0" err="1" smtClean="0"/>
            <a:t>бездобавочный</a:t>
          </a:r>
          <a:r>
            <a:rPr lang="ru-RU" sz="1400" b="1" dirty="0" smtClean="0"/>
            <a:t> ПЦ 500-Д0 </a:t>
          </a:r>
          <a:endParaRPr lang="ru-RU" sz="1400" b="1" dirty="0"/>
        </a:p>
      </dgm:t>
    </dgm:pt>
    <dgm:pt modelId="{827EC56A-E8A9-44D8-A60D-83A82A8FA135}" type="parTrans" cxnId="{EC586152-D5DB-4AF3-A62A-0D2AE3BBC19F}">
      <dgm:prSet/>
      <dgm:spPr/>
      <dgm:t>
        <a:bodyPr/>
        <a:lstStyle/>
        <a:p>
          <a:endParaRPr lang="ru-RU"/>
        </a:p>
      </dgm:t>
    </dgm:pt>
    <dgm:pt modelId="{4DB56C80-2B91-4673-A7AD-2E0C61EC938A}" type="sibTrans" cxnId="{EC586152-D5DB-4AF3-A62A-0D2AE3BBC19F}">
      <dgm:prSet/>
      <dgm:spPr/>
      <dgm:t>
        <a:bodyPr/>
        <a:lstStyle/>
        <a:p>
          <a:endParaRPr lang="ru-RU"/>
        </a:p>
      </dgm:t>
    </dgm:pt>
    <dgm:pt modelId="{83A900BB-6E05-4C0B-957F-9308D45AE5FF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</a:t>
          </a:r>
          <a:r>
            <a:rPr lang="ru-RU" sz="1400" b="1" dirty="0" err="1" smtClean="0"/>
            <a:t>бездобавочный</a:t>
          </a:r>
          <a:r>
            <a:rPr lang="ru-RU" sz="1400" b="1" dirty="0" smtClean="0"/>
            <a:t> нормированный для бетона дорожных и </a:t>
          </a:r>
          <a:r>
            <a:rPr lang="ru-RU" sz="1400" b="1" dirty="0" err="1" smtClean="0"/>
            <a:t>аэродромныйх</a:t>
          </a:r>
          <a:r>
            <a:rPr lang="ru-RU" sz="1400" b="1" dirty="0" smtClean="0"/>
            <a:t> покрытий ПЦ 500-Д0-Н </a:t>
          </a:r>
          <a:endParaRPr lang="ru-RU" sz="1400" b="1" dirty="0"/>
        </a:p>
      </dgm:t>
    </dgm:pt>
    <dgm:pt modelId="{B3EDFAF4-0C4D-4ADC-8DBF-D8C9D213A952}" type="parTrans" cxnId="{8CED7DF1-ACF4-4BA7-8DBB-3325A7E0A1E2}">
      <dgm:prSet/>
      <dgm:spPr/>
      <dgm:t>
        <a:bodyPr/>
        <a:lstStyle/>
        <a:p>
          <a:endParaRPr lang="ru-RU"/>
        </a:p>
      </dgm:t>
    </dgm:pt>
    <dgm:pt modelId="{DBCCC8AE-B32B-41B8-AEE1-E482A687FF27}" type="sibTrans" cxnId="{8CED7DF1-ACF4-4BA7-8DBB-3325A7E0A1E2}">
      <dgm:prSet/>
      <dgm:spPr/>
      <dgm:t>
        <a:bodyPr/>
        <a:lstStyle/>
        <a:p>
          <a:endParaRPr lang="ru-RU"/>
        </a:p>
      </dgm:t>
    </dgm:pt>
    <dgm:pt modelId="{EE786BCD-9162-4916-BA7C-6121705D73F4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</a:t>
          </a:r>
          <a:r>
            <a:rPr lang="ru-RU" sz="1400" b="1" dirty="0" err="1" smtClean="0"/>
            <a:t>бездобавочный</a:t>
          </a:r>
          <a:r>
            <a:rPr lang="ru-RU" sz="1400" b="1" dirty="0" smtClean="0"/>
            <a:t> нормированный для бетона дорожных и </a:t>
          </a:r>
          <a:r>
            <a:rPr lang="ru-RU" sz="1400" b="1" dirty="0" err="1" smtClean="0"/>
            <a:t>аэродромныйх</a:t>
          </a:r>
          <a:r>
            <a:rPr lang="ru-RU" sz="1400" b="1" dirty="0" smtClean="0"/>
            <a:t> покрытий ПЦ 550-Д0-Н </a:t>
          </a:r>
          <a:endParaRPr lang="ru-RU" sz="1400" b="1" dirty="0"/>
        </a:p>
      </dgm:t>
    </dgm:pt>
    <dgm:pt modelId="{AE1B2CBE-E026-4FA9-8044-E985DD702213}" type="parTrans" cxnId="{E513855E-8E6D-47DF-BB12-9E6636A00CF7}">
      <dgm:prSet/>
      <dgm:spPr/>
      <dgm:t>
        <a:bodyPr/>
        <a:lstStyle/>
        <a:p>
          <a:endParaRPr lang="ru-RU"/>
        </a:p>
      </dgm:t>
    </dgm:pt>
    <dgm:pt modelId="{FDA843D0-6468-4CBD-808E-D536C7D19B02}" type="sibTrans" cxnId="{E513855E-8E6D-47DF-BB12-9E6636A00CF7}">
      <dgm:prSet/>
      <dgm:spPr/>
      <dgm:t>
        <a:bodyPr/>
        <a:lstStyle/>
        <a:p>
          <a:endParaRPr lang="ru-RU"/>
        </a:p>
      </dgm:t>
    </dgm:pt>
    <dgm:pt modelId="{A0695A69-51A4-4823-9F5B-62EE587F1E35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с минеральными добавками ПЦ 400-Д20 </a:t>
          </a:r>
          <a:endParaRPr lang="ru-RU" sz="1400" b="1" dirty="0"/>
        </a:p>
      </dgm:t>
    </dgm:pt>
    <dgm:pt modelId="{ED50D33A-1736-4FEC-BD48-CF29C782E778}" type="parTrans" cxnId="{CBED0025-C67B-47FC-9489-FFB26828A346}">
      <dgm:prSet/>
      <dgm:spPr/>
      <dgm:t>
        <a:bodyPr/>
        <a:lstStyle/>
        <a:p>
          <a:endParaRPr lang="ru-RU"/>
        </a:p>
      </dgm:t>
    </dgm:pt>
    <dgm:pt modelId="{E8331F71-2870-48FB-AC3C-9493CAC4562C}" type="sibTrans" cxnId="{CBED0025-C67B-47FC-9489-FFB26828A346}">
      <dgm:prSet/>
      <dgm:spPr/>
      <dgm:t>
        <a:bodyPr/>
        <a:lstStyle/>
        <a:p>
          <a:endParaRPr lang="ru-RU"/>
        </a:p>
      </dgm:t>
    </dgm:pt>
    <dgm:pt modelId="{DCC7679E-4763-4D3A-B5AF-5EDE48542757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для производства асбестоцементных изделий ПЦА </a:t>
          </a:r>
          <a:endParaRPr lang="ru-RU" sz="1400" b="1" dirty="0"/>
        </a:p>
      </dgm:t>
    </dgm:pt>
    <dgm:pt modelId="{7318568D-0FAF-4AA2-BEEE-EFF810418AA2}" type="parTrans" cxnId="{21C8C42F-11A5-4FEF-B9DC-31931EEC8D51}">
      <dgm:prSet/>
      <dgm:spPr/>
      <dgm:t>
        <a:bodyPr/>
        <a:lstStyle/>
        <a:p>
          <a:endParaRPr lang="ru-RU"/>
        </a:p>
      </dgm:t>
    </dgm:pt>
    <dgm:pt modelId="{3045D9ED-36B7-443F-B79E-CE425DC6E522}" type="sibTrans" cxnId="{21C8C42F-11A5-4FEF-B9DC-31931EEC8D51}">
      <dgm:prSet/>
      <dgm:spPr/>
      <dgm:t>
        <a:bodyPr/>
        <a:lstStyle/>
        <a:p>
          <a:endParaRPr lang="ru-RU"/>
        </a:p>
      </dgm:t>
    </dgm:pt>
    <dgm:pt modelId="{ADAA770D-14FD-450B-8334-ADF360A0A4CB}">
      <dgm:prSet custT="1"/>
      <dgm:spPr/>
      <dgm:t>
        <a:bodyPr/>
        <a:lstStyle/>
        <a:p>
          <a:pPr rtl="0"/>
          <a:r>
            <a:rPr lang="ru-RU" sz="1400" b="1" dirty="0" smtClean="0"/>
            <a:t>Портландцемент с известняком </a:t>
          </a:r>
          <a:r>
            <a:rPr lang="ru-RU" sz="1400" b="1" dirty="0" err="1" smtClean="0"/>
            <a:t>нормальнотвердеющий</a:t>
          </a:r>
          <a:r>
            <a:rPr lang="ru-RU" sz="1400" b="1" dirty="0" smtClean="0"/>
            <a:t> ЦЕМ II/А-И 42,5Н </a:t>
          </a:r>
          <a:endParaRPr lang="ru-RU" sz="1400" b="1" dirty="0"/>
        </a:p>
      </dgm:t>
    </dgm:pt>
    <dgm:pt modelId="{5903111C-BACB-43E5-AB74-84CCABD8E1DB}" type="parTrans" cxnId="{7C74135B-2E08-4571-9C68-2FA707A6E58C}">
      <dgm:prSet/>
      <dgm:spPr/>
      <dgm:t>
        <a:bodyPr/>
        <a:lstStyle/>
        <a:p>
          <a:endParaRPr lang="ru-RU"/>
        </a:p>
      </dgm:t>
    </dgm:pt>
    <dgm:pt modelId="{00DFBC34-AFEA-4642-A7A5-2BABB04867EB}" type="sibTrans" cxnId="{7C74135B-2E08-4571-9C68-2FA707A6E58C}">
      <dgm:prSet/>
      <dgm:spPr/>
      <dgm:t>
        <a:bodyPr/>
        <a:lstStyle/>
        <a:p>
          <a:endParaRPr lang="ru-RU"/>
        </a:p>
      </dgm:t>
    </dgm:pt>
    <dgm:pt modelId="{97D7C6E6-575A-429F-A194-2B4832BC1101}">
      <dgm:prSet custT="1"/>
      <dgm:spPr/>
      <dgm:t>
        <a:bodyPr/>
        <a:lstStyle/>
        <a:p>
          <a:pPr rtl="0"/>
          <a:r>
            <a:rPr lang="ru-RU" sz="1400" b="1" dirty="0" smtClean="0"/>
            <a:t>Известняковая мука </a:t>
          </a:r>
          <a:endParaRPr lang="ru-RU" sz="1400" b="1" dirty="0"/>
        </a:p>
      </dgm:t>
    </dgm:pt>
    <dgm:pt modelId="{0B538017-9FFD-4E2D-9ACB-FB4BEE99AF76}" type="parTrans" cxnId="{0EA949D3-F4AE-48D5-8F32-C779850955C5}">
      <dgm:prSet/>
      <dgm:spPr/>
      <dgm:t>
        <a:bodyPr/>
        <a:lstStyle/>
        <a:p>
          <a:endParaRPr lang="ru-RU"/>
        </a:p>
      </dgm:t>
    </dgm:pt>
    <dgm:pt modelId="{4B7E5FE0-FC23-47F7-9550-0599731F5529}" type="sibTrans" cxnId="{0EA949D3-F4AE-48D5-8F32-C779850955C5}">
      <dgm:prSet/>
      <dgm:spPr/>
      <dgm:t>
        <a:bodyPr/>
        <a:lstStyle/>
        <a:p>
          <a:endParaRPr lang="ru-RU"/>
        </a:p>
      </dgm:t>
    </dgm:pt>
    <dgm:pt modelId="{87F807EC-F4C6-4EE9-9F5F-36477CBB844B}">
      <dgm:prSet custT="1"/>
      <dgm:spPr/>
      <dgm:t>
        <a:bodyPr/>
        <a:lstStyle/>
        <a:p>
          <a:pPr rtl="0"/>
          <a:r>
            <a:rPr lang="ru-RU" sz="1400" b="1" dirty="0" smtClean="0"/>
            <a:t>Минеральный порошок для </a:t>
          </a:r>
          <a:r>
            <a:rPr lang="ru-RU" sz="1400" b="1" dirty="0" err="1" smtClean="0"/>
            <a:t>асфальто</a:t>
          </a:r>
          <a:r>
            <a:rPr lang="ru-RU" sz="1400" b="1" dirty="0" smtClean="0"/>
            <a:t>-бетонной смеси </a:t>
          </a:r>
          <a:endParaRPr lang="ru-RU" sz="1400" b="1" dirty="0"/>
        </a:p>
      </dgm:t>
    </dgm:pt>
    <dgm:pt modelId="{31659FD4-8C91-47DD-A4BE-6E94A5C38CC7}" type="parTrans" cxnId="{9A519C35-636D-4328-8B29-B47C41007C4E}">
      <dgm:prSet/>
      <dgm:spPr/>
      <dgm:t>
        <a:bodyPr/>
        <a:lstStyle/>
        <a:p>
          <a:endParaRPr lang="ru-RU"/>
        </a:p>
      </dgm:t>
    </dgm:pt>
    <dgm:pt modelId="{832F16E2-030A-4C5E-AE48-A2705C93B8BC}" type="sibTrans" cxnId="{9A519C35-636D-4328-8B29-B47C41007C4E}">
      <dgm:prSet/>
      <dgm:spPr/>
      <dgm:t>
        <a:bodyPr/>
        <a:lstStyle/>
        <a:p>
          <a:endParaRPr lang="ru-RU"/>
        </a:p>
      </dgm:t>
    </dgm:pt>
    <dgm:pt modelId="{6BDA91FF-331C-4C70-8B1F-35E70B70E6A1}" type="pres">
      <dgm:prSet presAssocID="{78FE246F-3C46-4647-B9E0-EC1F0ED2355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3DFC41E-16C1-4E5D-B5B3-1602C6CB2428}" type="pres">
      <dgm:prSet presAssocID="{78FE246F-3C46-4647-B9E0-EC1F0ED2355D}" presName="pyramid" presStyleLbl="node1" presStyleIdx="0" presStyleCnt="1" custLinFactNeighborX="-19720" custLinFactNeighborY="4773"/>
      <dgm:spPr/>
    </dgm:pt>
    <dgm:pt modelId="{189A207F-3B73-44E7-90AD-A9C8BD60F700}" type="pres">
      <dgm:prSet presAssocID="{78FE246F-3C46-4647-B9E0-EC1F0ED2355D}" presName="theList" presStyleCnt="0"/>
      <dgm:spPr/>
    </dgm:pt>
    <dgm:pt modelId="{9F9EFF21-FEF3-498E-B58A-E8956E684390}" type="pres">
      <dgm:prSet presAssocID="{13F2C1CE-4BD7-493F-9C51-1EE9498E523E}" presName="aNode" presStyleLbl="fgAcc1" presStyleIdx="0" presStyleCnt="8" custScaleX="18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18A1FE-9CF2-4827-9A04-3DE30014274F}" type="pres">
      <dgm:prSet presAssocID="{13F2C1CE-4BD7-493F-9C51-1EE9498E523E}" presName="aSpace" presStyleCnt="0"/>
      <dgm:spPr/>
    </dgm:pt>
    <dgm:pt modelId="{988187E7-8D86-49B3-A30B-B14BCF5FEC8C}" type="pres">
      <dgm:prSet presAssocID="{83A900BB-6E05-4C0B-957F-9308D45AE5FF}" presName="aNode" presStyleLbl="fgAcc1" presStyleIdx="1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D00C5-AB86-4989-A2E8-9F24F446F46D}" type="pres">
      <dgm:prSet presAssocID="{83A900BB-6E05-4C0B-957F-9308D45AE5FF}" presName="aSpace" presStyleCnt="0"/>
      <dgm:spPr/>
    </dgm:pt>
    <dgm:pt modelId="{B2F5D3E6-E59B-4EFE-98DE-9AED3D8546DB}" type="pres">
      <dgm:prSet presAssocID="{EE786BCD-9162-4916-BA7C-6121705D73F4}" presName="aNode" presStyleLbl="fgAcc1" presStyleIdx="2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72A0F-7769-45A3-B090-D21EE267C652}" type="pres">
      <dgm:prSet presAssocID="{EE786BCD-9162-4916-BA7C-6121705D73F4}" presName="aSpace" presStyleCnt="0"/>
      <dgm:spPr/>
    </dgm:pt>
    <dgm:pt modelId="{DE005F5B-F265-4AB7-AC76-2BD759F792C8}" type="pres">
      <dgm:prSet presAssocID="{A0695A69-51A4-4823-9F5B-62EE587F1E35}" presName="aNode" presStyleLbl="fgAcc1" presStyleIdx="3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71E3D-0BE4-468D-8991-5CFA42E3EEF7}" type="pres">
      <dgm:prSet presAssocID="{A0695A69-51A4-4823-9F5B-62EE587F1E35}" presName="aSpace" presStyleCnt="0"/>
      <dgm:spPr/>
    </dgm:pt>
    <dgm:pt modelId="{FE873C01-E660-4CA8-B466-B2DD087240B5}" type="pres">
      <dgm:prSet presAssocID="{DCC7679E-4763-4D3A-B5AF-5EDE48542757}" presName="aNode" presStyleLbl="fgAcc1" presStyleIdx="4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9C971-6F37-44BC-BFEC-22C5295F052E}" type="pres">
      <dgm:prSet presAssocID="{DCC7679E-4763-4D3A-B5AF-5EDE48542757}" presName="aSpace" presStyleCnt="0"/>
      <dgm:spPr/>
    </dgm:pt>
    <dgm:pt modelId="{6C57743A-C753-4F59-A59B-0BBCE888C949}" type="pres">
      <dgm:prSet presAssocID="{ADAA770D-14FD-450B-8334-ADF360A0A4CB}" presName="aNode" presStyleLbl="fgAcc1" presStyleIdx="5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92C2E-AFE9-4224-98E5-1D8FB45D9E40}" type="pres">
      <dgm:prSet presAssocID="{ADAA770D-14FD-450B-8334-ADF360A0A4CB}" presName="aSpace" presStyleCnt="0"/>
      <dgm:spPr/>
    </dgm:pt>
    <dgm:pt modelId="{2E1EDD54-D915-4E50-AB13-6738F7208BBB}" type="pres">
      <dgm:prSet presAssocID="{97D7C6E6-575A-429F-A194-2B4832BC1101}" presName="aNode" presStyleLbl="fgAcc1" presStyleIdx="6" presStyleCnt="8" custScaleX="183932" custLinFactNeighborX="-590" custLinFactNeighborY="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A011-7097-479E-9D46-8CEE7BCAEB39}" type="pres">
      <dgm:prSet presAssocID="{97D7C6E6-575A-429F-A194-2B4832BC1101}" presName="aSpace" presStyleCnt="0"/>
      <dgm:spPr/>
    </dgm:pt>
    <dgm:pt modelId="{9032B9AE-DD0D-4089-BB0D-7932871E27C9}" type="pres">
      <dgm:prSet presAssocID="{87F807EC-F4C6-4EE9-9F5F-36477CBB844B}" presName="aNode" presStyleLbl="fgAcc1" presStyleIdx="7" presStyleCnt="8" custScaleX="18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F4B47-29B0-41A4-9374-3042A921BDE2}" type="pres">
      <dgm:prSet presAssocID="{87F807EC-F4C6-4EE9-9F5F-36477CBB844B}" presName="aSpace" presStyleCnt="0"/>
      <dgm:spPr/>
    </dgm:pt>
  </dgm:ptLst>
  <dgm:cxnLst>
    <dgm:cxn modelId="{A8764644-1D17-4D96-8C0B-3E94492E4448}" type="presOf" srcId="{EE786BCD-9162-4916-BA7C-6121705D73F4}" destId="{B2F5D3E6-E59B-4EFE-98DE-9AED3D8546DB}" srcOrd="0" destOrd="0" presId="urn:microsoft.com/office/officeart/2005/8/layout/pyramid2"/>
    <dgm:cxn modelId="{207AA261-FB9E-4C24-BE44-C7D0781CF7D1}" type="presOf" srcId="{97D7C6E6-575A-429F-A194-2B4832BC1101}" destId="{2E1EDD54-D915-4E50-AB13-6738F7208BBB}" srcOrd="0" destOrd="0" presId="urn:microsoft.com/office/officeart/2005/8/layout/pyramid2"/>
    <dgm:cxn modelId="{CBED0025-C67B-47FC-9489-FFB26828A346}" srcId="{78FE246F-3C46-4647-B9E0-EC1F0ED2355D}" destId="{A0695A69-51A4-4823-9F5B-62EE587F1E35}" srcOrd="3" destOrd="0" parTransId="{ED50D33A-1736-4FEC-BD48-CF29C782E778}" sibTransId="{E8331F71-2870-48FB-AC3C-9493CAC4562C}"/>
    <dgm:cxn modelId="{E513855E-8E6D-47DF-BB12-9E6636A00CF7}" srcId="{78FE246F-3C46-4647-B9E0-EC1F0ED2355D}" destId="{EE786BCD-9162-4916-BA7C-6121705D73F4}" srcOrd="2" destOrd="0" parTransId="{AE1B2CBE-E026-4FA9-8044-E985DD702213}" sibTransId="{FDA843D0-6468-4CBD-808E-D536C7D19B02}"/>
    <dgm:cxn modelId="{37114F16-06E4-45A6-A303-40E1A24659EB}" type="presOf" srcId="{13F2C1CE-4BD7-493F-9C51-1EE9498E523E}" destId="{9F9EFF21-FEF3-498E-B58A-E8956E684390}" srcOrd="0" destOrd="0" presId="urn:microsoft.com/office/officeart/2005/8/layout/pyramid2"/>
    <dgm:cxn modelId="{28DC8718-47E9-48F8-9039-40A760386B46}" type="presOf" srcId="{78FE246F-3C46-4647-B9E0-EC1F0ED2355D}" destId="{6BDA91FF-331C-4C70-8B1F-35E70B70E6A1}" srcOrd="0" destOrd="0" presId="urn:microsoft.com/office/officeart/2005/8/layout/pyramid2"/>
    <dgm:cxn modelId="{AF9732DE-35E2-4D41-A7B3-BEF59CB2A511}" type="presOf" srcId="{ADAA770D-14FD-450B-8334-ADF360A0A4CB}" destId="{6C57743A-C753-4F59-A59B-0BBCE888C949}" srcOrd="0" destOrd="0" presId="urn:microsoft.com/office/officeart/2005/8/layout/pyramid2"/>
    <dgm:cxn modelId="{AFACB63B-7EDC-4852-BB01-8304177799BE}" type="presOf" srcId="{DCC7679E-4763-4D3A-B5AF-5EDE48542757}" destId="{FE873C01-E660-4CA8-B466-B2DD087240B5}" srcOrd="0" destOrd="0" presId="urn:microsoft.com/office/officeart/2005/8/layout/pyramid2"/>
    <dgm:cxn modelId="{21C8C42F-11A5-4FEF-B9DC-31931EEC8D51}" srcId="{78FE246F-3C46-4647-B9E0-EC1F0ED2355D}" destId="{DCC7679E-4763-4D3A-B5AF-5EDE48542757}" srcOrd="4" destOrd="0" parTransId="{7318568D-0FAF-4AA2-BEEE-EFF810418AA2}" sibTransId="{3045D9ED-36B7-443F-B79E-CE425DC6E522}"/>
    <dgm:cxn modelId="{0EA949D3-F4AE-48D5-8F32-C779850955C5}" srcId="{78FE246F-3C46-4647-B9E0-EC1F0ED2355D}" destId="{97D7C6E6-575A-429F-A194-2B4832BC1101}" srcOrd="6" destOrd="0" parTransId="{0B538017-9FFD-4E2D-9ACB-FB4BEE99AF76}" sibTransId="{4B7E5FE0-FC23-47F7-9550-0599731F5529}"/>
    <dgm:cxn modelId="{EC586152-D5DB-4AF3-A62A-0D2AE3BBC19F}" srcId="{78FE246F-3C46-4647-B9E0-EC1F0ED2355D}" destId="{13F2C1CE-4BD7-493F-9C51-1EE9498E523E}" srcOrd="0" destOrd="0" parTransId="{827EC56A-E8A9-44D8-A60D-83A82A8FA135}" sibTransId="{4DB56C80-2B91-4673-A7AD-2E0C61EC938A}"/>
    <dgm:cxn modelId="{2052D682-F0B1-42B2-A137-9E66A4CA0AC6}" type="presOf" srcId="{83A900BB-6E05-4C0B-957F-9308D45AE5FF}" destId="{988187E7-8D86-49B3-A30B-B14BCF5FEC8C}" srcOrd="0" destOrd="0" presId="urn:microsoft.com/office/officeart/2005/8/layout/pyramid2"/>
    <dgm:cxn modelId="{55D1A956-0726-4229-9C74-AEACF2E8FC03}" type="presOf" srcId="{87F807EC-F4C6-4EE9-9F5F-36477CBB844B}" destId="{9032B9AE-DD0D-4089-BB0D-7932871E27C9}" srcOrd="0" destOrd="0" presId="urn:microsoft.com/office/officeart/2005/8/layout/pyramid2"/>
    <dgm:cxn modelId="{8CED7DF1-ACF4-4BA7-8DBB-3325A7E0A1E2}" srcId="{78FE246F-3C46-4647-B9E0-EC1F0ED2355D}" destId="{83A900BB-6E05-4C0B-957F-9308D45AE5FF}" srcOrd="1" destOrd="0" parTransId="{B3EDFAF4-0C4D-4ADC-8DBF-D8C9D213A952}" sibTransId="{DBCCC8AE-B32B-41B8-AEE1-E482A687FF27}"/>
    <dgm:cxn modelId="{9A519C35-636D-4328-8B29-B47C41007C4E}" srcId="{78FE246F-3C46-4647-B9E0-EC1F0ED2355D}" destId="{87F807EC-F4C6-4EE9-9F5F-36477CBB844B}" srcOrd="7" destOrd="0" parTransId="{31659FD4-8C91-47DD-A4BE-6E94A5C38CC7}" sibTransId="{832F16E2-030A-4C5E-AE48-A2705C93B8BC}"/>
    <dgm:cxn modelId="{A451A921-23C1-479C-84CF-AB2D82787BB0}" type="presOf" srcId="{A0695A69-51A4-4823-9F5B-62EE587F1E35}" destId="{DE005F5B-F265-4AB7-AC76-2BD759F792C8}" srcOrd="0" destOrd="0" presId="urn:microsoft.com/office/officeart/2005/8/layout/pyramid2"/>
    <dgm:cxn modelId="{7C74135B-2E08-4571-9C68-2FA707A6E58C}" srcId="{78FE246F-3C46-4647-B9E0-EC1F0ED2355D}" destId="{ADAA770D-14FD-450B-8334-ADF360A0A4CB}" srcOrd="5" destOrd="0" parTransId="{5903111C-BACB-43E5-AB74-84CCABD8E1DB}" sibTransId="{00DFBC34-AFEA-4642-A7A5-2BABB04867EB}"/>
    <dgm:cxn modelId="{306F1D3E-E903-48FE-B1CA-FD17FF4DE462}" type="presParOf" srcId="{6BDA91FF-331C-4C70-8B1F-35E70B70E6A1}" destId="{E3DFC41E-16C1-4E5D-B5B3-1602C6CB2428}" srcOrd="0" destOrd="0" presId="urn:microsoft.com/office/officeart/2005/8/layout/pyramid2"/>
    <dgm:cxn modelId="{DCF2DF14-32C7-40F9-8180-485547786DE6}" type="presParOf" srcId="{6BDA91FF-331C-4C70-8B1F-35E70B70E6A1}" destId="{189A207F-3B73-44E7-90AD-A9C8BD60F700}" srcOrd="1" destOrd="0" presId="urn:microsoft.com/office/officeart/2005/8/layout/pyramid2"/>
    <dgm:cxn modelId="{F8C972D9-999D-48A4-A353-C211FBC31621}" type="presParOf" srcId="{189A207F-3B73-44E7-90AD-A9C8BD60F700}" destId="{9F9EFF21-FEF3-498E-B58A-E8956E684390}" srcOrd="0" destOrd="0" presId="urn:microsoft.com/office/officeart/2005/8/layout/pyramid2"/>
    <dgm:cxn modelId="{79CD6B21-2D4C-4629-90D3-3586E8FC396A}" type="presParOf" srcId="{189A207F-3B73-44E7-90AD-A9C8BD60F700}" destId="{B018A1FE-9CF2-4827-9A04-3DE30014274F}" srcOrd="1" destOrd="0" presId="urn:microsoft.com/office/officeart/2005/8/layout/pyramid2"/>
    <dgm:cxn modelId="{8D3C3551-258C-4FEC-9E10-42954FCB2E1A}" type="presParOf" srcId="{189A207F-3B73-44E7-90AD-A9C8BD60F700}" destId="{988187E7-8D86-49B3-A30B-B14BCF5FEC8C}" srcOrd="2" destOrd="0" presId="urn:microsoft.com/office/officeart/2005/8/layout/pyramid2"/>
    <dgm:cxn modelId="{40938CB1-BC57-4068-BABC-252CB4DFE871}" type="presParOf" srcId="{189A207F-3B73-44E7-90AD-A9C8BD60F700}" destId="{12BD00C5-AB86-4989-A2E8-9F24F446F46D}" srcOrd="3" destOrd="0" presId="urn:microsoft.com/office/officeart/2005/8/layout/pyramid2"/>
    <dgm:cxn modelId="{680A3950-1D85-41D3-B23B-888288118741}" type="presParOf" srcId="{189A207F-3B73-44E7-90AD-A9C8BD60F700}" destId="{B2F5D3E6-E59B-4EFE-98DE-9AED3D8546DB}" srcOrd="4" destOrd="0" presId="urn:microsoft.com/office/officeart/2005/8/layout/pyramid2"/>
    <dgm:cxn modelId="{7878F17C-C9CB-4DA3-9D3B-130643ACF2AA}" type="presParOf" srcId="{189A207F-3B73-44E7-90AD-A9C8BD60F700}" destId="{0BB72A0F-7769-45A3-B090-D21EE267C652}" srcOrd="5" destOrd="0" presId="urn:microsoft.com/office/officeart/2005/8/layout/pyramid2"/>
    <dgm:cxn modelId="{A414C7BB-48A4-4564-87EC-307BB0C71D40}" type="presParOf" srcId="{189A207F-3B73-44E7-90AD-A9C8BD60F700}" destId="{DE005F5B-F265-4AB7-AC76-2BD759F792C8}" srcOrd="6" destOrd="0" presId="urn:microsoft.com/office/officeart/2005/8/layout/pyramid2"/>
    <dgm:cxn modelId="{9D3BCBF3-CEC6-4BFE-B9D1-75FBF7E521D8}" type="presParOf" srcId="{189A207F-3B73-44E7-90AD-A9C8BD60F700}" destId="{B3171E3D-0BE4-468D-8991-5CFA42E3EEF7}" srcOrd="7" destOrd="0" presId="urn:microsoft.com/office/officeart/2005/8/layout/pyramid2"/>
    <dgm:cxn modelId="{CA76A890-61D8-4FEF-B35F-2FC8FA093AA4}" type="presParOf" srcId="{189A207F-3B73-44E7-90AD-A9C8BD60F700}" destId="{FE873C01-E660-4CA8-B466-B2DD087240B5}" srcOrd="8" destOrd="0" presId="urn:microsoft.com/office/officeart/2005/8/layout/pyramid2"/>
    <dgm:cxn modelId="{42EDD573-82A8-4178-9E5F-80B435E6F906}" type="presParOf" srcId="{189A207F-3B73-44E7-90AD-A9C8BD60F700}" destId="{2649C971-6F37-44BC-BFEC-22C5295F052E}" srcOrd="9" destOrd="0" presId="urn:microsoft.com/office/officeart/2005/8/layout/pyramid2"/>
    <dgm:cxn modelId="{3F7EC7C3-C229-429E-B4BA-FEF803B1929F}" type="presParOf" srcId="{189A207F-3B73-44E7-90AD-A9C8BD60F700}" destId="{6C57743A-C753-4F59-A59B-0BBCE888C949}" srcOrd="10" destOrd="0" presId="urn:microsoft.com/office/officeart/2005/8/layout/pyramid2"/>
    <dgm:cxn modelId="{2FDDD283-DC3E-4210-AF7F-2C2F443E6D46}" type="presParOf" srcId="{189A207F-3B73-44E7-90AD-A9C8BD60F700}" destId="{32C92C2E-AFE9-4224-98E5-1D8FB45D9E40}" srcOrd="11" destOrd="0" presId="urn:microsoft.com/office/officeart/2005/8/layout/pyramid2"/>
    <dgm:cxn modelId="{FF1FB2B6-9392-455F-9EEB-EA4FD25CB52C}" type="presParOf" srcId="{189A207F-3B73-44E7-90AD-A9C8BD60F700}" destId="{2E1EDD54-D915-4E50-AB13-6738F7208BBB}" srcOrd="12" destOrd="0" presId="urn:microsoft.com/office/officeart/2005/8/layout/pyramid2"/>
    <dgm:cxn modelId="{BA88FA80-159F-46DB-A21A-ECA3EBCE28ED}" type="presParOf" srcId="{189A207F-3B73-44E7-90AD-A9C8BD60F700}" destId="{684EA011-7097-479E-9D46-8CEE7BCAEB39}" srcOrd="13" destOrd="0" presId="urn:microsoft.com/office/officeart/2005/8/layout/pyramid2"/>
    <dgm:cxn modelId="{E66F1278-0DE3-4D5B-8AC7-26ED3D02ED95}" type="presParOf" srcId="{189A207F-3B73-44E7-90AD-A9C8BD60F700}" destId="{9032B9AE-DD0D-4089-BB0D-7932871E27C9}" srcOrd="14" destOrd="0" presId="urn:microsoft.com/office/officeart/2005/8/layout/pyramid2"/>
    <dgm:cxn modelId="{A175CC91-6947-40DB-A6D1-4B8E7646335B}" type="presParOf" srcId="{189A207F-3B73-44E7-90AD-A9C8BD60F700}" destId="{B03F4B47-29B0-41A4-9374-3042A921BDE2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2A2E22-648D-491E-897F-79585D6FF7D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766A8E-AC17-4618-8E2E-BF0C68EF6056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chemeClr val="tx1"/>
              </a:solidFill>
            </a:rPr>
            <a:t>                  В 2011 году объёмы производства и продаж,</a:t>
          </a:r>
        </a:p>
        <a:p>
          <a:pPr algn="r" rtl="0"/>
          <a:r>
            <a:rPr lang="ru-RU" sz="1600" b="1" dirty="0" smtClean="0">
              <a:solidFill>
                <a:schemeClr val="tx1"/>
              </a:solidFill>
            </a:rPr>
            <a:t>                   благодаря   стройкам саммита АТЭС,</a:t>
          </a:r>
        </a:p>
        <a:p>
          <a:pPr algn="r" rtl="0"/>
          <a:r>
            <a:rPr lang="ru-RU" sz="1600" b="1" dirty="0" smtClean="0">
              <a:solidFill>
                <a:schemeClr val="tx1"/>
              </a:solidFill>
            </a:rPr>
            <a:t>                         удалось увеличить, а освоение мощностей довести до 45,3% (против 41% в 2010 году), </a:t>
          </a:r>
          <a:endParaRPr lang="ru-RU" sz="1600" b="1" dirty="0">
            <a:solidFill>
              <a:schemeClr val="tx1"/>
            </a:solidFill>
          </a:endParaRPr>
        </a:p>
      </dgm:t>
    </dgm:pt>
    <dgm:pt modelId="{33CD6556-6CFC-47AB-A3A6-97E57D02B7B3}" type="parTrans" cxnId="{A1EB30D3-553E-4022-8FB4-C5F86991FA88}">
      <dgm:prSet/>
      <dgm:spPr/>
      <dgm:t>
        <a:bodyPr/>
        <a:lstStyle/>
        <a:p>
          <a:endParaRPr lang="ru-RU"/>
        </a:p>
      </dgm:t>
    </dgm:pt>
    <dgm:pt modelId="{1EEBF9D5-02B8-447E-BFFE-2AA81BA07C8F}" type="sibTrans" cxnId="{A1EB30D3-553E-4022-8FB4-C5F86991FA88}">
      <dgm:prSet/>
      <dgm:spPr/>
      <dgm:t>
        <a:bodyPr/>
        <a:lstStyle/>
        <a:p>
          <a:endParaRPr lang="ru-RU"/>
        </a:p>
      </dgm:t>
    </dgm:pt>
    <dgm:pt modelId="{BA5049BE-0FF3-491B-9B15-1423221F3DDF}">
      <dgm:prSet custT="1"/>
      <dgm:spPr/>
      <dgm:t>
        <a:bodyPr/>
        <a:lstStyle/>
        <a:p>
          <a:pPr algn="r" rtl="0"/>
          <a:r>
            <a:rPr lang="ru-RU" sz="1600" b="1" dirty="0" smtClean="0">
              <a:solidFill>
                <a:schemeClr val="tx1"/>
              </a:solidFill>
            </a:rPr>
            <a:t>                В 2011 году дробильно-сортировочный завод даже  поставил рекорд по объемам суточных поставок готовой </a:t>
          </a:r>
        </a:p>
        <a:p>
          <a:pPr algn="r" rtl="0"/>
          <a:r>
            <a:rPr lang="ru-RU" sz="1600" b="1" dirty="0" smtClean="0">
              <a:solidFill>
                <a:schemeClr val="tx1"/>
              </a:solidFill>
            </a:rPr>
            <a:t>продукции. В сутки заводу удавалось отгружать клиентам</a:t>
          </a:r>
        </a:p>
        <a:p>
          <a:pPr algn="r" rtl="0"/>
          <a:r>
            <a:rPr lang="ru-RU" sz="1600" b="1" dirty="0" smtClean="0">
              <a:solidFill>
                <a:schemeClr val="tx1"/>
              </a:solidFill>
            </a:rPr>
            <a:t> по 20 тысяч тонн скальной вскрыши и 12 тысяч тонн щебня</a:t>
          </a:r>
          <a:r>
            <a:rPr lang="ru-RU" sz="1300" b="1" dirty="0" smtClean="0">
              <a:solidFill>
                <a:schemeClr val="tx1"/>
              </a:solidFill>
            </a:rPr>
            <a:t>. </a:t>
          </a:r>
          <a:endParaRPr lang="ru-RU" sz="1300" b="1" dirty="0">
            <a:solidFill>
              <a:schemeClr val="tx1"/>
            </a:solidFill>
          </a:endParaRPr>
        </a:p>
      </dgm:t>
    </dgm:pt>
    <dgm:pt modelId="{CBECEA8E-0373-4CB6-A0A8-231EA221A815}" type="parTrans" cxnId="{C5298082-A0BC-422C-B7D8-8564D82FDA0A}">
      <dgm:prSet/>
      <dgm:spPr/>
      <dgm:t>
        <a:bodyPr/>
        <a:lstStyle/>
        <a:p>
          <a:endParaRPr lang="ru-RU"/>
        </a:p>
      </dgm:t>
    </dgm:pt>
    <dgm:pt modelId="{E6C1DA37-B6EE-41BE-B574-A409CA8691FB}" type="sibTrans" cxnId="{C5298082-A0BC-422C-B7D8-8564D82FDA0A}">
      <dgm:prSet/>
      <dgm:spPr/>
      <dgm:t>
        <a:bodyPr/>
        <a:lstStyle/>
        <a:p>
          <a:endParaRPr lang="ru-RU"/>
        </a:p>
      </dgm:t>
    </dgm:pt>
    <dgm:pt modelId="{1530B8ED-010B-4B28-B1F9-EBD3F6D78F38}">
      <dgm:prSet/>
      <dgm:spPr/>
      <dgm:t>
        <a:bodyPr/>
        <a:lstStyle/>
        <a:p>
          <a:pPr algn="r" rtl="0"/>
          <a:r>
            <a:rPr lang="ru-RU" b="1" dirty="0" smtClean="0">
              <a:solidFill>
                <a:schemeClr val="tx1"/>
              </a:solidFill>
            </a:rPr>
            <a:t>              А заделом на будущее для завода стало получение </a:t>
          </a:r>
        </a:p>
        <a:p>
          <a:pPr algn="r" rtl="0"/>
          <a:r>
            <a:rPr lang="ru-RU" b="1" dirty="0" smtClean="0">
              <a:solidFill>
                <a:schemeClr val="tx1"/>
              </a:solidFill>
            </a:rPr>
            <a:t>в разработку карьера на месторождении </a:t>
          </a:r>
        </a:p>
        <a:p>
          <a:pPr algn="r" rtl="0"/>
          <a:r>
            <a:rPr lang="ru-RU" b="1" dirty="0" smtClean="0">
              <a:solidFill>
                <a:schemeClr val="tx1"/>
              </a:solidFill>
            </a:rPr>
            <a:t>«Пушкарев </a:t>
          </a:r>
          <a:r>
            <a:rPr lang="ru-RU" b="1" dirty="0" err="1" smtClean="0">
              <a:solidFill>
                <a:schemeClr val="tx1"/>
              </a:solidFill>
            </a:rPr>
            <a:t>Ключ»вплоть</a:t>
          </a:r>
          <a:r>
            <a:rPr lang="ru-RU" b="1" dirty="0" smtClean="0">
              <a:solidFill>
                <a:schemeClr val="tx1"/>
              </a:solidFill>
            </a:rPr>
            <a:t> до 2015 года. </a:t>
          </a:r>
          <a:endParaRPr lang="ru-RU" b="1" dirty="0">
            <a:solidFill>
              <a:schemeClr val="tx1"/>
            </a:solidFill>
          </a:endParaRPr>
        </a:p>
      </dgm:t>
    </dgm:pt>
    <dgm:pt modelId="{8D4349F8-28E4-472F-B919-895473158E75}" type="parTrans" cxnId="{F82ECFEB-D323-4060-9A83-FE187420D642}">
      <dgm:prSet/>
      <dgm:spPr/>
      <dgm:t>
        <a:bodyPr/>
        <a:lstStyle/>
        <a:p>
          <a:endParaRPr lang="ru-RU"/>
        </a:p>
      </dgm:t>
    </dgm:pt>
    <dgm:pt modelId="{3DF6C71C-D1CD-4776-AEC2-4E77D9D3A057}" type="sibTrans" cxnId="{F82ECFEB-D323-4060-9A83-FE187420D642}">
      <dgm:prSet/>
      <dgm:spPr/>
      <dgm:t>
        <a:bodyPr/>
        <a:lstStyle/>
        <a:p>
          <a:endParaRPr lang="ru-RU"/>
        </a:p>
      </dgm:t>
    </dgm:pt>
    <dgm:pt modelId="{96037454-C19B-4803-96DE-956181A6AEC6}" type="pres">
      <dgm:prSet presAssocID="{AC2A2E22-648D-491E-897F-79585D6FF7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A1BF2-7C1D-4161-9F97-1BE05305BD1E}" type="pres">
      <dgm:prSet presAssocID="{A3766A8E-AC17-4618-8E2E-BF0C68EF6056}" presName="composite" presStyleCnt="0"/>
      <dgm:spPr/>
    </dgm:pt>
    <dgm:pt modelId="{72C0ECF3-FD0E-4F2B-858D-1A275E7FAE0F}" type="pres">
      <dgm:prSet presAssocID="{A3766A8E-AC17-4618-8E2E-BF0C68EF6056}" presName="imgShp" presStyleLbl="fgImgPlace1" presStyleIdx="0" presStyleCnt="3" custScaleX="204744" custScaleY="146400" custLinFactNeighborX="-86184" custLinFactNeighborY="382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DA5AD76D-2CD5-4919-818D-E9F0A6030498}" type="pres">
      <dgm:prSet presAssocID="{A3766A8E-AC17-4618-8E2E-BF0C68EF6056}" presName="txShp" presStyleLbl="node1" presStyleIdx="0" presStyleCnt="3" custScaleX="141561" custScaleY="13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8D4A-B75A-4588-978D-B44BBA7D260E}" type="pres">
      <dgm:prSet presAssocID="{1EEBF9D5-02B8-447E-BFFE-2AA81BA07C8F}" presName="spacing" presStyleCnt="0"/>
      <dgm:spPr/>
    </dgm:pt>
    <dgm:pt modelId="{9C97CBDA-2AAE-484E-BE13-7BFC06193D8A}" type="pres">
      <dgm:prSet presAssocID="{BA5049BE-0FF3-491B-9B15-1423221F3DDF}" presName="composite" presStyleCnt="0"/>
      <dgm:spPr/>
    </dgm:pt>
    <dgm:pt modelId="{B56DBF6B-C06C-4349-88AE-FE94C9B24609}" type="pres">
      <dgm:prSet presAssocID="{BA5049BE-0FF3-491B-9B15-1423221F3DDF}" presName="imgShp" presStyleLbl="fgImgPlace1" presStyleIdx="1" presStyleCnt="3" custScaleX="220428" custScaleY="150922" custLinFactNeighborX="-98190" custLinFactNeighborY="-219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6557486-0A84-4F7E-B1C2-E302E4D7BED9}" type="pres">
      <dgm:prSet presAssocID="{BA5049BE-0FF3-491B-9B15-1423221F3DDF}" presName="txShp" presStyleLbl="node1" presStyleIdx="1" presStyleCnt="3" custScaleX="134392" custScaleY="187586" custLinFactNeighborX="4039" custLinFactNeighborY="-6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2FCFF-41C3-4817-AF85-DB1C586D5EF4}" type="pres">
      <dgm:prSet presAssocID="{E6C1DA37-B6EE-41BE-B574-A409CA8691FB}" presName="spacing" presStyleCnt="0"/>
      <dgm:spPr/>
    </dgm:pt>
    <dgm:pt modelId="{9ACC4990-C9A7-4EF6-AB24-54567C46E177}" type="pres">
      <dgm:prSet presAssocID="{1530B8ED-010B-4B28-B1F9-EBD3F6D78F38}" presName="composite" presStyleCnt="0"/>
      <dgm:spPr/>
    </dgm:pt>
    <dgm:pt modelId="{2265038D-32EC-4DD1-9A5A-C14B08B4A1A2}" type="pres">
      <dgm:prSet presAssocID="{1530B8ED-010B-4B28-B1F9-EBD3F6D78F38}" presName="imgShp" presStyleLbl="fgImgPlace1" presStyleIdx="2" presStyleCnt="3" custScaleX="230976" custScaleY="152179" custLinFactNeighborX="-41069" custLinFactNeighborY="75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E989DEA-E1B7-4A7F-A882-3C6A9EDEDCEF}" type="pres">
      <dgm:prSet presAssocID="{1530B8ED-010B-4B28-B1F9-EBD3F6D78F38}" presName="txShp" presStyleLbl="node1" presStyleIdx="2" presStyleCnt="3" custScaleX="135474" custScaleY="141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F2EE7E-928B-444B-82BC-30311C0F71F3}" type="presOf" srcId="{BA5049BE-0FF3-491B-9B15-1423221F3DDF}" destId="{B6557486-0A84-4F7E-B1C2-E302E4D7BED9}" srcOrd="0" destOrd="0" presId="urn:microsoft.com/office/officeart/2005/8/layout/vList3"/>
    <dgm:cxn modelId="{F82ECFEB-D323-4060-9A83-FE187420D642}" srcId="{AC2A2E22-648D-491E-897F-79585D6FF7D0}" destId="{1530B8ED-010B-4B28-B1F9-EBD3F6D78F38}" srcOrd="2" destOrd="0" parTransId="{8D4349F8-28E4-472F-B919-895473158E75}" sibTransId="{3DF6C71C-D1CD-4776-AEC2-4E77D9D3A057}"/>
    <dgm:cxn modelId="{477DA8D8-1C4E-4E52-A216-92F209B2ACD9}" type="presOf" srcId="{1530B8ED-010B-4B28-B1F9-EBD3F6D78F38}" destId="{5E989DEA-E1B7-4A7F-A882-3C6A9EDEDCEF}" srcOrd="0" destOrd="0" presId="urn:microsoft.com/office/officeart/2005/8/layout/vList3"/>
    <dgm:cxn modelId="{A1EB30D3-553E-4022-8FB4-C5F86991FA88}" srcId="{AC2A2E22-648D-491E-897F-79585D6FF7D0}" destId="{A3766A8E-AC17-4618-8E2E-BF0C68EF6056}" srcOrd="0" destOrd="0" parTransId="{33CD6556-6CFC-47AB-A3A6-97E57D02B7B3}" sibTransId="{1EEBF9D5-02B8-447E-BFFE-2AA81BA07C8F}"/>
    <dgm:cxn modelId="{A5496F92-6F5F-4716-B761-5A40D04D9B6D}" type="presOf" srcId="{AC2A2E22-648D-491E-897F-79585D6FF7D0}" destId="{96037454-C19B-4803-96DE-956181A6AEC6}" srcOrd="0" destOrd="0" presId="urn:microsoft.com/office/officeart/2005/8/layout/vList3"/>
    <dgm:cxn modelId="{C5298082-A0BC-422C-B7D8-8564D82FDA0A}" srcId="{AC2A2E22-648D-491E-897F-79585D6FF7D0}" destId="{BA5049BE-0FF3-491B-9B15-1423221F3DDF}" srcOrd="1" destOrd="0" parTransId="{CBECEA8E-0373-4CB6-A0A8-231EA221A815}" sibTransId="{E6C1DA37-B6EE-41BE-B574-A409CA8691FB}"/>
    <dgm:cxn modelId="{82CC2EF3-C620-4100-88A9-B334F2B0A098}" type="presOf" srcId="{A3766A8E-AC17-4618-8E2E-BF0C68EF6056}" destId="{DA5AD76D-2CD5-4919-818D-E9F0A6030498}" srcOrd="0" destOrd="0" presId="urn:microsoft.com/office/officeart/2005/8/layout/vList3"/>
    <dgm:cxn modelId="{F92C104A-8CC5-459B-B8D1-EA94D537C631}" type="presParOf" srcId="{96037454-C19B-4803-96DE-956181A6AEC6}" destId="{F18A1BF2-7C1D-4161-9F97-1BE05305BD1E}" srcOrd="0" destOrd="0" presId="urn:microsoft.com/office/officeart/2005/8/layout/vList3"/>
    <dgm:cxn modelId="{48C97B49-5C47-4841-8A88-E8B5104AF6CF}" type="presParOf" srcId="{F18A1BF2-7C1D-4161-9F97-1BE05305BD1E}" destId="{72C0ECF3-FD0E-4F2B-858D-1A275E7FAE0F}" srcOrd="0" destOrd="0" presId="urn:microsoft.com/office/officeart/2005/8/layout/vList3"/>
    <dgm:cxn modelId="{980848B7-6D5D-4A6A-8CEF-22BBC4915BC4}" type="presParOf" srcId="{F18A1BF2-7C1D-4161-9F97-1BE05305BD1E}" destId="{DA5AD76D-2CD5-4919-818D-E9F0A6030498}" srcOrd="1" destOrd="0" presId="urn:microsoft.com/office/officeart/2005/8/layout/vList3"/>
    <dgm:cxn modelId="{7CEB5467-991F-4B4E-AD37-2A600F356B36}" type="presParOf" srcId="{96037454-C19B-4803-96DE-956181A6AEC6}" destId="{C5598D4A-B75A-4588-978D-B44BBA7D260E}" srcOrd="1" destOrd="0" presId="urn:microsoft.com/office/officeart/2005/8/layout/vList3"/>
    <dgm:cxn modelId="{2FC25D6C-A23D-42FA-BE0D-8C4B1218CD41}" type="presParOf" srcId="{96037454-C19B-4803-96DE-956181A6AEC6}" destId="{9C97CBDA-2AAE-484E-BE13-7BFC06193D8A}" srcOrd="2" destOrd="0" presId="urn:microsoft.com/office/officeart/2005/8/layout/vList3"/>
    <dgm:cxn modelId="{F643A6B8-652A-4E0C-BBFA-9D568457BD30}" type="presParOf" srcId="{9C97CBDA-2AAE-484E-BE13-7BFC06193D8A}" destId="{B56DBF6B-C06C-4349-88AE-FE94C9B24609}" srcOrd="0" destOrd="0" presId="urn:microsoft.com/office/officeart/2005/8/layout/vList3"/>
    <dgm:cxn modelId="{3F1F5FE3-F341-4183-8E3F-31F8B3EB1AA0}" type="presParOf" srcId="{9C97CBDA-2AAE-484E-BE13-7BFC06193D8A}" destId="{B6557486-0A84-4F7E-B1C2-E302E4D7BED9}" srcOrd="1" destOrd="0" presId="urn:microsoft.com/office/officeart/2005/8/layout/vList3"/>
    <dgm:cxn modelId="{7AF75791-99F5-494B-AE2A-94A1643B7858}" type="presParOf" srcId="{96037454-C19B-4803-96DE-956181A6AEC6}" destId="{5622FCFF-41C3-4817-AF85-DB1C586D5EF4}" srcOrd="3" destOrd="0" presId="urn:microsoft.com/office/officeart/2005/8/layout/vList3"/>
    <dgm:cxn modelId="{BF6C9189-A40B-4D7B-8627-734AB2E1BDE9}" type="presParOf" srcId="{96037454-C19B-4803-96DE-956181A6AEC6}" destId="{9ACC4990-C9A7-4EF6-AB24-54567C46E177}" srcOrd="4" destOrd="0" presId="urn:microsoft.com/office/officeart/2005/8/layout/vList3"/>
    <dgm:cxn modelId="{FC4499ED-9FB9-4C4B-8DCC-9220E64B170E}" type="presParOf" srcId="{9ACC4990-C9A7-4EF6-AB24-54567C46E177}" destId="{2265038D-32EC-4DD1-9A5A-C14B08B4A1A2}" srcOrd="0" destOrd="0" presId="urn:microsoft.com/office/officeart/2005/8/layout/vList3"/>
    <dgm:cxn modelId="{2E637C96-4B11-41E7-B3C6-53B2B6BD30B3}" type="presParOf" srcId="{9ACC4990-C9A7-4EF6-AB24-54567C46E177}" destId="{5E989DEA-E1B7-4A7F-A882-3C6A9EDEDC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740A-EE2E-4BEF-9F3B-4845BE3E6D96}">
      <dsp:nvSpPr>
        <dsp:cNvPr id="0" name=""/>
        <dsp:cNvSpPr/>
      </dsp:nvSpPr>
      <dsp:spPr>
        <a:xfrm>
          <a:off x="4395" y="0"/>
          <a:ext cx="8992387" cy="52126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tx1"/>
              </a:solidFill>
            </a:rPr>
            <a:t>ОАО "</a:t>
          </a:r>
          <a:r>
            <a:rPr lang="ru-RU" sz="3900" kern="1200" dirty="0" err="1" smtClean="0">
              <a:solidFill>
                <a:schemeClr val="tx1"/>
              </a:solidFill>
            </a:rPr>
            <a:t>Спасскцемент</a:t>
          </a:r>
          <a:r>
            <a:rPr lang="ru-RU" sz="3900" kern="1200" dirty="0" smtClean="0">
              <a:solidFill>
                <a:schemeClr val="tx1"/>
              </a:solidFill>
            </a:rPr>
            <a:t>" занимает монопольное положение на рынках цемента в регионе. Предприятие внесено в реестр хозяйствующих субъектов, занимающих долю на рынке определенного товара более чем 35%. Для "</a:t>
          </a:r>
          <a:r>
            <a:rPr lang="ru-RU" sz="3900" kern="1200" dirty="0" err="1" smtClean="0">
              <a:solidFill>
                <a:schemeClr val="tx1"/>
              </a:solidFill>
            </a:rPr>
            <a:t>Спасскцемента</a:t>
          </a:r>
          <a:r>
            <a:rPr lang="ru-RU" sz="3900" kern="1200" dirty="0" smtClean="0">
              <a:solidFill>
                <a:schemeClr val="tx1"/>
              </a:solidFill>
            </a:rPr>
            <a:t>" эта доля составляет более 65%.</a:t>
          </a:r>
          <a:endParaRPr lang="ru-RU" sz="3900" kern="1200" dirty="0">
            <a:solidFill>
              <a:schemeClr val="tx1"/>
            </a:solidFill>
          </a:endParaRPr>
        </a:p>
      </dsp:txBody>
      <dsp:txXfrm>
        <a:off x="157068" y="152673"/>
        <a:ext cx="8687041" cy="490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293B2-3BDB-4BF2-ADC0-D7D3AB70E4CF}">
      <dsp:nvSpPr>
        <dsp:cNvPr id="0" name=""/>
        <dsp:cNvSpPr/>
      </dsp:nvSpPr>
      <dsp:spPr>
        <a:xfrm>
          <a:off x="-615238" y="0"/>
          <a:ext cx="8188236" cy="4525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Все работы по расширению ассортимента, освоению новых видов продукций, внедрению новых технологий ОАО «</a:t>
          </a:r>
          <a:r>
            <a:rPr lang="ru-RU" sz="2400" b="1" kern="1200" dirty="0" err="1" smtClean="0"/>
            <a:t>Спасскцемент</a:t>
          </a:r>
          <a:r>
            <a:rPr lang="ru-RU" sz="2400" b="1" kern="1200" dirty="0" smtClean="0"/>
            <a:t>» ведет совместно с учеными ЗАО «Научно-технический центр», образованного на базе Российского химико-технологического университета им. Менделеева.</a:t>
          </a:r>
          <a:endParaRPr lang="ru-RU" sz="2400" kern="1200" dirty="0"/>
        </a:p>
      </dsp:txBody>
      <dsp:txXfrm>
        <a:off x="583901" y="662812"/>
        <a:ext cx="5789958" cy="3200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92376-B72D-4CC8-AA79-F33FC5FA0D7F}">
      <dsp:nvSpPr>
        <dsp:cNvPr id="0" name=""/>
        <dsp:cNvSpPr/>
      </dsp:nvSpPr>
      <dsp:spPr>
        <a:xfrm>
          <a:off x="38317" y="0"/>
          <a:ext cx="4079424" cy="590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 Полный цикл производства позволяет существенно удешевить конечный </a:t>
          </a:r>
          <a:r>
            <a:rPr lang="ru-RU" sz="1800" b="1" kern="1200" dirty="0" smtClean="0">
              <a:solidFill>
                <a:schemeClr val="tx1"/>
              </a:solidFill>
            </a:rPr>
            <a:t>продукт</a:t>
          </a:r>
          <a:r>
            <a:rPr lang="en-US" sz="1800" b="1" kern="1200" dirty="0" smtClean="0">
              <a:solidFill>
                <a:schemeClr val="tx1"/>
              </a:solidFill>
            </a:rPr>
            <a:t> </a:t>
          </a:r>
          <a:r>
            <a:rPr lang="ru-RU" sz="1800" b="1" kern="1200" dirty="0" smtClean="0">
              <a:solidFill>
                <a:schemeClr val="tx1"/>
              </a:solidFill>
            </a:rPr>
            <a:t>за </a:t>
          </a:r>
          <a:r>
            <a:rPr lang="ru-RU" sz="1800" b="1" kern="1200" dirty="0" smtClean="0">
              <a:solidFill>
                <a:schemeClr val="tx1"/>
              </a:solidFill>
            </a:rPr>
            <a:t>счет высокоэффективной организации взаимодействия между подразделениями "</a:t>
          </a:r>
          <a:r>
            <a:rPr lang="ru-RU" sz="1800" b="1" kern="1200" dirty="0" err="1" smtClean="0">
              <a:solidFill>
                <a:schemeClr val="tx1"/>
              </a:solidFill>
            </a:rPr>
            <a:t>Спасскцемента</a:t>
          </a:r>
          <a:r>
            <a:rPr lang="ru-RU" sz="1800" b="1" kern="1200" dirty="0" smtClean="0">
              <a:solidFill>
                <a:schemeClr val="tx1"/>
              </a:solidFill>
            </a:rPr>
            <a:t>".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Кроме того, завод располагает цехом по производству известняковой муки для известкования кислых почв. автотранспортом потребителей.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8317" y="2361862"/>
        <a:ext cx="4079424" cy="2361862"/>
      </dsp:txXfrm>
    </dsp:sp>
    <dsp:sp modelId="{6E7F1975-EE47-4535-8AA1-D5B56B32AEFA}">
      <dsp:nvSpPr>
        <dsp:cNvPr id="0" name=""/>
        <dsp:cNvSpPr/>
      </dsp:nvSpPr>
      <dsp:spPr>
        <a:xfrm>
          <a:off x="1041756" y="37319"/>
          <a:ext cx="1966250" cy="196625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5783A-B75F-4739-B749-D3D26639F18B}">
      <dsp:nvSpPr>
        <dsp:cNvPr id="0" name=""/>
        <dsp:cNvSpPr/>
      </dsp:nvSpPr>
      <dsp:spPr>
        <a:xfrm>
          <a:off x="4244476" y="0"/>
          <a:ext cx="4224493" cy="5904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Отгрузка готовой продукции осуществляется в железнодорожные вагоны навалом и в расфасовке в бумажные мешки по 50 кг и в мягкие контейнеры 1-1,5 тонны, также имеет место вывоз готовой продукции.  Наряду с продажей готовой конечной продукции - цемента осуществляется продажа его полуфабриката - клинкера. Собственная сырьевая база позволяет более ритмично организовывать производственный процесс.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Официальным дистрибьютором завода является компания ООО "ДВ-Цемент" (г. Владивосток).</a:t>
          </a:r>
          <a:endParaRPr lang="ru-RU" sz="1400" b="1" kern="1200" dirty="0">
            <a:solidFill>
              <a:schemeClr val="tx1"/>
            </a:solidFill>
            <a:latin typeface="+mn-lt"/>
            <a:cs typeface="Times New Roman" pitchFamily="18" charset="0"/>
          </a:endParaRPr>
        </a:p>
      </dsp:txBody>
      <dsp:txXfrm>
        <a:off x="4244476" y="2361862"/>
        <a:ext cx="4224493" cy="2361862"/>
      </dsp:txXfrm>
    </dsp:sp>
    <dsp:sp modelId="{2DBC4FFA-84DC-4A77-A7BE-BAE59728D3F3}">
      <dsp:nvSpPr>
        <dsp:cNvPr id="0" name=""/>
        <dsp:cNvSpPr/>
      </dsp:nvSpPr>
      <dsp:spPr>
        <a:xfrm>
          <a:off x="5326250" y="37319"/>
          <a:ext cx="1966250" cy="19662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7BBAD-54E2-41A1-A306-92A5902D2599}">
      <dsp:nvSpPr>
        <dsp:cNvPr id="0" name=""/>
        <dsp:cNvSpPr/>
      </dsp:nvSpPr>
      <dsp:spPr>
        <a:xfrm>
          <a:off x="415038" y="5018957"/>
          <a:ext cx="7761657" cy="885698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8BCB-83ED-4B83-896B-9B06C8D999BB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19277-5FD9-46FB-BBF3-E7A1B567284A}">
      <dsp:nvSpPr>
        <dsp:cNvPr id="0" name=""/>
        <dsp:cNvSpPr/>
      </dsp:nvSpPr>
      <dsp:spPr>
        <a:xfrm>
          <a:off x="2053494" y="404982"/>
          <a:ext cx="4998482" cy="506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Способ производства - сухой; </a:t>
          </a:r>
          <a:endParaRPr lang="ru-RU" sz="1800" b="1" kern="1200" dirty="0"/>
        </a:p>
      </dsp:txBody>
      <dsp:txXfrm>
        <a:off x="2078220" y="429708"/>
        <a:ext cx="4949030" cy="457066"/>
      </dsp:txXfrm>
    </dsp:sp>
    <dsp:sp modelId="{132EB64F-117E-4070-A0AC-208B57C96F5F}">
      <dsp:nvSpPr>
        <dsp:cNvPr id="0" name=""/>
        <dsp:cNvSpPr/>
      </dsp:nvSpPr>
      <dsp:spPr>
        <a:xfrm>
          <a:off x="2051023" y="1025502"/>
          <a:ext cx="5000953" cy="506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Топливо - уголь; </a:t>
          </a:r>
          <a:endParaRPr lang="ru-RU" sz="1800" b="1" kern="1200" dirty="0"/>
        </a:p>
      </dsp:txBody>
      <dsp:txXfrm>
        <a:off x="2075749" y="1050228"/>
        <a:ext cx="4951501" cy="457066"/>
      </dsp:txXfrm>
    </dsp:sp>
    <dsp:sp modelId="{5D6CC407-5654-4005-A759-969EA58635D1}">
      <dsp:nvSpPr>
        <dsp:cNvPr id="0" name=""/>
        <dsp:cNvSpPr/>
      </dsp:nvSpPr>
      <dsp:spPr>
        <a:xfrm>
          <a:off x="1690982" y="1595336"/>
          <a:ext cx="5721036" cy="9667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Основные сырьевые материалы - известняк, глинистый сланец (месторождения "</a:t>
          </a:r>
          <a:r>
            <a:rPr lang="ru-RU" sz="1600" b="1" kern="1200" dirty="0" err="1" smtClean="0"/>
            <a:t>Длинногорское</a:t>
          </a:r>
          <a:r>
            <a:rPr lang="ru-RU" sz="1600" b="1" kern="1200" dirty="0" smtClean="0"/>
            <a:t>", "Спасское" и "</a:t>
          </a:r>
          <a:r>
            <a:rPr lang="ru-RU" sz="1600" b="1" kern="1200" dirty="0" err="1" smtClean="0"/>
            <a:t>Кулешовское</a:t>
          </a:r>
          <a:r>
            <a:rPr lang="ru-RU" sz="1600" b="1" kern="1200" dirty="0" smtClean="0"/>
            <a:t>"), гипс ("</a:t>
          </a:r>
          <a:r>
            <a:rPr lang="ru-RU" sz="1600" b="1" kern="1200" dirty="0" err="1" smtClean="0"/>
            <a:t>Нукутсткий</a:t>
          </a:r>
          <a:r>
            <a:rPr lang="ru-RU" sz="1600" b="1" kern="1200" dirty="0" smtClean="0"/>
            <a:t> гипсовый карьер"); </a:t>
          </a:r>
          <a:endParaRPr lang="ru-RU" sz="1600" b="1" kern="1200" dirty="0"/>
        </a:p>
      </dsp:txBody>
      <dsp:txXfrm>
        <a:off x="1738176" y="1642530"/>
        <a:ext cx="5626648" cy="872394"/>
      </dsp:txXfrm>
    </dsp:sp>
    <dsp:sp modelId="{DB4F7CFE-3C2D-4CDD-823D-CC97C3FED929}">
      <dsp:nvSpPr>
        <dsp:cNvPr id="0" name=""/>
        <dsp:cNvSpPr/>
      </dsp:nvSpPr>
      <dsp:spPr>
        <a:xfrm>
          <a:off x="2035873" y="2625433"/>
          <a:ext cx="5031255" cy="5065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Корректирующие добавки: шлак гранулированный; </a:t>
          </a:r>
          <a:endParaRPr lang="ru-RU" sz="1800" b="1" kern="1200" dirty="0"/>
        </a:p>
      </dsp:txBody>
      <dsp:txXfrm>
        <a:off x="2060599" y="2650159"/>
        <a:ext cx="4981803" cy="457066"/>
      </dsp:txXfrm>
    </dsp:sp>
    <dsp:sp modelId="{446D372D-2564-428F-B91D-FBB093D9B8F1}">
      <dsp:nvSpPr>
        <dsp:cNvPr id="0" name=""/>
        <dsp:cNvSpPr/>
      </dsp:nvSpPr>
      <dsp:spPr>
        <a:xfrm>
          <a:off x="1728079" y="3228928"/>
          <a:ext cx="5699090" cy="8117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Активные минеральные добавки: туф (месторождение "Морозовское"), железорудный концентрат (Япония). </a:t>
          </a:r>
          <a:endParaRPr lang="ru-RU" sz="1800" b="1" kern="1200" dirty="0"/>
        </a:p>
      </dsp:txBody>
      <dsp:txXfrm>
        <a:off x="1767703" y="3268552"/>
        <a:ext cx="5619842" cy="732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FC41E-16C1-4E5D-B5B3-1602C6CB2428}">
      <dsp:nvSpPr>
        <dsp:cNvPr id="0" name=""/>
        <dsp:cNvSpPr/>
      </dsp:nvSpPr>
      <dsp:spPr>
        <a:xfrm>
          <a:off x="0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FF21-FEF3-498E-B58A-E8956E684390}">
      <dsp:nvSpPr>
        <dsp:cNvPr id="0" name=""/>
        <dsp:cNvSpPr/>
      </dsp:nvSpPr>
      <dsp:spPr>
        <a:xfrm>
          <a:off x="1265107" y="453038"/>
          <a:ext cx="535962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</a:t>
          </a:r>
          <a:r>
            <a:rPr lang="ru-RU" sz="1400" b="1" kern="1200" dirty="0" err="1" smtClean="0"/>
            <a:t>бездобавочный</a:t>
          </a:r>
          <a:r>
            <a:rPr lang="ru-RU" sz="1400" b="1" kern="1200" dirty="0" smtClean="0"/>
            <a:t> ПЦ 500-Д0 </a:t>
          </a:r>
          <a:endParaRPr lang="ru-RU" sz="1400" b="1" kern="1200" dirty="0"/>
        </a:p>
      </dsp:txBody>
      <dsp:txXfrm>
        <a:off x="1284741" y="472672"/>
        <a:ext cx="5320359" cy="362941"/>
      </dsp:txXfrm>
    </dsp:sp>
    <dsp:sp modelId="{988187E7-8D86-49B3-A30B-B14BCF5FEC8C}">
      <dsp:nvSpPr>
        <dsp:cNvPr id="0" name=""/>
        <dsp:cNvSpPr/>
      </dsp:nvSpPr>
      <dsp:spPr>
        <a:xfrm>
          <a:off x="1256752" y="905524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</a:t>
          </a:r>
          <a:r>
            <a:rPr lang="ru-RU" sz="1400" b="1" kern="1200" dirty="0" err="1" smtClean="0"/>
            <a:t>бездобавочный</a:t>
          </a:r>
          <a:r>
            <a:rPr lang="ru-RU" sz="1400" b="1" kern="1200" dirty="0" smtClean="0"/>
            <a:t> нормированный для бетона дорожных и </a:t>
          </a:r>
          <a:r>
            <a:rPr lang="ru-RU" sz="1400" b="1" kern="1200" dirty="0" err="1" smtClean="0"/>
            <a:t>аэродромныйх</a:t>
          </a:r>
          <a:r>
            <a:rPr lang="ru-RU" sz="1400" b="1" kern="1200" dirty="0" smtClean="0"/>
            <a:t> покрытий ПЦ 500-Д0-Н </a:t>
          </a:r>
          <a:endParaRPr lang="ru-RU" sz="1400" b="1" kern="1200" dirty="0"/>
        </a:p>
      </dsp:txBody>
      <dsp:txXfrm>
        <a:off x="1276386" y="925158"/>
        <a:ext cx="5337069" cy="362941"/>
      </dsp:txXfrm>
    </dsp:sp>
    <dsp:sp modelId="{B2F5D3E6-E59B-4EFE-98DE-9AED3D8546DB}">
      <dsp:nvSpPr>
        <dsp:cNvPr id="0" name=""/>
        <dsp:cNvSpPr/>
      </dsp:nvSpPr>
      <dsp:spPr>
        <a:xfrm>
          <a:off x="1256752" y="1358009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</a:t>
          </a:r>
          <a:r>
            <a:rPr lang="ru-RU" sz="1400" b="1" kern="1200" dirty="0" err="1" smtClean="0"/>
            <a:t>бездобавочный</a:t>
          </a:r>
          <a:r>
            <a:rPr lang="ru-RU" sz="1400" b="1" kern="1200" dirty="0" smtClean="0"/>
            <a:t> нормированный для бетона дорожных и </a:t>
          </a:r>
          <a:r>
            <a:rPr lang="ru-RU" sz="1400" b="1" kern="1200" dirty="0" err="1" smtClean="0"/>
            <a:t>аэродромныйх</a:t>
          </a:r>
          <a:r>
            <a:rPr lang="ru-RU" sz="1400" b="1" kern="1200" dirty="0" smtClean="0"/>
            <a:t> покрытий ПЦ 550-Д0-Н </a:t>
          </a:r>
          <a:endParaRPr lang="ru-RU" sz="1400" b="1" kern="1200" dirty="0"/>
        </a:p>
      </dsp:txBody>
      <dsp:txXfrm>
        <a:off x="1276386" y="1377643"/>
        <a:ext cx="5337069" cy="362941"/>
      </dsp:txXfrm>
    </dsp:sp>
    <dsp:sp modelId="{DE005F5B-F265-4AB7-AC76-2BD759F792C8}">
      <dsp:nvSpPr>
        <dsp:cNvPr id="0" name=""/>
        <dsp:cNvSpPr/>
      </dsp:nvSpPr>
      <dsp:spPr>
        <a:xfrm>
          <a:off x="1256752" y="1810495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с минеральными добавками ПЦ 400-Д20 </a:t>
          </a:r>
          <a:endParaRPr lang="ru-RU" sz="1400" b="1" kern="1200" dirty="0"/>
        </a:p>
      </dsp:txBody>
      <dsp:txXfrm>
        <a:off x="1276386" y="1830129"/>
        <a:ext cx="5337069" cy="362941"/>
      </dsp:txXfrm>
    </dsp:sp>
    <dsp:sp modelId="{FE873C01-E660-4CA8-B466-B2DD087240B5}">
      <dsp:nvSpPr>
        <dsp:cNvPr id="0" name=""/>
        <dsp:cNvSpPr/>
      </dsp:nvSpPr>
      <dsp:spPr>
        <a:xfrm>
          <a:off x="1256752" y="2262981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для производства асбестоцементных изделий ПЦА </a:t>
          </a:r>
          <a:endParaRPr lang="ru-RU" sz="1400" b="1" kern="1200" dirty="0"/>
        </a:p>
      </dsp:txBody>
      <dsp:txXfrm>
        <a:off x="1276386" y="2282615"/>
        <a:ext cx="5337069" cy="362941"/>
      </dsp:txXfrm>
    </dsp:sp>
    <dsp:sp modelId="{6C57743A-C753-4F59-A59B-0BBCE888C949}">
      <dsp:nvSpPr>
        <dsp:cNvPr id="0" name=""/>
        <dsp:cNvSpPr/>
      </dsp:nvSpPr>
      <dsp:spPr>
        <a:xfrm>
          <a:off x="1256752" y="2715467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Портландцемент с известняком </a:t>
          </a:r>
          <a:r>
            <a:rPr lang="ru-RU" sz="1400" b="1" kern="1200" dirty="0" err="1" smtClean="0"/>
            <a:t>нормальнотвердеющий</a:t>
          </a:r>
          <a:r>
            <a:rPr lang="ru-RU" sz="1400" b="1" kern="1200" dirty="0" smtClean="0"/>
            <a:t> ЦЕМ II/А-И 42,5Н </a:t>
          </a:r>
          <a:endParaRPr lang="ru-RU" sz="1400" b="1" kern="1200" dirty="0"/>
        </a:p>
      </dsp:txBody>
      <dsp:txXfrm>
        <a:off x="1276386" y="2735101"/>
        <a:ext cx="5337069" cy="362941"/>
      </dsp:txXfrm>
    </dsp:sp>
    <dsp:sp modelId="{2E1EDD54-D915-4E50-AB13-6738F7208BBB}">
      <dsp:nvSpPr>
        <dsp:cNvPr id="0" name=""/>
        <dsp:cNvSpPr/>
      </dsp:nvSpPr>
      <dsp:spPr>
        <a:xfrm>
          <a:off x="1222038" y="3168352"/>
          <a:ext cx="5411051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Известняковая мука </a:t>
          </a:r>
          <a:endParaRPr lang="ru-RU" sz="1400" b="1" kern="1200" dirty="0"/>
        </a:p>
      </dsp:txBody>
      <dsp:txXfrm>
        <a:off x="1241672" y="3187986"/>
        <a:ext cx="5371783" cy="362941"/>
      </dsp:txXfrm>
    </dsp:sp>
    <dsp:sp modelId="{9032B9AE-DD0D-4089-BB0D-7932871E27C9}">
      <dsp:nvSpPr>
        <dsp:cNvPr id="0" name=""/>
        <dsp:cNvSpPr/>
      </dsp:nvSpPr>
      <dsp:spPr>
        <a:xfrm>
          <a:off x="1256752" y="3620438"/>
          <a:ext cx="5376337" cy="4022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Минеральный порошок для </a:t>
          </a:r>
          <a:r>
            <a:rPr lang="ru-RU" sz="1400" b="1" kern="1200" dirty="0" err="1" smtClean="0"/>
            <a:t>асфальто</a:t>
          </a:r>
          <a:r>
            <a:rPr lang="ru-RU" sz="1400" b="1" kern="1200" dirty="0" smtClean="0"/>
            <a:t>-бетонной смеси </a:t>
          </a:r>
          <a:endParaRPr lang="ru-RU" sz="1400" b="1" kern="1200" dirty="0"/>
        </a:p>
      </dsp:txBody>
      <dsp:txXfrm>
        <a:off x="1276386" y="3640072"/>
        <a:ext cx="5337069" cy="362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AD76D-2CD5-4919-818D-E9F0A6030498}">
      <dsp:nvSpPr>
        <dsp:cNvPr id="0" name=""/>
        <dsp:cNvSpPr/>
      </dsp:nvSpPr>
      <dsp:spPr>
        <a:xfrm rot="10800000">
          <a:off x="241206" y="62790"/>
          <a:ext cx="7747186" cy="109326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073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                В 2011 году объёмы производства и продаж,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                 благодаря   стройкам саммита АТЭС,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                       удалось увеличить, а освоение мощностей довести до 45,3% (против 41% в 2010 году), </a:t>
          </a:r>
          <a:endParaRPr lang="ru-RU" sz="1600" b="1" kern="1200" dirty="0">
            <a:solidFill>
              <a:schemeClr val="tx1"/>
            </a:solidFill>
          </a:endParaRPr>
        </a:p>
      </dsp:txBody>
      <dsp:txXfrm rot="10800000">
        <a:off x="514523" y="62790"/>
        <a:ext cx="7473869" cy="1093268"/>
      </dsp:txXfrm>
    </dsp:sp>
    <dsp:sp modelId="{72C0ECF3-FD0E-4F2B-858D-1A275E7FAE0F}">
      <dsp:nvSpPr>
        <dsp:cNvPr id="0" name=""/>
        <dsp:cNvSpPr/>
      </dsp:nvSpPr>
      <dsp:spPr>
        <a:xfrm>
          <a:off x="0" y="35064"/>
          <a:ext cx="1695039" cy="121201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557486-0A84-4F7E-B1C2-E302E4D7BED9}">
      <dsp:nvSpPr>
        <dsp:cNvPr id="0" name=""/>
        <dsp:cNvSpPr/>
      </dsp:nvSpPr>
      <dsp:spPr>
        <a:xfrm rot="10800000">
          <a:off x="658416" y="1410125"/>
          <a:ext cx="7354849" cy="155299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073" tIns="60960" rIns="113792" bIns="60960" numCol="1" spcCol="1270" anchor="ctr" anchorCtr="0">
          <a:noAutofit/>
        </a:bodyPr>
        <a:lstStyle/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               В 2011 году дробильно-сортировочный завод даже  поставил рекорд по объемам суточных поставок готовой 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продукции. В сутки заводу удавалось отгружать клиентам</a:t>
          </a:r>
        </a:p>
        <a:p>
          <a:pPr lvl="0" algn="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по 20 тысяч тонн скальной вскрыши и 12 тысяч тонн щебня</a:t>
          </a:r>
          <a:r>
            <a:rPr lang="ru-RU" sz="1300" b="1" kern="1200" dirty="0" smtClean="0">
              <a:solidFill>
                <a:schemeClr val="tx1"/>
              </a:solidFill>
            </a:rPr>
            <a:t>. </a:t>
          </a:r>
          <a:endParaRPr lang="ru-RU" sz="1300" b="1" kern="1200" dirty="0">
            <a:solidFill>
              <a:schemeClr val="tx1"/>
            </a:solidFill>
          </a:endParaRPr>
        </a:p>
      </dsp:txBody>
      <dsp:txXfrm rot="10800000">
        <a:off x="1046664" y="1410125"/>
        <a:ext cx="6966601" cy="1552991"/>
      </dsp:txXfrm>
    </dsp:sp>
    <dsp:sp modelId="{B56DBF6B-C06C-4349-88AE-FE94C9B24609}">
      <dsp:nvSpPr>
        <dsp:cNvPr id="0" name=""/>
        <dsp:cNvSpPr/>
      </dsp:nvSpPr>
      <dsp:spPr>
        <a:xfrm>
          <a:off x="0" y="1596126"/>
          <a:ext cx="1824884" cy="12494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89DEA-E1B7-4A7F-A882-3C6A9EDEDCEF}">
      <dsp:nvSpPr>
        <dsp:cNvPr id="0" name=""/>
        <dsp:cNvSpPr/>
      </dsp:nvSpPr>
      <dsp:spPr>
        <a:xfrm rot="10800000">
          <a:off x="407768" y="3307593"/>
          <a:ext cx="7414063" cy="11700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073" tIns="64770" rIns="120904" bIns="6477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              А заделом на будущее для завода стало получение </a:t>
          </a:r>
        </a:p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 разработку карьера на месторождении </a:t>
          </a:r>
        </a:p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«Пушкарев </a:t>
          </a:r>
          <a:r>
            <a:rPr lang="ru-RU" sz="1700" b="1" kern="1200" dirty="0" err="1" smtClean="0">
              <a:solidFill>
                <a:schemeClr val="tx1"/>
              </a:solidFill>
            </a:rPr>
            <a:t>Ключ»вплоть</a:t>
          </a:r>
          <a:r>
            <a:rPr lang="ru-RU" sz="1700" b="1" kern="1200" dirty="0" smtClean="0">
              <a:solidFill>
                <a:schemeClr val="tx1"/>
              </a:solidFill>
            </a:rPr>
            <a:t> до 2015 года. </a:t>
          </a:r>
          <a:endParaRPr lang="ru-RU" sz="1700" b="1" kern="1200" dirty="0">
            <a:solidFill>
              <a:schemeClr val="tx1"/>
            </a:solidFill>
          </a:endParaRPr>
        </a:p>
      </dsp:txBody>
      <dsp:txXfrm rot="10800000">
        <a:off x="700279" y="3307593"/>
        <a:ext cx="7121552" cy="1170046"/>
      </dsp:txXfrm>
    </dsp:sp>
    <dsp:sp modelId="{2265038D-32EC-4DD1-9A5A-C14B08B4A1A2}">
      <dsp:nvSpPr>
        <dsp:cNvPr id="0" name=""/>
        <dsp:cNvSpPr/>
      </dsp:nvSpPr>
      <dsp:spPr>
        <a:xfrm>
          <a:off x="82350" y="3266099"/>
          <a:ext cx="1912209" cy="125986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90A90E-4E52-4B4D-9436-06B1B523E8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88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Freeform 12"/>
          <p:cNvSpPr>
            <a:spLocks/>
          </p:cNvSpPr>
          <p:nvPr/>
        </p:nvSpPr>
        <p:spPr bwMode="gray">
          <a:xfrm>
            <a:off x="-9525" y="2997200"/>
            <a:ext cx="2205038" cy="2663825"/>
          </a:xfrm>
          <a:custGeom>
            <a:avLst/>
            <a:gdLst>
              <a:gd name="T0" fmla="*/ 0 w 1406"/>
              <a:gd name="T1" fmla="*/ 1678 h 1678"/>
              <a:gd name="T2" fmla="*/ 0 w 1406"/>
              <a:gd name="T3" fmla="*/ 1134 h 1678"/>
              <a:gd name="T4" fmla="*/ 1406 w 1406"/>
              <a:gd name="T5" fmla="*/ 0 h 1678"/>
              <a:gd name="T6" fmla="*/ 1406 w 1406"/>
              <a:gd name="T7" fmla="*/ 91 h 1678"/>
              <a:gd name="T8" fmla="*/ 0 w 1406"/>
              <a:gd name="T9" fmla="*/ 1678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1678">
                <a:moveTo>
                  <a:pt x="0" y="1678"/>
                </a:moveTo>
                <a:lnTo>
                  <a:pt x="0" y="1134"/>
                </a:lnTo>
                <a:lnTo>
                  <a:pt x="1406" y="0"/>
                </a:lnTo>
                <a:lnTo>
                  <a:pt x="1406" y="91"/>
                </a:lnTo>
                <a:lnTo>
                  <a:pt x="0" y="1678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103" name="Picture 7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7800" y="17827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Freeform 8"/>
          <p:cNvSpPr>
            <a:spLocks/>
          </p:cNvSpPr>
          <p:nvPr/>
        </p:nvSpPr>
        <p:spPr bwMode="gray">
          <a:xfrm>
            <a:off x="568325" y="-9525"/>
            <a:ext cx="1784350" cy="6875463"/>
          </a:xfrm>
          <a:custGeom>
            <a:avLst/>
            <a:gdLst>
              <a:gd name="T0" fmla="*/ 0 w 1124"/>
              <a:gd name="T1" fmla="*/ 0 h 4343"/>
              <a:gd name="T2" fmla="*/ 490 w 1124"/>
              <a:gd name="T3" fmla="*/ 2 h 4343"/>
              <a:gd name="T4" fmla="*/ 1124 w 1124"/>
              <a:gd name="T5" fmla="*/ 1373 h 4343"/>
              <a:gd name="T6" fmla="*/ 1124 w 1124"/>
              <a:gd name="T7" fmla="*/ 2036 h 4343"/>
              <a:gd name="T8" fmla="*/ 889 w 1124"/>
              <a:gd name="T9" fmla="*/ 4343 h 4343"/>
              <a:gd name="T10" fmla="*/ 526 w 1124"/>
              <a:gd name="T11" fmla="*/ 4343 h 4343"/>
              <a:gd name="T12" fmla="*/ 1079 w 1124"/>
              <a:gd name="T13" fmla="*/ 2031 h 4343"/>
              <a:gd name="T14" fmla="*/ 1079 w 1124"/>
              <a:gd name="T15" fmla="*/ 1383 h 4343"/>
              <a:gd name="T16" fmla="*/ 0 w 1124"/>
              <a:gd name="T17" fmla="*/ 0 h 4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4" h="4343">
                <a:moveTo>
                  <a:pt x="0" y="0"/>
                </a:moveTo>
                <a:lnTo>
                  <a:pt x="490" y="2"/>
                </a:lnTo>
                <a:lnTo>
                  <a:pt x="1124" y="1373"/>
                </a:lnTo>
                <a:lnTo>
                  <a:pt x="1124" y="2036"/>
                </a:lnTo>
                <a:lnTo>
                  <a:pt x="889" y="4343"/>
                </a:lnTo>
                <a:lnTo>
                  <a:pt x="526" y="4343"/>
                </a:lnTo>
                <a:lnTo>
                  <a:pt x="1079" y="2031"/>
                </a:lnTo>
                <a:lnTo>
                  <a:pt x="1079" y="138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Freeform 9"/>
          <p:cNvSpPr>
            <a:spLocks/>
          </p:cNvSpPr>
          <p:nvPr/>
        </p:nvSpPr>
        <p:spPr bwMode="gray">
          <a:xfrm>
            <a:off x="-12700" y="-9525"/>
            <a:ext cx="2392363" cy="6880225"/>
          </a:xfrm>
          <a:custGeom>
            <a:avLst/>
            <a:gdLst>
              <a:gd name="T0" fmla="*/ 181 w 1507"/>
              <a:gd name="T1" fmla="*/ 0 h 4334"/>
              <a:gd name="T2" fmla="*/ 1507 w 1507"/>
              <a:gd name="T3" fmla="*/ 1379 h 4334"/>
              <a:gd name="T4" fmla="*/ 1507 w 1507"/>
              <a:gd name="T5" fmla="*/ 2036 h 4334"/>
              <a:gd name="T6" fmla="*/ 727 w 1507"/>
              <a:gd name="T7" fmla="*/ 4334 h 4334"/>
              <a:gd name="T8" fmla="*/ 2 w 1507"/>
              <a:gd name="T9" fmla="*/ 4334 h 4334"/>
              <a:gd name="T10" fmla="*/ 2 w 1507"/>
              <a:gd name="T11" fmla="*/ 4162 h 4334"/>
              <a:gd name="T12" fmla="*/ 1441 w 1507"/>
              <a:gd name="T13" fmla="*/ 1936 h 4334"/>
              <a:gd name="T14" fmla="*/ 1441 w 1507"/>
              <a:gd name="T15" fmla="*/ 1447 h 4334"/>
              <a:gd name="T16" fmla="*/ 8 w 1507"/>
              <a:gd name="T17" fmla="*/ 434 h 4334"/>
              <a:gd name="T18" fmla="*/ 0 w 1507"/>
              <a:gd name="T19" fmla="*/ 6 h 4334"/>
              <a:gd name="T20" fmla="*/ 181 w 1507"/>
              <a:gd name="T21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07" h="4334">
                <a:moveTo>
                  <a:pt x="181" y="0"/>
                </a:moveTo>
                <a:lnTo>
                  <a:pt x="1507" y="1379"/>
                </a:lnTo>
                <a:lnTo>
                  <a:pt x="1507" y="2036"/>
                </a:lnTo>
                <a:lnTo>
                  <a:pt x="727" y="4334"/>
                </a:lnTo>
                <a:lnTo>
                  <a:pt x="2" y="4334"/>
                </a:lnTo>
                <a:lnTo>
                  <a:pt x="2" y="4162"/>
                </a:lnTo>
                <a:lnTo>
                  <a:pt x="1441" y="1936"/>
                </a:lnTo>
                <a:lnTo>
                  <a:pt x="1441" y="1447"/>
                </a:lnTo>
                <a:lnTo>
                  <a:pt x="8" y="434"/>
                </a:lnTo>
                <a:lnTo>
                  <a:pt x="0" y="6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Freeform 10"/>
          <p:cNvSpPr>
            <a:spLocks/>
          </p:cNvSpPr>
          <p:nvPr/>
        </p:nvSpPr>
        <p:spPr bwMode="gray">
          <a:xfrm>
            <a:off x="2557463" y="0"/>
            <a:ext cx="3022600" cy="6858000"/>
          </a:xfrm>
          <a:custGeom>
            <a:avLst/>
            <a:gdLst>
              <a:gd name="T0" fmla="*/ 1904 w 1904"/>
              <a:gd name="T1" fmla="*/ 0 h 4354"/>
              <a:gd name="T2" fmla="*/ 1178 w 1904"/>
              <a:gd name="T3" fmla="*/ 0 h 4354"/>
              <a:gd name="T4" fmla="*/ 0 w 1904"/>
              <a:gd name="T5" fmla="*/ 1342 h 4354"/>
              <a:gd name="T6" fmla="*/ 0 w 1904"/>
              <a:gd name="T7" fmla="*/ 1950 h 4354"/>
              <a:gd name="T8" fmla="*/ 498 w 1904"/>
              <a:gd name="T9" fmla="*/ 4354 h 4354"/>
              <a:gd name="T10" fmla="*/ 1088 w 1904"/>
              <a:gd name="T11" fmla="*/ 4354 h 4354"/>
              <a:gd name="T12" fmla="*/ 44 w 1904"/>
              <a:gd name="T13" fmla="*/ 1985 h 4354"/>
              <a:gd name="T14" fmla="*/ 44 w 1904"/>
              <a:gd name="T15" fmla="*/ 1361 h 4354"/>
              <a:gd name="T16" fmla="*/ 1904 w 1904"/>
              <a:gd name="T17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04" h="4354">
                <a:moveTo>
                  <a:pt x="1904" y="0"/>
                </a:moveTo>
                <a:lnTo>
                  <a:pt x="1178" y="0"/>
                </a:lnTo>
                <a:lnTo>
                  <a:pt x="0" y="1342"/>
                </a:lnTo>
                <a:lnTo>
                  <a:pt x="0" y="1950"/>
                </a:lnTo>
                <a:lnTo>
                  <a:pt x="498" y="4354"/>
                </a:lnTo>
                <a:lnTo>
                  <a:pt x="1088" y="4354"/>
                </a:lnTo>
                <a:lnTo>
                  <a:pt x="44" y="1985"/>
                </a:lnTo>
                <a:lnTo>
                  <a:pt x="44" y="1361"/>
                </a:lnTo>
                <a:lnTo>
                  <a:pt x="1904" y="0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Freeform 11"/>
          <p:cNvSpPr>
            <a:spLocks/>
          </p:cNvSpPr>
          <p:nvPr/>
        </p:nvSpPr>
        <p:spPr bwMode="gray">
          <a:xfrm>
            <a:off x="2959100" y="-14288"/>
            <a:ext cx="2711450" cy="1887538"/>
          </a:xfrm>
          <a:custGeom>
            <a:avLst/>
            <a:gdLst>
              <a:gd name="T0" fmla="*/ 1708 w 1708"/>
              <a:gd name="T1" fmla="*/ 1 h 1189"/>
              <a:gd name="T2" fmla="*/ 1379 w 1708"/>
              <a:gd name="T3" fmla="*/ 0 h 1189"/>
              <a:gd name="T4" fmla="*/ 0 w 1708"/>
              <a:gd name="T5" fmla="*/ 1189 h 1189"/>
              <a:gd name="T6" fmla="*/ 1708 w 1708"/>
              <a:gd name="T7" fmla="*/ 1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8" h="1189">
                <a:moveTo>
                  <a:pt x="1708" y="1"/>
                </a:moveTo>
                <a:lnTo>
                  <a:pt x="1379" y="0"/>
                </a:lnTo>
                <a:lnTo>
                  <a:pt x="0" y="1189"/>
                </a:lnTo>
                <a:lnTo>
                  <a:pt x="1708" y="1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Freeform 13"/>
          <p:cNvSpPr>
            <a:spLocks/>
          </p:cNvSpPr>
          <p:nvPr/>
        </p:nvSpPr>
        <p:spPr bwMode="gray">
          <a:xfrm>
            <a:off x="2498725" y="-9525"/>
            <a:ext cx="6105525" cy="6867525"/>
          </a:xfrm>
          <a:custGeom>
            <a:avLst/>
            <a:gdLst>
              <a:gd name="T0" fmla="*/ 3665 w 3846"/>
              <a:gd name="T1" fmla="*/ 0 h 4354"/>
              <a:gd name="T2" fmla="*/ 2122 w 3846"/>
              <a:gd name="T3" fmla="*/ 0 h 4354"/>
              <a:gd name="T4" fmla="*/ 0 w 3846"/>
              <a:gd name="T5" fmla="*/ 1339 h 4354"/>
              <a:gd name="T6" fmla="*/ 0 w 3846"/>
              <a:gd name="T7" fmla="*/ 1950 h 4354"/>
              <a:gd name="T8" fmla="*/ 1215 w 3846"/>
              <a:gd name="T9" fmla="*/ 4354 h 4354"/>
              <a:gd name="T10" fmla="*/ 1941 w 3846"/>
              <a:gd name="T11" fmla="*/ 4354 h 4354"/>
              <a:gd name="T12" fmla="*/ 72 w 3846"/>
              <a:gd name="T13" fmla="*/ 1877 h 4354"/>
              <a:gd name="T14" fmla="*/ 72 w 3846"/>
              <a:gd name="T15" fmla="*/ 1361 h 4354"/>
              <a:gd name="T16" fmla="*/ 3846 w 3846"/>
              <a:gd name="T17" fmla="*/ 0 h 4354"/>
              <a:gd name="T18" fmla="*/ 2122 w 3846"/>
              <a:gd name="T19" fmla="*/ 0 h 4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6" h="4354">
                <a:moveTo>
                  <a:pt x="3665" y="0"/>
                </a:moveTo>
                <a:lnTo>
                  <a:pt x="2122" y="0"/>
                </a:lnTo>
                <a:lnTo>
                  <a:pt x="0" y="1339"/>
                </a:lnTo>
                <a:lnTo>
                  <a:pt x="0" y="1950"/>
                </a:lnTo>
                <a:lnTo>
                  <a:pt x="1215" y="4354"/>
                </a:lnTo>
                <a:lnTo>
                  <a:pt x="1941" y="4354"/>
                </a:lnTo>
                <a:lnTo>
                  <a:pt x="72" y="1877"/>
                </a:lnTo>
                <a:lnTo>
                  <a:pt x="72" y="1361"/>
                </a:lnTo>
                <a:lnTo>
                  <a:pt x="3846" y="0"/>
                </a:lnTo>
                <a:lnTo>
                  <a:pt x="2122" y="0"/>
                </a:lnTo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Freeform 14"/>
          <p:cNvSpPr>
            <a:spLocks/>
          </p:cNvSpPr>
          <p:nvPr/>
        </p:nvSpPr>
        <p:spPr bwMode="gray">
          <a:xfrm>
            <a:off x="-9525" y="185738"/>
            <a:ext cx="2246313" cy="5984875"/>
          </a:xfrm>
          <a:custGeom>
            <a:avLst/>
            <a:gdLst>
              <a:gd name="T0" fmla="*/ 0 w 1415"/>
              <a:gd name="T1" fmla="*/ 0 h 3770"/>
              <a:gd name="T2" fmla="*/ 1415 w 1415"/>
              <a:gd name="T3" fmla="*/ 1197 h 3770"/>
              <a:gd name="T4" fmla="*/ 1415 w 1415"/>
              <a:gd name="T5" fmla="*/ 1862 h 3770"/>
              <a:gd name="T6" fmla="*/ 0 w 1415"/>
              <a:gd name="T7" fmla="*/ 3770 h 3770"/>
              <a:gd name="T8" fmla="*/ 0 w 1415"/>
              <a:gd name="T9" fmla="*/ 3272 h 3770"/>
              <a:gd name="T10" fmla="*/ 1376 w 1415"/>
              <a:gd name="T11" fmla="*/ 1801 h 3770"/>
              <a:gd name="T12" fmla="*/ 1376 w 1415"/>
              <a:gd name="T13" fmla="*/ 1272 h 3770"/>
              <a:gd name="T14" fmla="*/ 6 w 1415"/>
              <a:gd name="T15" fmla="*/ 962 h 3770"/>
              <a:gd name="T16" fmla="*/ 0 w 1415"/>
              <a:gd name="T17" fmla="*/ 0 h 3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5" h="3770">
                <a:moveTo>
                  <a:pt x="0" y="0"/>
                </a:moveTo>
                <a:lnTo>
                  <a:pt x="1415" y="1197"/>
                </a:lnTo>
                <a:lnTo>
                  <a:pt x="1415" y="1862"/>
                </a:lnTo>
                <a:lnTo>
                  <a:pt x="0" y="3770"/>
                </a:lnTo>
                <a:lnTo>
                  <a:pt x="0" y="3272"/>
                </a:lnTo>
                <a:lnTo>
                  <a:pt x="1376" y="1801"/>
                </a:lnTo>
                <a:lnTo>
                  <a:pt x="1376" y="1272"/>
                </a:lnTo>
                <a:lnTo>
                  <a:pt x="6" y="9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gray">
          <a:xfrm>
            <a:off x="2608263" y="642938"/>
            <a:ext cx="6540500" cy="6215062"/>
          </a:xfrm>
          <a:custGeom>
            <a:avLst/>
            <a:gdLst>
              <a:gd name="T0" fmla="*/ 4115 w 4120"/>
              <a:gd name="T1" fmla="*/ 0 h 3915"/>
              <a:gd name="T2" fmla="*/ 4120 w 4120"/>
              <a:gd name="T3" fmla="*/ 500 h 3915"/>
              <a:gd name="T4" fmla="*/ 61 w 4120"/>
              <a:gd name="T5" fmla="*/ 1059 h 3915"/>
              <a:gd name="T6" fmla="*/ 61 w 4120"/>
              <a:gd name="T7" fmla="*/ 1466 h 3915"/>
              <a:gd name="T8" fmla="*/ 2419 w 4120"/>
              <a:gd name="T9" fmla="*/ 3915 h 3915"/>
              <a:gd name="T10" fmla="*/ 1830 w 4120"/>
              <a:gd name="T11" fmla="*/ 3915 h 3915"/>
              <a:gd name="T12" fmla="*/ 0 w 4120"/>
              <a:gd name="T13" fmla="*/ 1449 h 3915"/>
              <a:gd name="T14" fmla="*/ 0 w 4120"/>
              <a:gd name="T15" fmla="*/ 967 h 3915"/>
              <a:gd name="T16" fmla="*/ 4115 w 4120"/>
              <a:gd name="T17" fmla="*/ 0 h 3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120" h="3915">
                <a:moveTo>
                  <a:pt x="4115" y="0"/>
                </a:moveTo>
                <a:lnTo>
                  <a:pt x="4120" y="500"/>
                </a:lnTo>
                <a:lnTo>
                  <a:pt x="61" y="1059"/>
                </a:lnTo>
                <a:lnTo>
                  <a:pt x="61" y="1466"/>
                </a:lnTo>
                <a:lnTo>
                  <a:pt x="2419" y="3915"/>
                </a:lnTo>
                <a:lnTo>
                  <a:pt x="1830" y="3915"/>
                </a:lnTo>
                <a:lnTo>
                  <a:pt x="0" y="1449"/>
                </a:lnTo>
                <a:lnTo>
                  <a:pt x="0" y="967"/>
                </a:lnTo>
                <a:lnTo>
                  <a:pt x="4115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Freeform 16"/>
          <p:cNvSpPr>
            <a:spLocks/>
          </p:cNvSpPr>
          <p:nvPr/>
        </p:nvSpPr>
        <p:spPr bwMode="gray">
          <a:xfrm>
            <a:off x="2586038" y="-17463"/>
            <a:ext cx="6557962" cy="6875463"/>
          </a:xfrm>
          <a:custGeom>
            <a:avLst/>
            <a:gdLst>
              <a:gd name="T0" fmla="*/ 4131 w 4131"/>
              <a:gd name="T1" fmla="*/ 0 h 4348"/>
              <a:gd name="T2" fmla="*/ 4126 w 4131"/>
              <a:gd name="T3" fmla="*/ 494 h 4348"/>
              <a:gd name="T4" fmla="*/ 55 w 4131"/>
              <a:gd name="T5" fmla="*/ 1404 h 4348"/>
              <a:gd name="T6" fmla="*/ 55 w 4131"/>
              <a:gd name="T7" fmla="*/ 1853 h 4348"/>
              <a:gd name="T8" fmla="*/ 3156 w 4131"/>
              <a:gd name="T9" fmla="*/ 4348 h 4348"/>
              <a:gd name="T10" fmla="*/ 2067 w 4131"/>
              <a:gd name="T11" fmla="*/ 4348 h 4348"/>
              <a:gd name="T12" fmla="*/ 0 w 4131"/>
              <a:gd name="T13" fmla="*/ 1882 h 4348"/>
              <a:gd name="T14" fmla="*/ 0 w 4131"/>
              <a:gd name="T15" fmla="*/ 1355 h 4348"/>
              <a:gd name="T16" fmla="*/ 3615 w 4131"/>
              <a:gd name="T17" fmla="*/ 0 h 4348"/>
              <a:gd name="T18" fmla="*/ 4131 w 4131"/>
              <a:gd name="T19" fmla="*/ 0 h 4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31" h="4348">
                <a:moveTo>
                  <a:pt x="4131" y="0"/>
                </a:moveTo>
                <a:lnTo>
                  <a:pt x="4126" y="494"/>
                </a:lnTo>
                <a:lnTo>
                  <a:pt x="55" y="1404"/>
                </a:lnTo>
                <a:lnTo>
                  <a:pt x="55" y="1853"/>
                </a:lnTo>
                <a:lnTo>
                  <a:pt x="3156" y="4348"/>
                </a:lnTo>
                <a:lnTo>
                  <a:pt x="2067" y="4348"/>
                </a:lnTo>
                <a:lnTo>
                  <a:pt x="0" y="1882"/>
                </a:lnTo>
                <a:lnTo>
                  <a:pt x="0" y="1355"/>
                </a:lnTo>
                <a:lnTo>
                  <a:pt x="3615" y="0"/>
                </a:lnTo>
                <a:lnTo>
                  <a:pt x="41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gray">
          <a:xfrm>
            <a:off x="2771775" y="-26988"/>
            <a:ext cx="5761038" cy="2087563"/>
          </a:xfrm>
          <a:custGeom>
            <a:avLst/>
            <a:gdLst>
              <a:gd name="T0" fmla="*/ 0 w 3629"/>
              <a:gd name="T1" fmla="*/ 1315 h 1315"/>
              <a:gd name="T2" fmla="*/ 2858 w 3629"/>
              <a:gd name="T3" fmla="*/ 0 h 1315"/>
              <a:gd name="T4" fmla="*/ 3629 w 3629"/>
              <a:gd name="T5" fmla="*/ 0 h 1315"/>
              <a:gd name="T6" fmla="*/ 0 w 3629"/>
              <a:gd name="T7" fmla="*/ 1315 h 1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29" h="1315">
                <a:moveTo>
                  <a:pt x="0" y="1315"/>
                </a:moveTo>
                <a:lnTo>
                  <a:pt x="2858" y="0"/>
                </a:lnTo>
                <a:lnTo>
                  <a:pt x="3629" y="0"/>
                </a:lnTo>
                <a:lnTo>
                  <a:pt x="0" y="1315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Freeform 18"/>
          <p:cNvSpPr>
            <a:spLocks/>
          </p:cNvSpPr>
          <p:nvPr/>
        </p:nvSpPr>
        <p:spPr bwMode="gray">
          <a:xfrm>
            <a:off x="2555875" y="2924175"/>
            <a:ext cx="3384550" cy="3944938"/>
          </a:xfrm>
          <a:custGeom>
            <a:avLst/>
            <a:gdLst>
              <a:gd name="T0" fmla="*/ 0 w 2132"/>
              <a:gd name="T1" fmla="*/ 0 h 2495"/>
              <a:gd name="T2" fmla="*/ 2132 w 2132"/>
              <a:gd name="T3" fmla="*/ 2495 h 2495"/>
              <a:gd name="T4" fmla="*/ 1814 w 2132"/>
              <a:gd name="T5" fmla="*/ 2495 h 2495"/>
              <a:gd name="T6" fmla="*/ 0 w 2132"/>
              <a:gd name="T7" fmla="*/ 0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2" h="2495">
                <a:moveTo>
                  <a:pt x="0" y="0"/>
                </a:moveTo>
                <a:lnTo>
                  <a:pt x="2132" y="2495"/>
                </a:lnTo>
                <a:lnTo>
                  <a:pt x="1814" y="24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5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gray">
          <a:xfrm>
            <a:off x="-19050" y="180975"/>
            <a:ext cx="2262188" cy="1914525"/>
          </a:xfrm>
          <a:custGeom>
            <a:avLst/>
            <a:gdLst>
              <a:gd name="T0" fmla="*/ 1425 w 1425"/>
              <a:gd name="T1" fmla="*/ 1206 h 1206"/>
              <a:gd name="T2" fmla="*/ 0 w 1425"/>
              <a:gd name="T3" fmla="*/ 0 h 1206"/>
              <a:gd name="T4" fmla="*/ 0 w 1425"/>
              <a:gd name="T5" fmla="*/ 186 h 1206"/>
              <a:gd name="T6" fmla="*/ 1425 w 1425"/>
              <a:gd name="T7" fmla="*/ 1206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25" h="1206">
                <a:moveTo>
                  <a:pt x="1425" y="1206"/>
                </a:moveTo>
                <a:lnTo>
                  <a:pt x="0" y="0"/>
                </a:lnTo>
                <a:lnTo>
                  <a:pt x="0" y="186"/>
                </a:lnTo>
                <a:lnTo>
                  <a:pt x="1425" y="1206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gray">
          <a:xfrm>
            <a:off x="-12700" y="3105150"/>
            <a:ext cx="2327275" cy="3762375"/>
          </a:xfrm>
          <a:custGeom>
            <a:avLst/>
            <a:gdLst>
              <a:gd name="T0" fmla="*/ 0 w 1466"/>
              <a:gd name="T1" fmla="*/ 2248 h 2370"/>
              <a:gd name="T2" fmla="*/ 1466 w 1466"/>
              <a:gd name="T3" fmla="*/ 0 h 2370"/>
              <a:gd name="T4" fmla="*/ 194 w 1466"/>
              <a:gd name="T5" fmla="*/ 2370 h 2370"/>
              <a:gd name="T6" fmla="*/ 4 w 1466"/>
              <a:gd name="T7" fmla="*/ 2364 h 2370"/>
              <a:gd name="T8" fmla="*/ 0 w 1466"/>
              <a:gd name="T9" fmla="*/ 2248 h 2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6" h="2370">
                <a:moveTo>
                  <a:pt x="0" y="2248"/>
                </a:moveTo>
                <a:lnTo>
                  <a:pt x="1466" y="0"/>
                </a:lnTo>
                <a:lnTo>
                  <a:pt x="194" y="2370"/>
                </a:lnTo>
                <a:lnTo>
                  <a:pt x="4" y="2364"/>
                </a:lnTo>
                <a:lnTo>
                  <a:pt x="0" y="2248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2" name="Freeform 26"/>
          <p:cNvSpPr>
            <a:spLocks/>
          </p:cNvSpPr>
          <p:nvPr/>
        </p:nvSpPr>
        <p:spPr bwMode="gray">
          <a:xfrm>
            <a:off x="-9525" y="1403350"/>
            <a:ext cx="2317750" cy="5265738"/>
          </a:xfrm>
          <a:custGeom>
            <a:avLst/>
            <a:gdLst>
              <a:gd name="T0" fmla="*/ 6 w 1460"/>
              <a:gd name="T1" fmla="*/ 0 h 3317"/>
              <a:gd name="T2" fmla="*/ 6 w 1460"/>
              <a:gd name="T3" fmla="*/ 643 h 3317"/>
              <a:gd name="T4" fmla="*/ 1410 w 1460"/>
              <a:gd name="T5" fmla="*/ 564 h 3317"/>
              <a:gd name="T6" fmla="*/ 1410 w 1460"/>
              <a:gd name="T7" fmla="*/ 1049 h 3317"/>
              <a:gd name="T8" fmla="*/ 0 w 1460"/>
              <a:gd name="T9" fmla="*/ 2852 h 3317"/>
              <a:gd name="T10" fmla="*/ 0 w 1460"/>
              <a:gd name="T11" fmla="*/ 3317 h 3317"/>
              <a:gd name="T12" fmla="*/ 1460 w 1460"/>
              <a:gd name="T13" fmla="*/ 1062 h 3317"/>
              <a:gd name="T14" fmla="*/ 1460 w 1460"/>
              <a:gd name="T15" fmla="*/ 505 h 3317"/>
              <a:gd name="T16" fmla="*/ 6 w 1460"/>
              <a:gd name="T17" fmla="*/ 0 h 3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60" h="3317">
                <a:moveTo>
                  <a:pt x="6" y="0"/>
                </a:moveTo>
                <a:lnTo>
                  <a:pt x="6" y="643"/>
                </a:lnTo>
                <a:lnTo>
                  <a:pt x="1410" y="564"/>
                </a:lnTo>
                <a:lnTo>
                  <a:pt x="1410" y="1049"/>
                </a:lnTo>
                <a:lnTo>
                  <a:pt x="0" y="2852"/>
                </a:lnTo>
                <a:lnTo>
                  <a:pt x="0" y="3317"/>
                </a:lnTo>
                <a:lnTo>
                  <a:pt x="1460" y="1062"/>
                </a:lnTo>
                <a:lnTo>
                  <a:pt x="1460" y="505"/>
                </a:lnTo>
                <a:lnTo>
                  <a:pt x="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32" name="Group 36"/>
          <p:cNvGrpSpPr>
            <a:grpSpLocks/>
          </p:cNvGrpSpPr>
          <p:nvPr/>
        </p:nvGrpSpPr>
        <p:grpSpPr bwMode="auto">
          <a:xfrm>
            <a:off x="0" y="-19050"/>
            <a:ext cx="9153525" cy="6886575"/>
            <a:chOff x="0" y="0"/>
            <a:chExt cx="5760" cy="4326"/>
          </a:xfrm>
        </p:grpSpPr>
        <p:pic>
          <p:nvPicPr>
            <p:cNvPr id="4131" name="Picture 35" descr="11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0" y="0"/>
              <a:ext cx="5760" cy="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23" name="Rectangle 27"/>
            <p:cNvSpPr>
              <a:spLocks noChangeArrowheads="1"/>
            </p:cNvSpPr>
            <p:nvPr userDrawn="1"/>
          </p:nvSpPr>
          <p:spPr bwMode="gray">
            <a:xfrm>
              <a:off x="212" y="462"/>
              <a:ext cx="5334" cy="3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115" name="Picture 19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141788" y="4041775"/>
            <a:ext cx="415925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3787775"/>
            <a:ext cx="7772400" cy="88582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29150" y="3505200"/>
            <a:ext cx="4129088" cy="457200"/>
          </a:xfrm>
        </p:spPr>
        <p:txBody>
          <a:bodyPr/>
          <a:lstStyle>
            <a:lvl1pPr marL="0" indent="0" algn="dist">
              <a:buFontTx/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gray">
          <a:xfrm>
            <a:off x="7561263" y="5476875"/>
            <a:ext cx="119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7F00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gray">
          <a:xfrm>
            <a:off x="6618288" y="5781675"/>
            <a:ext cx="213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>
                <a:latin typeface="Times New Roman" pitchFamily="18" charset="0"/>
              </a:rPr>
              <a:t>www.themegallery.com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760D9D-2734-4EBD-B5F2-406C9A29D7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46" name="Rectangle 50"/>
          <p:cNvSpPr>
            <a:spLocks noChangeArrowheads="1"/>
          </p:cNvSpPr>
          <p:nvPr/>
        </p:nvSpPr>
        <p:spPr bwMode="gray">
          <a:xfrm>
            <a:off x="341313" y="722313"/>
            <a:ext cx="8478837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1EBC2-A609-45AB-A333-56917DF945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2891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438"/>
            <a:ext cx="2057400" cy="5927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019800" cy="5927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FB8A8-409A-47B1-B00B-CA35C87F4E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723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6302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83325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83325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906D25D0-968C-44A7-BBE0-C55C34C334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81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D776A-F288-4FD7-A870-4A9EC038B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8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72F77-175F-439A-8BA8-F02902FDF2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374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21D6A-AD17-4810-BE26-5130FBE1D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2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7DA3F-25D1-458D-A45C-014E61A036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375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25A7-E029-42AF-B8C2-8FCE37685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925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1AD5-EBA7-4A5D-B901-E26CE2845C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26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0417E-3AF7-4237-864B-186B35A42F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177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F82CD-1469-4A12-9F65-2FA0859BE3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5022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>
            <a:spLocks/>
          </p:cNvSpPr>
          <p:nvPr/>
        </p:nvSpPr>
        <p:spPr bwMode="gray">
          <a:xfrm>
            <a:off x="7658100" y="0"/>
            <a:ext cx="1104900" cy="6848475"/>
          </a:xfrm>
          <a:custGeom>
            <a:avLst/>
            <a:gdLst>
              <a:gd name="T0" fmla="*/ 312 w 696"/>
              <a:gd name="T1" fmla="*/ 0 h 4314"/>
              <a:gd name="T2" fmla="*/ 528 w 696"/>
              <a:gd name="T3" fmla="*/ 444 h 4314"/>
              <a:gd name="T4" fmla="*/ 696 w 696"/>
              <a:gd name="T5" fmla="*/ 960 h 4314"/>
              <a:gd name="T6" fmla="*/ 426 w 696"/>
              <a:gd name="T7" fmla="*/ 4314 h 4314"/>
              <a:gd name="T8" fmla="*/ 108 w 696"/>
              <a:gd name="T9" fmla="*/ 4314 h 4314"/>
              <a:gd name="T10" fmla="*/ 648 w 696"/>
              <a:gd name="T11" fmla="*/ 960 h 4314"/>
              <a:gd name="T12" fmla="*/ 456 w 696"/>
              <a:gd name="T13" fmla="*/ 432 h 4314"/>
              <a:gd name="T14" fmla="*/ 0 w 696"/>
              <a:gd name="T15" fmla="*/ 0 h 4314"/>
              <a:gd name="T16" fmla="*/ 312 w 696"/>
              <a:gd name="T17" fmla="*/ 0 h 4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6" h="4314">
                <a:moveTo>
                  <a:pt x="312" y="0"/>
                </a:moveTo>
                <a:lnTo>
                  <a:pt x="528" y="444"/>
                </a:lnTo>
                <a:lnTo>
                  <a:pt x="696" y="960"/>
                </a:lnTo>
                <a:lnTo>
                  <a:pt x="426" y="4314"/>
                </a:lnTo>
                <a:lnTo>
                  <a:pt x="108" y="4314"/>
                </a:lnTo>
                <a:lnTo>
                  <a:pt x="648" y="960"/>
                </a:lnTo>
                <a:lnTo>
                  <a:pt x="456" y="432"/>
                </a:lnTo>
                <a:lnTo>
                  <a:pt x="0" y="0"/>
                </a:lnTo>
                <a:lnTo>
                  <a:pt x="312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1066800" y="0"/>
            <a:ext cx="7543800" cy="6858000"/>
          </a:xfrm>
          <a:custGeom>
            <a:avLst/>
            <a:gdLst>
              <a:gd name="T0" fmla="*/ 0 w 4752"/>
              <a:gd name="T1" fmla="*/ 0 h 4320"/>
              <a:gd name="T2" fmla="*/ 1536 w 4752"/>
              <a:gd name="T3" fmla="*/ 0 h 4320"/>
              <a:gd name="T4" fmla="*/ 4590 w 4752"/>
              <a:gd name="T5" fmla="*/ 450 h 4320"/>
              <a:gd name="T6" fmla="*/ 4752 w 4752"/>
              <a:gd name="T7" fmla="*/ 972 h 4320"/>
              <a:gd name="T8" fmla="*/ 3600 w 4752"/>
              <a:gd name="T9" fmla="*/ 4320 h 4320"/>
              <a:gd name="T10" fmla="*/ 3312 w 4752"/>
              <a:gd name="T11" fmla="*/ 4320 h 4320"/>
              <a:gd name="T12" fmla="*/ 4712 w 4752"/>
              <a:gd name="T13" fmla="*/ 994 h 4320"/>
              <a:gd name="T14" fmla="*/ 4518 w 4752"/>
              <a:gd name="T15" fmla="*/ 524 h 4320"/>
              <a:gd name="T16" fmla="*/ 0 w 4752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2" h="4320">
                <a:moveTo>
                  <a:pt x="0" y="0"/>
                </a:moveTo>
                <a:lnTo>
                  <a:pt x="1536" y="0"/>
                </a:lnTo>
                <a:lnTo>
                  <a:pt x="4590" y="450"/>
                </a:lnTo>
                <a:lnTo>
                  <a:pt x="4752" y="972"/>
                </a:lnTo>
                <a:lnTo>
                  <a:pt x="3600" y="4320"/>
                </a:lnTo>
                <a:lnTo>
                  <a:pt x="3312" y="4320"/>
                </a:lnTo>
                <a:lnTo>
                  <a:pt x="4712" y="994"/>
                </a:lnTo>
                <a:lnTo>
                  <a:pt x="4518" y="5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5486400" y="1657350"/>
            <a:ext cx="2990850" cy="5200650"/>
          </a:xfrm>
          <a:custGeom>
            <a:avLst/>
            <a:gdLst>
              <a:gd name="T0" fmla="*/ 384 w 1884"/>
              <a:gd name="T1" fmla="*/ 3276 h 3276"/>
              <a:gd name="T2" fmla="*/ 1884 w 1884"/>
              <a:gd name="T3" fmla="*/ 0 h 3276"/>
              <a:gd name="T4" fmla="*/ 0 w 1884"/>
              <a:gd name="T5" fmla="*/ 3276 h 3276"/>
              <a:gd name="T6" fmla="*/ 384 w 1884"/>
              <a:gd name="T7" fmla="*/ 3276 h 3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4" h="3276">
                <a:moveTo>
                  <a:pt x="384" y="3276"/>
                </a:moveTo>
                <a:lnTo>
                  <a:pt x="1884" y="0"/>
                </a:lnTo>
                <a:lnTo>
                  <a:pt x="0" y="3276"/>
                </a:lnTo>
                <a:lnTo>
                  <a:pt x="384" y="3276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3429000" y="0"/>
            <a:ext cx="5172075" cy="6858000"/>
          </a:xfrm>
          <a:custGeom>
            <a:avLst/>
            <a:gdLst>
              <a:gd name="T0" fmla="*/ 0 w 3258"/>
              <a:gd name="T1" fmla="*/ 0 h 4320"/>
              <a:gd name="T2" fmla="*/ 3082 w 3258"/>
              <a:gd name="T3" fmla="*/ 475 h 4320"/>
              <a:gd name="T4" fmla="*/ 3210 w 3258"/>
              <a:gd name="T5" fmla="*/ 936 h 4320"/>
              <a:gd name="T6" fmla="*/ 1728 w 3258"/>
              <a:gd name="T7" fmla="*/ 4320 h 4320"/>
              <a:gd name="T8" fmla="*/ 1872 w 3258"/>
              <a:gd name="T9" fmla="*/ 4320 h 4320"/>
              <a:gd name="T10" fmla="*/ 3258 w 3258"/>
              <a:gd name="T11" fmla="*/ 912 h 4320"/>
              <a:gd name="T12" fmla="*/ 3120 w 3258"/>
              <a:gd name="T13" fmla="*/ 432 h 4320"/>
              <a:gd name="T14" fmla="*/ 1296 w 3258"/>
              <a:gd name="T15" fmla="*/ 0 h 4320"/>
              <a:gd name="T16" fmla="*/ 0 w 3258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58" h="4320">
                <a:moveTo>
                  <a:pt x="0" y="0"/>
                </a:moveTo>
                <a:lnTo>
                  <a:pt x="3082" y="475"/>
                </a:lnTo>
                <a:lnTo>
                  <a:pt x="3210" y="936"/>
                </a:lnTo>
                <a:lnTo>
                  <a:pt x="1728" y="4320"/>
                </a:lnTo>
                <a:lnTo>
                  <a:pt x="1872" y="4320"/>
                </a:lnTo>
                <a:lnTo>
                  <a:pt x="3258" y="912"/>
                </a:lnTo>
                <a:lnTo>
                  <a:pt x="3120" y="432"/>
                </a:lnTo>
                <a:lnTo>
                  <a:pt x="129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382000" y="0"/>
            <a:ext cx="762000" cy="1143000"/>
          </a:xfrm>
          <a:custGeom>
            <a:avLst/>
            <a:gdLst>
              <a:gd name="T0" fmla="*/ 48 w 480"/>
              <a:gd name="T1" fmla="*/ 0 h 720"/>
              <a:gd name="T2" fmla="*/ 0 w 480"/>
              <a:gd name="T3" fmla="*/ 96 h 720"/>
              <a:gd name="T4" fmla="*/ 354 w 480"/>
              <a:gd name="T5" fmla="*/ 690 h 720"/>
              <a:gd name="T6" fmla="*/ 480 w 480"/>
              <a:gd name="T7" fmla="*/ 720 h 720"/>
              <a:gd name="T8" fmla="*/ 480 w 480"/>
              <a:gd name="T9" fmla="*/ 576 h 720"/>
              <a:gd name="T10" fmla="*/ 48 w 480"/>
              <a:gd name="T11" fmla="*/ 96 h 720"/>
              <a:gd name="T12" fmla="*/ 89 w 480"/>
              <a:gd name="T13" fmla="*/ 0 h 720"/>
              <a:gd name="T14" fmla="*/ 48 w 480"/>
              <a:gd name="T15" fmla="*/ 0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720">
                <a:moveTo>
                  <a:pt x="48" y="0"/>
                </a:moveTo>
                <a:lnTo>
                  <a:pt x="0" y="96"/>
                </a:lnTo>
                <a:lnTo>
                  <a:pt x="354" y="690"/>
                </a:lnTo>
                <a:lnTo>
                  <a:pt x="480" y="720"/>
                </a:lnTo>
                <a:lnTo>
                  <a:pt x="480" y="576"/>
                </a:lnTo>
                <a:lnTo>
                  <a:pt x="48" y="96"/>
                </a:lnTo>
                <a:lnTo>
                  <a:pt x="89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10600" y="228600"/>
            <a:ext cx="533400" cy="533400"/>
          </a:xfrm>
          <a:custGeom>
            <a:avLst/>
            <a:gdLst>
              <a:gd name="T0" fmla="*/ 336 w 336"/>
              <a:gd name="T1" fmla="*/ 336 h 336"/>
              <a:gd name="T2" fmla="*/ 0 w 336"/>
              <a:gd name="T3" fmla="*/ 0 h 336"/>
              <a:gd name="T4" fmla="*/ 336 w 336"/>
              <a:gd name="T5" fmla="*/ 240 h 336"/>
              <a:gd name="T6" fmla="*/ 336 w 336"/>
              <a:gd name="T7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336">
                <a:moveTo>
                  <a:pt x="336" y="336"/>
                </a:moveTo>
                <a:lnTo>
                  <a:pt x="0" y="0"/>
                </a:lnTo>
                <a:lnTo>
                  <a:pt x="336" y="240"/>
                </a:lnTo>
                <a:lnTo>
                  <a:pt x="336" y="3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5562600" y="0"/>
            <a:ext cx="3267075" cy="6858000"/>
            <a:chOff x="3504" y="0"/>
            <a:chExt cx="2058" cy="4320"/>
          </a:xfrm>
        </p:grpSpPr>
        <p:sp>
          <p:nvSpPr>
            <p:cNvPr id="1037" name="Freeform 13"/>
            <p:cNvSpPr>
              <a:spLocks/>
            </p:cNvSpPr>
            <p:nvPr userDrawn="1"/>
          </p:nvSpPr>
          <p:spPr bwMode="gray">
            <a:xfrm>
              <a:off x="3504" y="0"/>
              <a:ext cx="2058" cy="4320"/>
            </a:xfrm>
            <a:custGeom>
              <a:avLst/>
              <a:gdLst>
                <a:gd name="T0" fmla="*/ 0 w 2058"/>
                <a:gd name="T1" fmla="*/ 0 h 4320"/>
                <a:gd name="T2" fmla="*/ 1056 w 2058"/>
                <a:gd name="T3" fmla="*/ 0 h 4320"/>
                <a:gd name="T4" fmla="*/ 1854 w 2058"/>
                <a:gd name="T5" fmla="*/ 402 h 4320"/>
                <a:gd name="T6" fmla="*/ 2058 w 2058"/>
                <a:gd name="T7" fmla="*/ 972 h 4320"/>
                <a:gd name="T8" fmla="*/ 1296 w 2058"/>
                <a:gd name="T9" fmla="*/ 4320 h 4320"/>
                <a:gd name="T10" fmla="*/ 720 w 2058"/>
                <a:gd name="T11" fmla="*/ 4320 h 4320"/>
                <a:gd name="T12" fmla="*/ 1920 w 2058"/>
                <a:gd name="T13" fmla="*/ 912 h 4320"/>
                <a:gd name="T14" fmla="*/ 1776 w 2058"/>
                <a:gd name="T15" fmla="*/ 432 h 4320"/>
                <a:gd name="T16" fmla="*/ 0 w 2058"/>
                <a:gd name="T17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58" h="4320">
                  <a:moveTo>
                    <a:pt x="0" y="0"/>
                  </a:moveTo>
                  <a:lnTo>
                    <a:pt x="1056" y="0"/>
                  </a:lnTo>
                  <a:lnTo>
                    <a:pt x="1854" y="402"/>
                  </a:lnTo>
                  <a:lnTo>
                    <a:pt x="2058" y="972"/>
                  </a:lnTo>
                  <a:lnTo>
                    <a:pt x="1296" y="4320"/>
                  </a:lnTo>
                  <a:lnTo>
                    <a:pt x="720" y="4320"/>
                  </a:lnTo>
                  <a:lnTo>
                    <a:pt x="1920" y="912"/>
                  </a:lnTo>
                  <a:lnTo>
                    <a:pt x="1776" y="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 userDrawn="1"/>
          </p:nvSpPr>
          <p:spPr bwMode="gray">
            <a:xfrm>
              <a:off x="4217" y="1056"/>
              <a:ext cx="1152" cy="3264"/>
            </a:xfrm>
            <a:custGeom>
              <a:avLst/>
              <a:gdLst>
                <a:gd name="T0" fmla="*/ 0 w 1152"/>
                <a:gd name="T1" fmla="*/ 3264 h 3264"/>
                <a:gd name="T2" fmla="*/ 1152 w 1152"/>
                <a:gd name="T3" fmla="*/ 0 h 3264"/>
                <a:gd name="T4" fmla="*/ 96 w 1152"/>
                <a:gd name="T5" fmla="*/ 3264 h 3264"/>
                <a:gd name="T6" fmla="*/ 0 w 1152"/>
                <a:gd name="T7" fmla="*/ 3264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3264">
                  <a:moveTo>
                    <a:pt x="0" y="3264"/>
                  </a:moveTo>
                  <a:lnTo>
                    <a:pt x="1152" y="0"/>
                  </a:lnTo>
                  <a:lnTo>
                    <a:pt x="96" y="3264"/>
                  </a:lnTo>
                  <a:lnTo>
                    <a:pt x="0" y="3264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142875" y="765175"/>
            <a:ext cx="8858250" cy="5943600"/>
            <a:chOff x="90" y="480"/>
            <a:chExt cx="5580" cy="3744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gray">
            <a:xfrm>
              <a:off x="90" y="480"/>
              <a:ext cx="5580" cy="3744"/>
            </a:xfrm>
            <a:prstGeom prst="rect">
              <a:avLst/>
            </a:prstGeom>
            <a:solidFill>
              <a:srgbClr val="FFFFFF">
                <a:alpha val="69000"/>
              </a:srgbClr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381000" y="676275"/>
            <a:ext cx="6248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43" name="Picture 19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0063" y="577850"/>
            <a:ext cx="371475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03288" y="198438"/>
            <a:ext cx="6302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83325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83325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F0E0FE-B201-4EFB-A623-D6094CD09F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troyka.ru/Materials/New%20Folder/27/27_obzor_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ostokcement.ru/" TargetMode="External"/><Relationship Id="rId2" Type="http://schemas.openxmlformats.org/officeDocument/2006/relationships/hyperlink" Target="http://spasskmr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arldv.ru/" TargetMode="External"/><Relationship Id="rId4" Type="http://schemas.openxmlformats.org/officeDocument/2006/relationships/hyperlink" Target="http://novostivl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img1.liveinternet.ru/images/attach/c/0/45/580/45580122_Spasskc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-4789"/>
            <a:ext cx="9167330" cy="686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3608" y="692696"/>
            <a:ext cx="7772400" cy="8858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spc="50" dirty="0" smtClean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ОАО </a:t>
            </a:r>
            <a:r>
              <a:rPr lang="ru-RU" sz="4800" spc="50" dirty="0" err="1" smtClean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Спасскцемент</a:t>
            </a:r>
            <a:r>
              <a:rPr lang="ru-RU" sz="4800" spc="50" dirty="0" smtClean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spc="50" dirty="0" smtClean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spc="50" dirty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r>
              <a:rPr lang="ru-RU" sz="4800" spc="50" dirty="0" smtClean="0">
                <a:ln w="11430"/>
                <a:solidFill>
                  <a:srgbClr val="FF7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словия развития </a:t>
            </a:r>
            <a:endParaRPr lang="en-US" sz="4800" spc="50" dirty="0">
              <a:ln w="11430"/>
              <a:solidFill>
                <a:srgbClr val="FF7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302375" cy="1143000"/>
          </a:xfrm>
          <a:solidFill>
            <a:srgbClr val="FF6600"/>
          </a:solidFill>
        </p:spPr>
        <p:txBody>
          <a:bodyPr/>
          <a:lstStyle/>
          <a:p>
            <a:pPr algn="ctr"/>
            <a:r>
              <a:rPr lang="ru-RU" sz="4400" u="sng" dirty="0" smtClean="0"/>
              <a:t/>
            </a:r>
            <a:br>
              <a:rPr lang="ru-RU" sz="4400" u="sng" dirty="0" smtClean="0"/>
            </a:br>
            <a:r>
              <a:rPr lang="ru-RU" sz="4400" u="sng" dirty="0" smtClean="0"/>
              <a:t>Номенклатура</a:t>
            </a:r>
            <a:r>
              <a:rPr lang="ru-RU" sz="4400" dirty="0"/>
              <a:t/>
            </a:r>
            <a:br>
              <a:rPr lang="ru-RU" sz="4400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929367"/>
              </p:ext>
            </p:extLst>
          </p:nvPr>
        </p:nvGraphicFramePr>
        <p:xfrm>
          <a:off x="1475656" y="1916832"/>
          <a:ext cx="686144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82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F:\сетевой проект\к презент\Scan000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501611" cy="345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0" name="Picture 2" descr="F:\сетевой проект\к презент\473930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8748"/>
            <a:ext cx="5075447" cy="571193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78851" name="Picture 3" descr="F:\сетевой проект\к презент\завод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5"/>
            <a:ext cx="4163272" cy="222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611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22" y="548680"/>
            <a:ext cx="8928992" cy="1359024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2400" dirty="0" smtClean="0"/>
              <a:t>Сухой </a:t>
            </a:r>
            <a:r>
              <a:rPr lang="ru-RU" sz="2400" dirty="0"/>
              <a:t>метод производства цемента в России постепенно расширяет свое присутствие</a:t>
            </a:r>
          </a:p>
        </p:txBody>
      </p:sp>
      <p:pic>
        <p:nvPicPr>
          <p:cNvPr id="4" name="Объект 3" descr="«Сухой» способ в цементном производстве: медленное воплощение">
            <a:hlinkClick r:id="rId2" tooltip="&quot;«Сухой» способ в цементном производстве: медленное воплощение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2021" y="5229200"/>
            <a:ext cx="8928992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Рис. 1. Динамика производства цемента «сухим» способом ОАО «</a:t>
            </a:r>
            <a:r>
              <a:rPr lang="ru-RU" b="1" i="1" dirty="0" err="1"/>
              <a:t>Спасскцемент</a:t>
            </a:r>
            <a:r>
              <a:rPr lang="ru-RU" b="1" i="1" dirty="0"/>
              <a:t>», тыс. тонн. </a:t>
            </a:r>
            <a:br>
              <a:rPr lang="ru-RU" b="1" i="1" dirty="0"/>
            </a:br>
            <a:r>
              <a:rPr lang="ru-RU" b="1" i="1" dirty="0"/>
              <a:t>Источник: ABARUS </a:t>
            </a:r>
            <a:r>
              <a:rPr lang="ru-RU" b="1" i="1" dirty="0" err="1"/>
              <a:t>Market</a:t>
            </a:r>
            <a:r>
              <a:rPr lang="ru-RU" b="1" i="1" dirty="0"/>
              <a:t> </a:t>
            </a:r>
            <a:r>
              <a:rPr lang="ru-RU" b="1" i="1" dirty="0" err="1"/>
              <a:t>Research</a:t>
            </a:r>
            <a:r>
              <a:rPr lang="ru-RU" b="1" i="1" dirty="0"/>
              <a:t> по данным ФСГС РФ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1892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Рекордный 2011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8462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5540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614362"/>
            <a:ext cx="7085942" cy="1143000"/>
          </a:xfrm>
        </p:spPr>
        <p:txBody>
          <a:bodyPr/>
          <a:lstStyle/>
          <a:p>
            <a:r>
              <a:rPr lang="ru-RU" dirty="0" smtClean="0"/>
              <a:t>Перспективы развития</a:t>
            </a:r>
            <a:endParaRPr lang="en-US" dirty="0"/>
          </a:p>
        </p:txBody>
      </p:sp>
      <p:pic>
        <p:nvPicPr>
          <p:cNvPr id="90115" name="Picture 3" descr="num-1_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082" y="0"/>
            <a:ext cx="21050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AutoShape 4"/>
          <p:cNvSpPr>
            <a:spLocks noChangeArrowheads="1"/>
          </p:cNvSpPr>
          <p:nvPr/>
        </p:nvSpPr>
        <p:spPr bwMode="gray">
          <a:xfrm>
            <a:off x="5724128" y="2819400"/>
            <a:ext cx="3168352" cy="2913856"/>
          </a:xfrm>
          <a:prstGeom prst="homePlate">
            <a:avLst>
              <a:gd name="adj" fmla="val 2691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gray">
          <a:xfrm>
            <a:off x="2771349" y="2819401"/>
            <a:ext cx="2689721" cy="2913855"/>
          </a:xfrm>
          <a:prstGeom prst="homePlate">
            <a:avLst>
              <a:gd name="adj" fmla="val 28842"/>
            </a:avLst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 err="1" smtClean="0"/>
              <a:t>Гаринский</a:t>
            </a:r>
            <a:endParaRPr lang="ru-RU" sz="2400" b="1" dirty="0" smtClean="0"/>
          </a:p>
          <a:p>
            <a:r>
              <a:rPr lang="ru-RU" sz="2400" b="1" dirty="0" smtClean="0"/>
              <a:t> металлургический</a:t>
            </a:r>
          </a:p>
          <a:p>
            <a:r>
              <a:rPr lang="ru-RU" sz="2400" b="1" dirty="0" smtClean="0"/>
              <a:t>комбинат </a:t>
            </a:r>
            <a:r>
              <a:rPr lang="ru-RU" sz="2400" b="1" dirty="0"/>
              <a:t>в ЕАО</a:t>
            </a:r>
          </a:p>
        </p:txBody>
      </p:sp>
      <p:sp>
        <p:nvSpPr>
          <p:cNvPr id="90118" name="Freeform 6"/>
          <p:cNvSpPr>
            <a:spLocks/>
          </p:cNvSpPr>
          <p:nvPr/>
        </p:nvSpPr>
        <p:spPr bwMode="gray">
          <a:xfrm>
            <a:off x="2267744" y="1859806"/>
            <a:ext cx="6110684" cy="959594"/>
          </a:xfrm>
          <a:custGeom>
            <a:avLst/>
            <a:gdLst>
              <a:gd name="T0" fmla="*/ 0 w 3454"/>
              <a:gd name="T1" fmla="*/ 0 h 267"/>
              <a:gd name="T2" fmla="*/ 87 w 3454"/>
              <a:gd name="T3" fmla="*/ 267 h 267"/>
              <a:gd name="T4" fmla="*/ 3454 w 3454"/>
              <a:gd name="T5" fmla="*/ 267 h 267"/>
              <a:gd name="T6" fmla="*/ 3292 w 3454"/>
              <a:gd name="T7" fmla="*/ 8 h 267"/>
              <a:gd name="T8" fmla="*/ 0 w 3454"/>
              <a:gd name="T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292929"/>
                </a:solidFill>
                <a:prstDash val="dash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000" b="1" dirty="0"/>
              <a:t>оживление работы </a:t>
            </a:r>
            <a:r>
              <a:rPr lang="ru-RU" sz="2000" b="1" dirty="0" smtClean="0"/>
              <a:t>завода ожидается  также  </a:t>
            </a:r>
            <a:r>
              <a:rPr lang="ru-RU" sz="2000" b="1" dirty="0"/>
              <a:t>после начала </a:t>
            </a:r>
            <a:r>
              <a:rPr lang="ru-RU" sz="2000" b="1" dirty="0" smtClean="0"/>
              <a:t>строительства</a:t>
            </a:r>
            <a:endParaRPr lang="ru-RU" sz="2000" b="1" dirty="0"/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gray">
          <a:xfrm>
            <a:off x="179512" y="2681288"/>
            <a:ext cx="2566863" cy="3051968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7255"/>
                  <a:invGamma/>
                </a:schemeClr>
              </a:gs>
            </a:gsLst>
            <a:lin ang="2700000" scaled="1"/>
          </a:gradFill>
          <a:ln>
            <a:noFill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 algn="ctr">
                <a:solidFill>
                  <a:srgbClr val="292929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2400" b="1" dirty="0" smtClean="0"/>
              <a:t>Космодром</a:t>
            </a:r>
          </a:p>
          <a:p>
            <a:r>
              <a:rPr lang="ru-RU" sz="2400" b="1" dirty="0" smtClean="0"/>
              <a:t> Восточный,</a:t>
            </a:r>
            <a:endParaRPr lang="ru-RU" sz="2400" b="1" dirty="0"/>
          </a:p>
          <a:p>
            <a:r>
              <a:rPr lang="ru-RU" sz="2400" b="1" dirty="0" smtClean="0"/>
              <a:t>( Амурская</a:t>
            </a:r>
          </a:p>
          <a:p>
            <a:r>
              <a:rPr lang="ru-RU" sz="2400" b="1" dirty="0" smtClean="0"/>
              <a:t> область)</a:t>
            </a:r>
            <a:r>
              <a:rPr lang="ru-RU" sz="24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3356992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Предприятий, обозначенных в стратегии социально-экономического развития ПК до 2025 г.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260648" y="3720071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-</a:t>
            </a:r>
            <a:endParaRPr lang="ru-RU" dirty="0">
              <a:effectLst/>
            </a:endParaRPr>
          </a:p>
        </p:txBody>
      </p:sp>
      <p:pic>
        <p:nvPicPr>
          <p:cNvPr id="78850" name="Picture 2" descr="G:\сетевой проект\к презент\412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3928"/>
            <a:ext cx="1800200" cy="270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8196" y="5805264"/>
            <a:ext cx="677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Управляющий </a:t>
            </a:r>
            <a:r>
              <a:rPr lang="ru-RU" sz="2800" b="1" dirty="0"/>
              <a:t>ОАО "</a:t>
            </a:r>
            <a:r>
              <a:rPr lang="ru-RU" sz="2800" b="1" dirty="0" err="1"/>
              <a:t>Спасскцемент</a:t>
            </a:r>
            <a:r>
              <a:rPr lang="ru-RU" sz="2800" b="1" dirty="0"/>
              <a:t>" Алексей Сысоев.</a:t>
            </a:r>
            <a:endParaRPr lang="ru-RU" sz="2800" dirty="0"/>
          </a:p>
        </p:txBody>
      </p:sp>
      <p:pic>
        <p:nvPicPr>
          <p:cNvPr id="78851" name="Picture 3" descr="G:\сетевой проект\к презент\post-3-13361082307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80" y="4114867"/>
            <a:ext cx="2375925" cy="178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 bwMode="ltGray">
          <a:xfrm>
            <a:off x="827584" y="332656"/>
            <a:ext cx="7492094" cy="4187052"/>
          </a:xfrm>
          <a:prstGeom prst="wedgeEllipseCallout">
            <a:avLst/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ru-RU" sz="2000" b="1" i="1" dirty="0" smtClean="0"/>
              <a:t>«</a:t>
            </a:r>
            <a:r>
              <a:rPr lang="ru-RU" sz="2000" b="1" i="1" dirty="0" smtClean="0"/>
              <a:t>Конечно</a:t>
            </a:r>
            <a:r>
              <a:rPr lang="ru-RU" sz="2000" b="1" i="1" dirty="0"/>
              <a:t>, самое главное богатство нашего </a:t>
            </a:r>
            <a:endParaRPr lang="ru-RU" sz="2000" b="1" i="1" dirty="0" smtClean="0"/>
          </a:p>
          <a:p>
            <a:r>
              <a:rPr lang="ru-RU" sz="2000" b="1" i="1" dirty="0" smtClean="0"/>
              <a:t>предприятия </a:t>
            </a:r>
            <a:r>
              <a:rPr lang="ru-RU" sz="2000" b="1" i="1" dirty="0"/>
              <a:t>– это </a:t>
            </a:r>
            <a:r>
              <a:rPr lang="ru-RU" sz="2000" b="1" i="1" dirty="0" smtClean="0"/>
              <a:t>кадры.</a:t>
            </a:r>
            <a:r>
              <a:rPr lang="ru-RU" sz="2000" b="1" dirty="0" smtClean="0"/>
              <a:t> </a:t>
            </a:r>
            <a:r>
              <a:rPr lang="ru-RU" sz="2000" b="1" i="1" dirty="0"/>
              <a:t>Сейчас у нас </a:t>
            </a:r>
            <a:endParaRPr lang="ru-RU" sz="2000" b="1" i="1" dirty="0" smtClean="0"/>
          </a:p>
          <a:p>
            <a:r>
              <a:rPr lang="ru-RU" sz="2000" b="1" i="1" dirty="0" smtClean="0"/>
              <a:t>на </a:t>
            </a:r>
            <a:r>
              <a:rPr lang="ru-RU" sz="2000" b="1" i="1" dirty="0"/>
              <a:t>предприятии </a:t>
            </a:r>
            <a:r>
              <a:rPr lang="ru-RU" sz="2000" b="1" i="1" dirty="0" smtClean="0"/>
              <a:t>работают </a:t>
            </a:r>
            <a:r>
              <a:rPr lang="ru-RU" sz="2000" b="1" i="1" dirty="0"/>
              <a:t>2000 человек, </a:t>
            </a:r>
            <a:endParaRPr lang="ru-RU" sz="2000" b="1" i="1" dirty="0" smtClean="0"/>
          </a:p>
          <a:p>
            <a:r>
              <a:rPr lang="ru-RU" sz="2000" b="1" i="1" dirty="0" smtClean="0"/>
              <a:t>и </a:t>
            </a:r>
            <a:r>
              <a:rPr lang="ru-RU" sz="2000" b="1" i="1" dirty="0"/>
              <a:t>мы, конечно, всегда </a:t>
            </a:r>
            <a:r>
              <a:rPr lang="ru-RU" sz="2000" b="1" i="1" dirty="0" smtClean="0"/>
              <a:t>заботимся </a:t>
            </a:r>
            <a:r>
              <a:rPr lang="ru-RU" sz="2000" b="1" i="1" dirty="0"/>
              <a:t>о наших людях</a:t>
            </a:r>
            <a:r>
              <a:rPr lang="ru-RU" sz="2000" b="1" i="1" dirty="0" smtClean="0"/>
              <a:t>. </a:t>
            </a:r>
          </a:p>
          <a:p>
            <a:r>
              <a:rPr lang="ru-RU" sz="2000" b="1" i="1" dirty="0" smtClean="0"/>
              <a:t>У </a:t>
            </a:r>
            <a:r>
              <a:rPr lang="ru-RU" sz="2000" b="1" i="1" dirty="0"/>
              <a:t>нас идет </a:t>
            </a:r>
            <a:r>
              <a:rPr lang="ru-RU" sz="2000" b="1" i="1" dirty="0" smtClean="0"/>
              <a:t>ежегодное </a:t>
            </a:r>
            <a:r>
              <a:rPr lang="ru-RU" sz="2000" b="1" i="1" dirty="0"/>
              <a:t>повышение заработной </a:t>
            </a:r>
            <a:endParaRPr lang="ru-RU" sz="2000" b="1" i="1" dirty="0" smtClean="0"/>
          </a:p>
          <a:p>
            <a:r>
              <a:rPr lang="ru-RU" sz="2000" b="1" i="1" dirty="0" smtClean="0"/>
              <a:t>платы, </a:t>
            </a:r>
            <a:r>
              <a:rPr lang="ru-RU" sz="2000" b="1" i="1" dirty="0"/>
              <a:t>мы по результатам года выплачиваем </a:t>
            </a:r>
            <a:endParaRPr lang="ru-RU" sz="2000" b="1" i="1" dirty="0" smtClean="0"/>
          </a:p>
          <a:p>
            <a:r>
              <a:rPr lang="ru-RU" sz="2000" b="1" i="1" dirty="0" smtClean="0"/>
              <a:t>тринадцатую </a:t>
            </a:r>
            <a:r>
              <a:rPr lang="ru-RU" sz="2000" b="1" i="1" dirty="0"/>
              <a:t>заработную плату</a:t>
            </a:r>
            <a:r>
              <a:rPr lang="ru-RU" sz="2000" b="1" i="1" dirty="0" smtClean="0"/>
              <a:t>, </a:t>
            </a:r>
            <a:r>
              <a:rPr lang="ru-RU" sz="2000" b="1" i="1" dirty="0"/>
              <a:t>у нас </a:t>
            </a:r>
            <a:endParaRPr lang="ru-RU" sz="2000" b="1" i="1" dirty="0" smtClean="0"/>
          </a:p>
          <a:p>
            <a:r>
              <a:rPr lang="ru-RU" sz="2000" b="1" i="1" dirty="0" smtClean="0"/>
              <a:t>остается </a:t>
            </a:r>
            <a:r>
              <a:rPr lang="ru-RU" sz="2000" b="1" i="1" dirty="0"/>
              <a:t>социальная </a:t>
            </a:r>
            <a:r>
              <a:rPr lang="ru-RU" sz="2000" b="1" i="1" dirty="0" smtClean="0"/>
              <a:t>поддержка</a:t>
            </a:r>
          </a:p>
          <a:p>
            <a:r>
              <a:rPr lang="ru-RU" sz="2000" b="1" i="1" dirty="0" smtClean="0"/>
              <a:t> </a:t>
            </a:r>
            <a:r>
              <a:rPr lang="ru-RU" sz="2000" b="1" i="1" dirty="0"/>
              <a:t>наших </a:t>
            </a:r>
            <a:r>
              <a:rPr lang="ru-RU" sz="2000" b="1" i="1" dirty="0" smtClean="0"/>
              <a:t>людей».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24129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ChangeArrowheads="1"/>
          </p:cNvSpPr>
          <p:nvPr/>
        </p:nvSpPr>
        <p:spPr bwMode="gray">
          <a:xfrm>
            <a:off x="2243052" y="5267353"/>
            <a:ext cx="6607224" cy="102692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 smtClean="0"/>
              <a:t>Максимально была поддержана народная</a:t>
            </a:r>
          </a:p>
          <a:p>
            <a:pPr algn="ctr"/>
            <a:r>
              <a:rPr lang="ru-RU" b="1" dirty="0" smtClean="0"/>
              <a:t> стойка храма </a:t>
            </a:r>
            <a:r>
              <a:rPr lang="ru-RU" b="1" dirty="0"/>
              <a:t>Вознесения Господня.</a:t>
            </a: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gray">
          <a:xfrm>
            <a:off x="2452288" y="2075425"/>
            <a:ext cx="636111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/>
              <a:t>В микрорайоне имени Сергея Лазо </a:t>
            </a:r>
            <a:r>
              <a:rPr lang="ru-RU" b="1" dirty="0" smtClean="0"/>
              <a:t>был проведен </a:t>
            </a:r>
          </a:p>
          <a:p>
            <a:pPr algn="ctr"/>
            <a:r>
              <a:rPr lang="ru-RU" b="1" dirty="0" smtClean="0"/>
              <a:t>капитальный ремонт  поликлиники</a:t>
            </a:r>
            <a:endParaRPr lang="ru-RU" b="1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8061200" cy="1143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Благодаря </a:t>
            </a:r>
            <a:r>
              <a:rPr lang="ru-RU" sz="3200" dirty="0"/>
              <a:t>финансовой поддержке ОАО «</a:t>
            </a:r>
            <a:r>
              <a:rPr lang="ru-RU" sz="3200" dirty="0" err="1"/>
              <a:t>Спасскцемент</a:t>
            </a:r>
            <a:r>
              <a:rPr lang="ru-RU" sz="3200" dirty="0"/>
              <a:t>» </a:t>
            </a:r>
            <a:br>
              <a:rPr lang="ru-RU" sz="3200" dirty="0"/>
            </a:br>
            <a:endParaRPr lang="en-US" sz="3200" dirty="0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3419872" y="3091702"/>
            <a:ext cx="4686300" cy="361950"/>
            <a:chOff x="720" y="1392"/>
            <a:chExt cx="4058" cy="480"/>
          </a:xfrm>
        </p:grpSpPr>
        <p:sp>
          <p:nvSpPr>
            <p:cNvPr id="72711" name="AutoShape 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712" name="Group 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2713" name="AutoShape 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1921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4" name="AutoShape 1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15686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2715" name="Group 11"/>
          <p:cNvGrpSpPr>
            <a:grpSpLocks/>
          </p:cNvGrpSpPr>
          <p:nvPr/>
        </p:nvGrpSpPr>
        <p:grpSpPr bwMode="auto">
          <a:xfrm>
            <a:off x="3433067" y="4779097"/>
            <a:ext cx="4686300" cy="361950"/>
            <a:chOff x="720" y="1392"/>
            <a:chExt cx="4058" cy="480"/>
          </a:xfrm>
        </p:grpSpPr>
        <p:sp>
          <p:nvSpPr>
            <p:cNvPr id="72716" name="AutoShape 12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717" name="Group 13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2718" name="AutoShape 14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2549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19" name="AutoShape 15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19216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72720" name="Group 16"/>
          <p:cNvGrpSpPr>
            <a:grpSpLocks/>
          </p:cNvGrpSpPr>
          <p:nvPr/>
        </p:nvGrpSpPr>
        <p:grpSpPr bwMode="auto">
          <a:xfrm>
            <a:off x="3387112" y="1614778"/>
            <a:ext cx="4713286" cy="392447"/>
            <a:chOff x="1388" y="1159"/>
            <a:chExt cx="2952" cy="228"/>
          </a:xfrm>
        </p:grpSpPr>
        <p:sp>
          <p:nvSpPr>
            <p:cNvPr id="72721" name="AutoShape 17"/>
            <p:cNvSpPr>
              <a:spLocks noChangeArrowheads="1"/>
            </p:cNvSpPr>
            <p:nvPr/>
          </p:nvSpPr>
          <p:spPr bwMode="ltGray">
            <a:xfrm>
              <a:off x="1388" y="1159"/>
              <a:ext cx="2952" cy="228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722" name="Group 18"/>
            <p:cNvGrpSpPr>
              <a:grpSpLocks/>
            </p:cNvGrpSpPr>
            <p:nvPr/>
          </p:nvGrpSpPr>
          <p:grpSpPr bwMode="auto">
            <a:xfrm>
              <a:off x="1395" y="1166"/>
              <a:ext cx="2941" cy="211"/>
              <a:chOff x="1395" y="1166"/>
              <a:chExt cx="2941" cy="211"/>
            </a:xfrm>
          </p:grpSpPr>
          <p:sp>
            <p:nvSpPr>
              <p:cNvPr id="72723" name="AutoShape 19"/>
              <p:cNvSpPr>
                <a:spLocks noChangeArrowheads="1"/>
              </p:cNvSpPr>
              <p:nvPr/>
            </p:nvSpPr>
            <p:spPr bwMode="ltGray">
              <a:xfrm>
                <a:off x="1395" y="1322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2000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724" name="AutoShape 20"/>
              <p:cNvSpPr>
                <a:spLocks noChangeArrowheads="1"/>
              </p:cNvSpPr>
              <p:nvPr/>
            </p:nvSpPr>
            <p:spPr bwMode="ltGray">
              <a:xfrm>
                <a:off x="1395" y="1166"/>
                <a:ext cx="2941" cy="5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2235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725" name="Rectangle 21"/>
          <p:cNvSpPr>
            <a:spLocks noChangeArrowheads="1"/>
          </p:cNvSpPr>
          <p:nvPr/>
        </p:nvSpPr>
        <p:spPr bwMode="black">
          <a:xfrm>
            <a:off x="4423825" y="1752600"/>
            <a:ext cx="242374" cy="33855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1F3F5F"/>
              </a:buClr>
            </a:pPr>
            <a:r>
              <a:rPr lang="en-US" sz="16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1503363" y="2203450"/>
            <a:ext cx="6091237" cy="31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9" name="Picture 2" descr="G:\сетевой проект\к презент\fonari-300x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" y="3067249"/>
            <a:ext cx="24166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сетевой проект\iCA8LJF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99" y="4450831"/>
            <a:ext cx="1825121" cy="20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сетевой проект\640_333_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5" y="1454722"/>
            <a:ext cx="2083049" cy="156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AutoShape 3"/>
          <p:cNvSpPr>
            <a:spLocks noChangeArrowheads="1"/>
          </p:cNvSpPr>
          <p:nvPr/>
        </p:nvSpPr>
        <p:spPr bwMode="gray">
          <a:xfrm>
            <a:off x="2452289" y="3697286"/>
            <a:ext cx="6361113" cy="877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9525">
            <a:solidFill>
              <a:srgbClr val="DDDDDD"/>
            </a:solidFill>
            <a:round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b="1" dirty="0"/>
              <a:t>В микрорайоне имени Сергея Лазо было</a:t>
            </a:r>
          </a:p>
          <a:p>
            <a:pPr algn="ctr"/>
            <a:r>
              <a:rPr lang="ru-RU" b="1" dirty="0"/>
              <a:t> восстановлено уличное освещение.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1757"/>
            <a:ext cx="7848872" cy="1143000"/>
          </a:xfrm>
        </p:spPr>
        <p:txBody>
          <a:bodyPr/>
          <a:lstStyle/>
          <a:p>
            <a:pPr algn="ctr"/>
            <a:r>
              <a:rPr lang="ru-RU" sz="2400" dirty="0" smtClean="0"/>
              <a:t>ОАО « </a:t>
            </a:r>
            <a:r>
              <a:rPr lang="ru-RU" sz="2400" dirty="0" err="1" smtClean="0"/>
              <a:t>Спасскцемент</a:t>
            </a:r>
            <a:r>
              <a:rPr lang="ru-RU" sz="2400" dirty="0" smtClean="0"/>
              <a:t>» спонсор  спортивных соревнований на стадионе «Цементник» и в городе</a:t>
            </a:r>
            <a:endParaRPr lang="ru-RU" sz="2400" dirty="0"/>
          </a:p>
        </p:txBody>
      </p:sp>
      <p:pic>
        <p:nvPicPr>
          <p:cNvPr id="2050" name="Picture 2" descr="F:\сетевой проект\spasskcem-sport-300x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53" y="2129493"/>
            <a:ext cx="4993846" cy="21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" y="4940700"/>
            <a:ext cx="1690951" cy="16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25" y="4976000"/>
            <a:ext cx="1660167" cy="166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02" y="2946748"/>
            <a:ext cx="1514507" cy="1514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814" y="3032147"/>
            <a:ext cx="1548981" cy="154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461" y="4976000"/>
            <a:ext cx="1703007" cy="17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03460"/>
            <a:ext cx="1635584" cy="163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689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hlinkClick r:id="rId2"/>
              </a:rPr>
              <a:t>http</a:t>
            </a:r>
            <a:r>
              <a:rPr lang="en-US" sz="2400" dirty="0" smtClean="0">
                <a:hlinkClick r:id="rId2"/>
              </a:rPr>
              <a:t>://spasskmr.ru</a:t>
            </a:r>
            <a:endParaRPr lang="ru-RU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vostokcement.ru</a:t>
            </a:r>
            <a:endParaRPr lang="ru-RU" sz="2400" dirty="0" smtClean="0"/>
          </a:p>
          <a:p>
            <a:r>
              <a:rPr lang="en-US" sz="2400" dirty="0">
                <a:hlinkClick r:id="rId4"/>
              </a:rPr>
              <a:t>http://novostivl.ru</a:t>
            </a:r>
            <a:r>
              <a:rPr lang="en-US" sz="2400" dirty="0" smtClean="0">
                <a:hlinkClick r:id="rId4"/>
              </a:rPr>
              <a:t>/</a:t>
            </a:r>
            <a:endParaRPr lang="ru-RU" sz="2400" dirty="0" smtClean="0"/>
          </a:p>
          <a:p>
            <a:r>
              <a:rPr lang="en-US" sz="2400" dirty="0">
                <a:hlinkClick r:id="rId5"/>
              </a:rPr>
              <a:t>http://www.parldv.ru</a:t>
            </a:r>
            <a:r>
              <a:rPr lang="en-US" sz="2400" dirty="0" smtClean="0">
                <a:hlinkClick r:id="rId5"/>
              </a:rPr>
              <a:t>/</a:t>
            </a:r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125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7989192" cy="791310"/>
          </a:xfrm>
        </p:spPr>
        <p:txBody>
          <a:bodyPr/>
          <a:lstStyle/>
          <a:p>
            <a:r>
              <a:rPr lang="ru-RU" sz="3200" dirty="0" smtClean="0"/>
              <a:t>Стройиндустрия Спасска-Дальнего</a:t>
            </a:r>
            <a:endParaRPr lang="en-US" sz="3200" dirty="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invGray">
          <a:xfrm rot="39573186">
            <a:off x="4602956" y="2407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invGray">
          <a:xfrm rot="3465783">
            <a:off x="4602957" y="4571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invGray">
          <a:xfrm rot="35969022">
            <a:off x="3361531" y="246141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invGray">
          <a:xfrm rot="7535209">
            <a:off x="3345656" y="45378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invGray">
          <a:xfrm>
            <a:off x="5192713" y="35353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invGray">
          <a:xfrm rot="-10800000">
            <a:off x="2794000" y="35290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bg2">
                  <a:gamma/>
                  <a:shade val="89020"/>
                  <a:invGamma/>
                  <a:alpha val="0"/>
                </a:schemeClr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gray">
          <a:xfrm>
            <a:off x="2621134" y="1989806"/>
            <a:ext cx="3505101" cy="3308919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25610" name="Group 10"/>
          <p:cNvGrpSpPr>
            <a:grpSpLocks/>
          </p:cNvGrpSpPr>
          <p:nvPr/>
        </p:nvGrpSpPr>
        <p:grpSpPr bwMode="auto">
          <a:xfrm rot="16200000">
            <a:off x="3268806" y="2466278"/>
            <a:ext cx="2332789" cy="2388203"/>
            <a:chOff x="2238" y="1769"/>
            <a:chExt cx="1361" cy="1361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56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6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56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25616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7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8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5619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</p:grpSp>
      <p:sp>
        <p:nvSpPr>
          <p:cNvPr id="25621" name="AutoShape 21"/>
          <p:cNvSpPr>
            <a:spLocks noChangeArrowheads="1"/>
          </p:cNvSpPr>
          <p:nvPr/>
        </p:nvSpPr>
        <p:spPr bwMode="gray">
          <a:xfrm>
            <a:off x="-44108" y="3269340"/>
            <a:ext cx="2838108" cy="749855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gray">
          <a:xfrm>
            <a:off x="-31323" y="989748"/>
            <a:ext cx="3444583" cy="137562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gray">
          <a:xfrm>
            <a:off x="-4758" y="4826774"/>
            <a:ext cx="3505558" cy="175287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1600" b="1" dirty="0"/>
              <a:t>ОАО "</a:t>
            </a:r>
            <a:r>
              <a:rPr lang="ru-RU" sz="1600" b="1" dirty="0" smtClean="0"/>
              <a:t>Спасский</a:t>
            </a:r>
          </a:p>
          <a:p>
            <a:pPr algn="ctr"/>
            <a:r>
              <a:rPr lang="ru-RU" sz="1600" b="1" dirty="0" smtClean="0"/>
              <a:t> комбинат</a:t>
            </a:r>
          </a:p>
          <a:p>
            <a:pPr algn="ctr"/>
            <a:r>
              <a:rPr lang="ru-RU" sz="1600" b="1" dirty="0" smtClean="0"/>
              <a:t> асбестоцементных </a:t>
            </a:r>
            <a:r>
              <a:rPr lang="ru-RU" sz="1600" b="1" dirty="0"/>
              <a:t>изделий"</a:t>
            </a:r>
            <a:endParaRPr lang="ru-RU" sz="1600" dirty="0"/>
          </a:p>
          <a:p>
            <a:pPr algn="ctr"/>
            <a:r>
              <a:rPr lang="ru-RU" sz="1600" dirty="0"/>
              <a:t>ОАО "СКАЦИ"</a:t>
            </a:r>
          </a:p>
          <a:p>
            <a:pPr algn="ctr"/>
            <a:r>
              <a:rPr lang="ru-RU" sz="1600" dirty="0"/>
              <a:t>(листы и трубы </a:t>
            </a:r>
            <a:endParaRPr lang="ru-RU" sz="1600" dirty="0" smtClean="0"/>
          </a:p>
          <a:p>
            <a:pPr algn="ctr"/>
            <a:r>
              <a:rPr lang="ru-RU" sz="1600" dirty="0" smtClean="0"/>
              <a:t>асбестоцементные </a:t>
            </a:r>
            <a:r>
              <a:rPr lang="ru-RU" sz="1600" dirty="0"/>
              <a:t>и т.д.</a:t>
            </a:r>
            <a:r>
              <a:rPr lang="ru-RU" dirty="0"/>
              <a:t>)</a:t>
            </a:r>
            <a:endParaRPr lang="ru-RU" dirty="0">
              <a:effectLst/>
            </a:endParaRPr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gray">
          <a:xfrm>
            <a:off x="5984875" y="2980376"/>
            <a:ext cx="3009933" cy="1386830"/>
          </a:xfrm>
          <a:prstGeom prst="roundRect">
            <a:avLst>
              <a:gd name="adj" fmla="val 16667"/>
            </a:avLst>
          </a:prstGeom>
          <a:solidFill>
            <a:srgbClr val="996633"/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gray">
          <a:xfrm>
            <a:off x="5522217" y="1044953"/>
            <a:ext cx="3370263" cy="114635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FEFEFE"/>
              </a:solidFill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gray">
          <a:xfrm>
            <a:off x="4999037" y="4995292"/>
            <a:ext cx="3893443" cy="138603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endParaRPr lang="ru-RU" dirty="0"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9101" y="2999853"/>
            <a:ext cx="29534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ООО "</a:t>
            </a:r>
            <a:r>
              <a:rPr lang="ru-RU" b="1" dirty="0" smtClean="0"/>
              <a:t>Спасская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компания стройиндустрии"</a:t>
            </a:r>
            <a:endParaRPr lang="ru-RU" dirty="0"/>
          </a:p>
          <a:p>
            <a:r>
              <a:rPr lang="ru-RU" dirty="0"/>
              <a:t>(производство бетона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ж/б изделия) 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42" y="9897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ООО "Спасский завод </a:t>
            </a:r>
            <a:endParaRPr lang="ru-RU" b="1" dirty="0" smtClean="0"/>
          </a:p>
          <a:p>
            <a:r>
              <a:rPr lang="ru-RU" b="1" dirty="0" smtClean="0"/>
              <a:t>ячеистых </a:t>
            </a:r>
            <a:r>
              <a:rPr lang="ru-RU" b="1" dirty="0"/>
              <a:t>бетонов" </a:t>
            </a:r>
            <a:endParaRPr lang="ru-RU" dirty="0"/>
          </a:p>
          <a:p>
            <a:r>
              <a:rPr lang="ru-RU" dirty="0"/>
              <a:t>(производство изделий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бетона -</a:t>
            </a:r>
            <a:r>
              <a:rPr lang="ru-RU" dirty="0" err="1"/>
              <a:t>изоблоки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из </a:t>
            </a:r>
            <a:r>
              <a:rPr lang="ru-RU" dirty="0"/>
              <a:t>ячеистого бетона)</a:t>
            </a:r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42" y="33211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ООО "Монолит Плюс"</a:t>
            </a:r>
            <a:endParaRPr lang="ru-RU" dirty="0"/>
          </a:p>
          <a:p>
            <a:r>
              <a:rPr lang="ru-RU" dirty="0"/>
              <a:t>(ЖБИ изделия)</a:t>
            </a: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264" y="4995292"/>
            <a:ext cx="28578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ООО "Спасский механический завод"</a:t>
            </a:r>
            <a:endParaRPr lang="ru-RU" dirty="0"/>
          </a:p>
          <a:p>
            <a:r>
              <a:rPr lang="ru-RU" dirty="0"/>
              <a:t>(производство </a:t>
            </a:r>
            <a:r>
              <a:rPr lang="ru-RU" dirty="0" smtClean="0"/>
              <a:t>металлических </a:t>
            </a:r>
            <a:r>
              <a:rPr lang="ru-RU" dirty="0"/>
              <a:t>конструкций</a:t>
            </a:r>
            <a:endParaRPr lang="ru-RU" dirty="0">
              <a:effectLst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309" y="2879792"/>
            <a:ext cx="1165781" cy="1629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G:\сетевой проект\к презент\iCANTCM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495" y="1033762"/>
            <a:ext cx="2691582" cy="13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78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сетевой проект\к презент\дипломы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31" y="5229200"/>
            <a:ext cx="7191756" cy="146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84391201"/>
              </p:ext>
            </p:extLst>
          </p:nvPr>
        </p:nvGraphicFramePr>
        <p:xfrm>
          <a:off x="35318" y="16558"/>
          <a:ext cx="9001178" cy="5212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9228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AutoShape 3"/>
          <p:cNvSpPr>
            <a:spLocks noChangeArrowheads="1"/>
          </p:cNvSpPr>
          <p:nvPr/>
        </p:nvSpPr>
        <p:spPr bwMode="ltGray">
          <a:xfrm>
            <a:off x="971600" y="1628800"/>
            <a:ext cx="7488832" cy="1749400"/>
          </a:xfrm>
          <a:prstGeom prst="roundRect">
            <a:avLst>
              <a:gd name="adj" fmla="val 1644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0" name="AutoShape 4"/>
          <p:cNvSpPr>
            <a:spLocks noChangeArrowheads="1"/>
          </p:cNvSpPr>
          <p:nvPr/>
        </p:nvSpPr>
        <p:spPr bwMode="ltGray">
          <a:xfrm>
            <a:off x="971601" y="3515880"/>
            <a:ext cx="7488832" cy="1517650"/>
          </a:xfrm>
          <a:prstGeom prst="roundRect">
            <a:avLst>
              <a:gd name="adj" fmla="val 16227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6501" name="AutoShape 5"/>
          <p:cNvSpPr>
            <a:spLocks noChangeArrowheads="1"/>
          </p:cNvSpPr>
          <p:nvPr/>
        </p:nvSpPr>
        <p:spPr bwMode="ltGray">
          <a:xfrm>
            <a:off x="971600" y="5099050"/>
            <a:ext cx="7488832" cy="1225550"/>
          </a:xfrm>
          <a:prstGeom prst="roundRect">
            <a:avLst>
              <a:gd name="adj" fmla="val 22019"/>
            </a:avLst>
          </a:prstGeom>
          <a:gradFill rotWithShape="1">
            <a:gsLst>
              <a:gs pos="0">
                <a:srgbClr val="C0C0C0">
                  <a:gamma/>
                  <a:tint val="91765"/>
                  <a:invGamma/>
                </a:srgbClr>
              </a:gs>
              <a:gs pos="50000">
                <a:srgbClr val="C0C0C0">
                  <a:alpha val="30000"/>
                </a:srgbClr>
              </a:gs>
              <a:gs pos="100000">
                <a:srgbClr val="C0C0C0">
                  <a:gamma/>
                  <a:tint val="9176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4" name="AutoShape 8"/>
          <p:cNvSpPr>
            <a:spLocks noChangeArrowheads="1"/>
          </p:cNvSpPr>
          <p:nvPr/>
        </p:nvSpPr>
        <p:spPr bwMode="ltGray">
          <a:xfrm>
            <a:off x="222961" y="1944687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08" name="AutoShape 12"/>
          <p:cNvSpPr>
            <a:spLocks noChangeArrowheads="1"/>
          </p:cNvSpPr>
          <p:nvPr/>
        </p:nvSpPr>
        <p:spPr bwMode="gray">
          <a:xfrm>
            <a:off x="323850" y="3844177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1" name="AutoShape 15"/>
          <p:cNvSpPr>
            <a:spLocks noChangeArrowheads="1"/>
          </p:cNvSpPr>
          <p:nvPr/>
        </p:nvSpPr>
        <p:spPr bwMode="ltGray">
          <a:xfrm>
            <a:off x="471771" y="5362575"/>
            <a:ext cx="1806575" cy="930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78824"/>
                  <a:invGamma/>
                </a:schemeClr>
              </a:gs>
            </a:gsLst>
            <a:path path="rect">
              <a:fillToRect l="100000" b="100000"/>
            </a:path>
          </a:gradFill>
          <a:ln w="38100" algn="ctr">
            <a:solidFill>
              <a:srgbClr val="F8F8F8">
                <a:alpha val="70000"/>
              </a:srgbClr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6516" name="Rectangle 20"/>
          <p:cNvSpPr>
            <a:spLocks noChangeArrowheads="1"/>
          </p:cNvSpPr>
          <p:nvPr/>
        </p:nvSpPr>
        <p:spPr bwMode="gray">
          <a:xfrm>
            <a:off x="2411760" y="5362575"/>
            <a:ext cx="6048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000" dirty="0">
                <a:solidFill>
                  <a:srgbClr val="080808"/>
                </a:solidFill>
              </a:rPr>
              <a:t> </a:t>
            </a:r>
            <a:r>
              <a:rPr lang="ru-RU" sz="2000" b="1" dirty="0" smtClean="0">
                <a:solidFill>
                  <a:srgbClr val="080808"/>
                </a:solidFill>
              </a:rPr>
              <a:t>Использовался на строительстве объектов саммита  АТЭС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6519" name="Picture 2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327275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0" name="Picture 2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3867872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21" name="Picture 25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276850"/>
            <a:ext cx="16891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288" y="198438"/>
            <a:ext cx="8061200" cy="1143000"/>
          </a:xfrm>
        </p:spPr>
        <p:txBody>
          <a:bodyPr/>
          <a:lstStyle/>
          <a:p>
            <a:r>
              <a:rPr lang="ru-RU" dirty="0" smtClean="0"/>
              <a:t>Спасскому цементу 105 лет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04892" y="3646978"/>
            <a:ext cx="5551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Отгружался морским путем в Китай, Сингапур, Индонезию, Бирму, Камбоджу, во Вьетнам, в страны Персидского залива, на Кубу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91679" y="1710848"/>
            <a:ext cx="67687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Спасский цемент использовался на строительстве Владивостокской  крепости, морских причалов, на нем выросли все города Приморского края, развивалось строительство на Сахалине, Камчатке, в Якутии, Заполярье, Чите и др.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45829"/>
              </p:ext>
            </p:extLst>
          </p:nvPr>
        </p:nvGraphicFramePr>
        <p:xfrm>
          <a:off x="1286648" y="1340768"/>
          <a:ext cx="69577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2640013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765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:\сетевой проект\к презент\лаборат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683554"/>
            <a:ext cx="9036497" cy="498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634" name="Group 2"/>
          <p:cNvGrpSpPr>
            <a:grpSpLocks/>
          </p:cNvGrpSpPr>
          <p:nvPr/>
        </p:nvGrpSpPr>
        <p:grpSpPr bwMode="auto">
          <a:xfrm>
            <a:off x="1869881" y="2760708"/>
            <a:ext cx="5446781" cy="1141090"/>
            <a:chOff x="720" y="1392"/>
            <a:chExt cx="4058" cy="480"/>
          </a:xfrm>
        </p:grpSpPr>
        <p:sp>
          <p:nvSpPr>
            <p:cNvPr id="69635" name="AutoShape 3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636" name="Group 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37" name="AutoShape 5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38" name="AutoShape 6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1876425" y="3997287"/>
            <a:ext cx="5447107" cy="1077952"/>
            <a:chOff x="720" y="1392"/>
            <a:chExt cx="4058" cy="480"/>
          </a:xfrm>
        </p:grpSpPr>
        <p:sp>
          <p:nvSpPr>
            <p:cNvPr id="69640" name="AutoShape 8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641" name="Group 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42" name="AutoShape 10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3" name="AutoShape 11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9644" name="Group 12"/>
          <p:cNvGrpSpPr>
            <a:grpSpLocks/>
          </p:cNvGrpSpPr>
          <p:nvPr/>
        </p:nvGrpSpPr>
        <p:grpSpPr bwMode="auto">
          <a:xfrm>
            <a:off x="1876425" y="5243513"/>
            <a:ext cx="5447107" cy="1065807"/>
            <a:chOff x="720" y="1392"/>
            <a:chExt cx="4058" cy="480"/>
          </a:xfrm>
        </p:grpSpPr>
        <p:sp>
          <p:nvSpPr>
            <p:cNvPr id="69645" name="AutoShape 13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shade val="92157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646" name="Group 14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47" name="AutoShape 15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alpha val="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48" name="AutoShape 16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9649" name="Group 17"/>
          <p:cNvGrpSpPr>
            <a:grpSpLocks/>
          </p:cNvGrpSpPr>
          <p:nvPr/>
        </p:nvGrpSpPr>
        <p:grpSpPr bwMode="auto">
          <a:xfrm>
            <a:off x="1747637" y="1511127"/>
            <a:ext cx="5575895" cy="1141586"/>
            <a:chOff x="720" y="1392"/>
            <a:chExt cx="4058" cy="480"/>
          </a:xfrm>
        </p:grpSpPr>
        <p:sp>
          <p:nvSpPr>
            <p:cNvPr id="69650" name="AutoShape 18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9651" name="Group 19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9652" name="AutoShape 20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9653" name="AutoShape 21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69659" name="Picture 27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06664" y="5404493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0" name="Picture 28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761378" y="4094886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1" name="Picture 29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76400" y="3047961"/>
            <a:ext cx="7921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62" name="Picture 30" descr="1"/>
          <p:cNvPicPr>
            <a:picLocks noChangeAspect="1" noChangeArrowheads="1"/>
          </p:cNvPicPr>
          <p:nvPr/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6" t="64474" r="19473"/>
          <a:stretch>
            <a:fillRect/>
          </a:stretch>
        </p:blipFill>
        <p:spPr bwMode="auto">
          <a:xfrm>
            <a:off x="1603376" y="1709883"/>
            <a:ext cx="792162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63" name="Text Box 31"/>
          <p:cNvSpPr txBox="1">
            <a:spLocks noChangeArrowheads="1"/>
          </p:cNvSpPr>
          <p:nvPr/>
        </p:nvSpPr>
        <p:spPr bwMode="gray">
          <a:xfrm>
            <a:off x="2022475" y="545306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4</a:t>
            </a:r>
          </a:p>
        </p:txBody>
      </p:sp>
      <p:sp>
        <p:nvSpPr>
          <p:cNvPr id="69664" name="Text Box 32"/>
          <p:cNvSpPr txBox="1">
            <a:spLocks noChangeArrowheads="1"/>
          </p:cNvSpPr>
          <p:nvPr/>
        </p:nvSpPr>
        <p:spPr bwMode="gray">
          <a:xfrm>
            <a:off x="1905939" y="179894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1</a:t>
            </a:r>
          </a:p>
        </p:txBody>
      </p:sp>
      <p:sp>
        <p:nvSpPr>
          <p:cNvPr id="69665" name="Text Box 33"/>
          <p:cNvSpPr txBox="1">
            <a:spLocks noChangeArrowheads="1"/>
          </p:cNvSpPr>
          <p:nvPr/>
        </p:nvSpPr>
        <p:spPr bwMode="gray">
          <a:xfrm>
            <a:off x="2022475" y="317847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2</a:t>
            </a:r>
          </a:p>
        </p:txBody>
      </p:sp>
      <p:sp>
        <p:nvSpPr>
          <p:cNvPr id="69666" name="Text Box 34"/>
          <p:cNvSpPr txBox="1">
            <a:spLocks noChangeArrowheads="1"/>
          </p:cNvSpPr>
          <p:nvPr/>
        </p:nvSpPr>
        <p:spPr bwMode="gray">
          <a:xfrm>
            <a:off x="2014538" y="4289232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3</a:t>
            </a:r>
          </a:p>
        </p:txBody>
      </p:sp>
      <p:sp>
        <p:nvSpPr>
          <p:cNvPr id="69667" name="Rectangle 35"/>
          <p:cNvSpPr>
            <a:spLocks noGrp="1" noChangeArrowheads="1"/>
          </p:cNvSpPr>
          <p:nvPr>
            <p:ph type="title"/>
          </p:nvPr>
        </p:nvSpPr>
        <p:spPr>
          <a:xfrm>
            <a:off x="903288" y="198438"/>
            <a:ext cx="8133208" cy="1143000"/>
          </a:xfrm>
        </p:spPr>
        <p:txBody>
          <a:bodyPr/>
          <a:lstStyle/>
          <a:p>
            <a:pPr algn="ctr"/>
            <a:r>
              <a:rPr lang="ru-RU" sz="3600" dirty="0" smtClean="0"/>
              <a:t>ОАО «</a:t>
            </a:r>
            <a:r>
              <a:rPr lang="ru-RU" sz="3600" dirty="0" err="1" smtClean="0"/>
              <a:t>Спасскцемент</a:t>
            </a:r>
            <a:r>
              <a:rPr lang="ru-RU" sz="3600" dirty="0" smtClean="0"/>
              <a:t>»- это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2498827" y="1886816"/>
            <a:ext cx="4671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Уникальность природных материалов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84597" y="3047961"/>
            <a:ext cx="498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Наличие современной промышленной базы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9989" y="4289232"/>
            <a:ext cx="456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Профессионализм коллектива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39081" y="5347576"/>
            <a:ext cx="48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Контроль (</a:t>
            </a:r>
            <a:r>
              <a:rPr lang="en-US" b="1" dirty="0" smtClean="0"/>
              <a:t>API)</a:t>
            </a:r>
            <a:endParaRPr lang="ru-RU" b="1" dirty="0" smtClean="0"/>
          </a:p>
          <a:p>
            <a:r>
              <a:rPr lang="en-US" b="1" dirty="0" smtClean="0"/>
              <a:t> </a:t>
            </a:r>
            <a:r>
              <a:rPr lang="ru-RU" b="1" dirty="0" smtClean="0"/>
              <a:t>Американского нефтяного института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856984" cy="144016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sz="2000" dirty="0"/>
              <a:t>ОАО «</a:t>
            </a:r>
            <a:r>
              <a:rPr lang="ru-RU" sz="2000" dirty="0" err="1"/>
              <a:t>Спасскцемент</a:t>
            </a:r>
            <a:r>
              <a:rPr lang="ru-RU" sz="2000" dirty="0"/>
              <a:t>» является предприятием полного цикла производства, от добычи и переработки сырья до производства 12 видов цемента</a:t>
            </a:r>
          </a:p>
        </p:txBody>
      </p:sp>
      <p:pic>
        <p:nvPicPr>
          <p:cNvPr id="4" name="Picture 2" descr="C:\Documents and Settings\Аня\Рабочий стол\конференция\cem-tehnology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5" y="2033148"/>
            <a:ext cx="8938745" cy="397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60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58695"/>
              </p:ext>
            </p:extLst>
          </p:nvPr>
        </p:nvGraphicFramePr>
        <p:xfrm>
          <a:off x="457200" y="692696"/>
          <a:ext cx="8507288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817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302375" cy="1143000"/>
          </a:xfrm>
          <a:solidFill>
            <a:srgbClr val="6FB9D7"/>
          </a:solidFill>
        </p:spPr>
        <p:txBody>
          <a:bodyPr/>
          <a:lstStyle/>
          <a:p>
            <a:pPr lvl="0"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>Производство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71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548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576TGp_report_light">
  <a:themeElements>
    <a:clrScheme name="Default Design 1">
      <a:dk1>
        <a:srgbClr val="000000"/>
      </a:dk1>
      <a:lt1>
        <a:srgbClr val="B4E3EE"/>
      </a:lt1>
      <a:dk2>
        <a:srgbClr val="189180"/>
      </a:dk2>
      <a:lt2>
        <a:srgbClr val="808080"/>
      </a:lt2>
      <a:accent1>
        <a:srgbClr val="FF7F00"/>
      </a:accent1>
      <a:accent2>
        <a:srgbClr val="B3DC27"/>
      </a:accent2>
      <a:accent3>
        <a:srgbClr val="D6EFF5"/>
      </a:accent3>
      <a:accent4>
        <a:srgbClr val="000000"/>
      </a:accent4>
      <a:accent5>
        <a:srgbClr val="FFC0AA"/>
      </a:accent5>
      <a:accent6>
        <a:srgbClr val="A2C722"/>
      </a:accent6>
      <a:hlink>
        <a:srgbClr val="6FB9D7"/>
      </a:hlink>
      <a:folHlink>
        <a:srgbClr val="F93D1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gradFill rotWithShape="1">
          <a:gsLst>
            <a:gs pos="0">
              <a:srgbClr val="C0C0C0">
                <a:gamma/>
                <a:tint val="91765"/>
                <a:invGamma/>
              </a:srgbClr>
            </a:gs>
            <a:gs pos="50000">
              <a:srgbClr val="C0C0C0">
                <a:alpha val="30000"/>
              </a:srgbClr>
            </a:gs>
            <a:gs pos="100000">
              <a:srgbClr val="C0C0C0">
                <a:gamma/>
                <a:tint val="91765"/>
                <a:invGamma/>
              </a:srgb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algn="ctr">
              <a:solidFill>
                <a:schemeClr val="bg2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Default Design 1">
        <a:dk1>
          <a:srgbClr val="000000"/>
        </a:dk1>
        <a:lt1>
          <a:srgbClr val="B4E3EE"/>
        </a:lt1>
        <a:dk2>
          <a:srgbClr val="189180"/>
        </a:dk2>
        <a:lt2>
          <a:srgbClr val="808080"/>
        </a:lt2>
        <a:accent1>
          <a:srgbClr val="FF7F00"/>
        </a:accent1>
        <a:accent2>
          <a:srgbClr val="B3DC27"/>
        </a:accent2>
        <a:accent3>
          <a:srgbClr val="D6EFF5"/>
        </a:accent3>
        <a:accent4>
          <a:srgbClr val="000000"/>
        </a:accent4>
        <a:accent5>
          <a:srgbClr val="FFC0AA"/>
        </a:accent5>
        <a:accent6>
          <a:srgbClr val="A2C722"/>
        </a:accent6>
        <a:hlink>
          <a:srgbClr val="6FB9D7"/>
        </a:hlink>
        <a:folHlink>
          <a:srgbClr val="F93D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EE384"/>
        </a:lt1>
        <a:dk2>
          <a:srgbClr val="FD8334"/>
        </a:dk2>
        <a:lt2>
          <a:srgbClr val="808080"/>
        </a:lt2>
        <a:accent1>
          <a:srgbClr val="F98EB2"/>
        </a:accent1>
        <a:accent2>
          <a:srgbClr val="FCB43E"/>
        </a:accent2>
        <a:accent3>
          <a:srgbClr val="FEEFC2"/>
        </a:accent3>
        <a:accent4>
          <a:srgbClr val="000000"/>
        </a:accent4>
        <a:accent5>
          <a:srgbClr val="FBC6D5"/>
        </a:accent5>
        <a:accent6>
          <a:srgbClr val="E4A337"/>
        </a:accent6>
        <a:hlink>
          <a:srgbClr val="FA6D73"/>
        </a:hlink>
        <a:folHlink>
          <a:srgbClr val="D264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4E1EE"/>
        </a:lt1>
        <a:dk2>
          <a:srgbClr val="2F84AF"/>
        </a:dk2>
        <a:lt2>
          <a:srgbClr val="808080"/>
        </a:lt2>
        <a:accent1>
          <a:srgbClr val="9899C1"/>
        </a:accent1>
        <a:accent2>
          <a:srgbClr val="4BBAC3"/>
        </a:accent2>
        <a:accent3>
          <a:srgbClr val="E6EEF5"/>
        </a:accent3>
        <a:accent4>
          <a:srgbClr val="000000"/>
        </a:accent4>
        <a:accent5>
          <a:srgbClr val="CACADD"/>
        </a:accent5>
        <a:accent6>
          <a:srgbClr val="43A8B0"/>
        </a:accent6>
        <a:hlink>
          <a:srgbClr val="7AC5B9"/>
        </a:hlink>
        <a:folHlink>
          <a:srgbClr val="719FC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576TGp_report_light</Template>
  <TotalTime>317</TotalTime>
  <Words>772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576TGp_report_light</vt:lpstr>
      <vt:lpstr>ОАО Спасскцемент Условия развития </vt:lpstr>
      <vt:lpstr>Стройиндустрия Спасска-Дальнего</vt:lpstr>
      <vt:lpstr>Презентация PowerPoint</vt:lpstr>
      <vt:lpstr>Спасскому цементу 105 лет</vt:lpstr>
      <vt:lpstr>Презентация PowerPoint</vt:lpstr>
      <vt:lpstr>ОАО «Спасскцемент»- это</vt:lpstr>
      <vt:lpstr>ОАО «Спасскцемент» является предприятием полного цикла производства, от добычи и переработки сырья до производства 12 видов цемента</vt:lpstr>
      <vt:lpstr>Презентация PowerPoint</vt:lpstr>
      <vt:lpstr> Производство </vt:lpstr>
      <vt:lpstr> Номенклатура </vt:lpstr>
      <vt:lpstr>Презентация PowerPoint</vt:lpstr>
      <vt:lpstr>Сухой метод производства цемента в России постепенно расширяет свое присутствие</vt:lpstr>
      <vt:lpstr>Рекордный 2011</vt:lpstr>
      <vt:lpstr>Перспективы развития</vt:lpstr>
      <vt:lpstr>Презентация PowerPoint</vt:lpstr>
      <vt:lpstr>  Благодаря финансовой поддержке ОАО «Спасскцемент»  </vt:lpstr>
      <vt:lpstr>ОАО « Спасскцемент» спонсор  спортивных соревнований на стадионе «Цементник» и в городе</vt:lpstr>
      <vt:lpstr>Ресурсы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Спасскцемент Условия развития</dc:title>
  <dc:creator>Ал</dc:creator>
  <cp:lastModifiedBy>Admin</cp:lastModifiedBy>
  <cp:revision>33</cp:revision>
  <dcterms:created xsi:type="dcterms:W3CDTF">2012-09-24T09:02:46Z</dcterms:created>
  <dcterms:modified xsi:type="dcterms:W3CDTF">2012-10-24T04:07:48Z</dcterms:modified>
</cp:coreProperties>
</file>