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88" r:id="rId4"/>
    <p:sldId id="289" r:id="rId5"/>
    <p:sldId id="263" r:id="rId6"/>
    <p:sldId id="258" r:id="rId7"/>
    <p:sldId id="260" r:id="rId8"/>
    <p:sldId id="271" r:id="rId9"/>
    <p:sldId id="274" r:id="rId10"/>
    <p:sldId id="294" r:id="rId11"/>
    <p:sldId id="295" r:id="rId12"/>
    <p:sldId id="267" r:id="rId13"/>
    <p:sldId id="261" r:id="rId14"/>
    <p:sldId id="270" r:id="rId15"/>
    <p:sldId id="297" r:id="rId16"/>
    <p:sldId id="26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44B00"/>
    <a:srgbClr val="FF8D47"/>
    <a:srgbClr val="FCBC4A"/>
    <a:srgbClr val="800000"/>
    <a:srgbClr val="996633"/>
    <a:srgbClr val="000000"/>
    <a:srgbClr val="292929"/>
    <a:srgbClr val="86D921"/>
    <a:srgbClr val="FE8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6" d="100"/>
          <a:sy n="106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5D0792-8080-4624-928C-CE981469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848D13-64CB-4872-B880-10073158A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48D13-64CB-4872-B880-10073158A3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3F0BC-A174-4052-BFCF-700A9F59C9A0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EAD384B6-C7E7-4405-886E-2F82F792F8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A5CDF-52B3-4349-BD25-9C64B18C5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DD5B1-E2F0-42BD-A103-E9FB58195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3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A65835-8504-41B6-869C-4956FE213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07CDDB-A166-42F2-A954-CBEED3A2A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9031E9-8381-4E8A-AD4D-49061FC8D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B22D-8984-45ED-906A-0DA141228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D4D1-07E1-49D0-B965-9DC31447E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2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4CBBC-56EA-4211-BDD6-51DD01E7F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2AEDF-675B-4375-B187-2F49158F9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9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8703-4111-40FD-9695-A9ADF5805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6A8F9-A69D-4EA6-8F50-E7B33B1EA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2DD96-B81A-4EAB-96D2-0A8F8AC05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EEDBB-891C-4970-A2EA-3AFEA833C8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33B1D-8E57-476A-8BA9-964FCF29A6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4800600"/>
            <a:ext cx="7529661" cy="990600"/>
          </a:xfrm>
        </p:spPr>
        <p:txBody>
          <a:bodyPr/>
          <a:lstStyle/>
          <a:p>
            <a:r>
              <a:rPr lang="ru-RU" sz="3600" dirty="0" smtClean="0"/>
              <a:t>Анализ строительного сектора экономики Приморья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24096"/>
            <a:ext cx="5338936" cy="792162"/>
          </a:xfrm>
        </p:spPr>
        <p:txBody>
          <a:bodyPr/>
          <a:lstStyle/>
          <a:p>
            <a:r>
              <a:rPr lang="ru-RU" dirty="0" smtClean="0"/>
              <a:t>Наука и строительство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808015"/>
            <a:ext cx="8794428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 течение многих тысячелетий человечество, накапливая опыт в своей производственной деятельности, совершенствовало технику и развивало культуру 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строительного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дела.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Известный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римский 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инженер-строитель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Витрувий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который жил во второй половине I в. до н. э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написал: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«Строители, пытающиеся набить руку без научной подготовки, не могут добиться признания, соответствующего их трудам; опирающиеся же только на теоретические рассуждения и научную подготовку преследуют, очевидно, тень, а не сущность. Тогда как изучившее и то и другое, и потому оказавшиеся во всеоружии, скорее добьются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своей цели, а вместе с тем 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признания".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3074" name="Picture 2" descr="F:\сетевой проект\c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26384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3559"/>
            <a:ext cx="8229600" cy="792162"/>
          </a:xfrm>
        </p:spPr>
        <p:txBody>
          <a:bodyPr/>
          <a:lstStyle/>
          <a:p>
            <a:r>
              <a:rPr lang="ru-RU" dirty="0" smtClean="0"/>
              <a:t>    Наука и строительство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4" y="1057997"/>
            <a:ext cx="8964488" cy="481399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Дальневосточный </a:t>
            </a:r>
            <a:r>
              <a:rPr lang="ru-RU" sz="1800" b="1" dirty="0">
                <a:solidFill>
                  <a:srgbClr val="FF0000"/>
                </a:solidFill>
              </a:rPr>
              <a:t>научно-исследовательский, проектно-конструкторский и технологический институт по строительству (</a:t>
            </a:r>
            <a:r>
              <a:rPr lang="ru-RU" sz="1800" b="1" dirty="0" err="1">
                <a:solidFill>
                  <a:srgbClr val="FF0000"/>
                </a:solidFill>
              </a:rPr>
              <a:t>ДальНИИС</a:t>
            </a:r>
            <a:r>
              <a:rPr lang="ru-RU" sz="1800" b="1" dirty="0">
                <a:solidFill>
                  <a:srgbClr val="FF0000"/>
                </a:solidFill>
              </a:rPr>
              <a:t>) Российской академии архитектуры и строительных </a:t>
            </a:r>
            <a:r>
              <a:rPr lang="ru-RU" sz="1800" b="1" dirty="0" smtClean="0">
                <a:solidFill>
                  <a:srgbClr val="FF0000"/>
                </a:solidFill>
              </a:rPr>
              <a:t>наук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Работы </a:t>
            </a:r>
            <a:r>
              <a:rPr lang="ru-RU" sz="1800" b="1" dirty="0"/>
              <a:t>института наряду с фундаментальными направлениями деятельности во многом носят прикладной характер</a:t>
            </a:r>
            <a:r>
              <a:rPr lang="ru-RU" sz="18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В </a:t>
            </a:r>
            <a:r>
              <a:rPr lang="ru-RU" sz="1800" b="1" dirty="0"/>
              <a:t>региональных представительствах </a:t>
            </a:r>
            <a:r>
              <a:rPr lang="ru-RU" sz="1800" b="1" dirty="0" err="1"/>
              <a:t>ДальНИИСа</a:t>
            </a:r>
            <a:r>
              <a:rPr lang="ru-RU" sz="1800" b="1" dirty="0"/>
              <a:t> ведутся научные разработки новых строительных материалов, особенно с </a:t>
            </a:r>
            <a:r>
              <a:rPr lang="ru-RU" sz="1800" b="1" dirty="0" err="1"/>
              <a:t>энергоресурсосберегающими</a:t>
            </a:r>
            <a:r>
              <a:rPr lang="ru-RU" sz="1800" b="1" dirty="0"/>
              <a:t> технологиями, а также в области сейсмостойкого строительства, обеспечения долговечности. </a:t>
            </a:r>
            <a:endParaRPr lang="ru-RU" sz="1800" b="1" dirty="0" smtClean="0"/>
          </a:p>
          <a:p>
            <a:pPr algn="ctr">
              <a:buFont typeface="Wingdings" pitchFamily="2" charset="2"/>
              <a:buChar char="v"/>
            </a:pPr>
            <a:r>
              <a:rPr lang="ru-RU" sz="1800" b="1" dirty="0" smtClean="0"/>
              <a:t>Ведется </a:t>
            </a:r>
            <a:r>
              <a:rPr lang="ru-RU" sz="1800" b="1" dirty="0"/>
              <a:t>исследование в части технических характеристик строительной продукции – </a:t>
            </a:r>
            <a:r>
              <a:rPr lang="ru-RU" sz="1800" b="1" dirty="0" err="1"/>
              <a:t>стройиспытания</a:t>
            </a:r>
            <a:r>
              <a:rPr lang="ru-RU" sz="1800" b="1" dirty="0"/>
              <a:t> в области стандартизации этой продукции.</a:t>
            </a:r>
            <a:br>
              <a:rPr lang="ru-RU" sz="1800" b="1" dirty="0"/>
            </a:b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Иными </a:t>
            </a:r>
            <a:r>
              <a:rPr lang="ru-RU" sz="1800" b="1" dirty="0">
                <a:solidFill>
                  <a:srgbClr val="800000"/>
                </a:solidFill>
              </a:rPr>
              <a:t>словами, технологии </a:t>
            </a:r>
            <a:r>
              <a:rPr lang="ru-RU" sz="1800" b="1" dirty="0" err="1">
                <a:solidFill>
                  <a:srgbClr val="800000"/>
                </a:solidFill>
              </a:rPr>
              <a:t>ДальНИИСа</a:t>
            </a:r>
            <a:r>
              <a:rPr lang="ru-RU" sz="1800" b="1" dirty="0">
                <a:solidFill>
                  <a:srgbClr val="800000"/>
                </a:solidFill>
              </a:rPr>
              <a:t> – создание материалов на основе местных природных ресурсов, повышение уровня безопасного строительства и </a:t>
            </a:r>
            <a:r>
              <a:rPr lang="ru-RU" sz="1800" b="1" dirty="0" smtClean="0">
                <a:solidFill>
                  <a:srgbClr val="800000"/>
                </a:solidFill>
              </a:rPr>
              <a:t>эксплуатации, создание </a:t>
            </a:r>
            <a:r>
              <a:rPr lang="ru-RU" sz="1800" b="1" dirty="0">
                <a:solidFill>
                  <a:srgbClr val="800000"/>
                </a:solidFill>
              </a:rPr>
              <a:t>защищенности человека, а также новых технологий строительного производства, новых типов жилых домов с высоким уровнем </a:t>
            </a:r>
            <a:r>
              <a:rPr lang="ru-RU" sz="1800" b="1" dirty="0" err="1">
                <a:solidFill>
                  <a:srgbClr val="800000"/>
                </a:solidFill>
              </a:rPr>
              <a:t>индустриальности</a:t>
            </a:r>
            <a:r>
              <a:rPr lang="ru-RU" sz="1800" b="1" dirty="0">
                <a:solidFill>
                  <a:srgbClr val="800000"/>
                </a:solidFill>
              </a:rPr>
              <a:t> на основе унификации и стандартизации с учетом </a:t>
            </a:r>
            <a:r>
              <a:rPr lang="ru-RU" sz="1800" b="1" dirty="0" err="1">
                <a:solidFill>
                  <a:srgbClr val="800000"/>
                </a:solidFill>
              </a:rPr>
              <a:t>природноклиматических</a:t>
            </a:r>
            <a:r>
              <a:rPr lang="ru-RU" sz="1800" b="1" dirty="0">
                <a:solidFill>
                  <a:srgbClr val="800000"/>
                </a:solidFill>
              </a:rPr>
              <a:t> особенностей дальневосточных территорий</a:t>
            </a:r>
            <a:br>
              <a:rPr lang="ru-RU" sz="1800" b="1" dirty="0">
                <a:solidFill>
                  <a:srgbClr val="800000"/>
                </a:solidFill>
              </a:rPr>
            </a:br>
            <a:endParaRPr lang="ru-RU" sz="1800" b="1" dirty="0">
              <a:solidFill>
                <a:srgbClr val="800000"/>
              </a:solidFill>
            </a:endParaRPr>
          </a:p>
        </p:txBody>
      </p:sp>
      <p:pic>
        <p:nvPicPr>
          <p:cNvPr id="2050" name="Picture 2" descr="F:\сетевой проект\stroyk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188640"/>
            <a:ext cx="205172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Стройиндустрия в цифрах</a:t>
            </a:r>
            <a:endParaRPr lang="en-US" sz="3200" dirty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1281907" y="1015049"/>
            <a:ext cx="6479038" cy="112168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977901" y="1745168"/>
            <a:ext cx="608012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gray">
          <a:xfrm>
            <a:off x="2545296" y="1406614"/>
            <a:ext cx="53488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/>
              <a:t>  В </a:t>
            </a:r>
            <a:r>
              <a:rPr lang="ru-RU" sz="1600" b="1" dirty="0"/>
              <a:t>строительном комплексе Приморья </a:t>
            </a:r>
            <a:r>
              <a:rPr lang="ru-RU" sz="1600" b="1" dirty="0" smtClean="0"/>
              <a:t>сегодня;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1411193" y="2233614"/>
            <a:ext cx="6324600" cy="112494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gray">
          <a:xfrm>
            <a:off x="2687452" y="2380589"/>
            <a:ext cx="48674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/>
              <a:t>На предприятиях </a:t>
            </a:r>
            <a:r>
              <a:rPr lang="ru-RU" sz="1600" b="1" dirty="0"/>
              <a:t>промышленности строительных материалов и строительной </a:t>
            </a:r>
            <a:r>
              <a:rPr lang="ru-RU" sz="1600" b="1" dirty="0" smtClean="0"/>
              <a:t>индустрии;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gray">
          <a:xfrm>
            <a:off x="1436345" y="3493689"/>
            <a:ext cx="6324600" cy="1032671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gray">
          <a:xfrm>
            <a:off x="1239183" y="3417886"/>
            <a:ext cx="1318301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/>
              <a:t>более </a:t>
            </a:r>
            <a:endParaRPr lang="ru-RU" b="1" dirty="0" smtClean="0"/>
          </a:p>
          <a:p>
            <a:r>
              <a:rPr lang="ru-RU" b="1" dirty="0" smtClean="0"/>
              <a:t>2 </a:t>
            </a:r>
            <a:r>
              <a:rPr lang="ru-RU" b="1" dirty="0"/>
              <a:t>тысяч </a:t>
            </a:r>
            <a:endParaRPr lang="ru-RU" dirty="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gray">
          <a:xfrm>
            <a:off x="2744334" y="356430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/>
              <a:t>Трудится в </a:t>
            </a:r>
            <a:r>
              <a:rPr lang="ru-RU" sz="1600" b="1" dirty="0"/>
              <a:t>проектно-изыскательских </a:t>
            </a:r>
            <a:r>
              <a:rPr lang="ru-RU" sz="1600" b="1" dirty="0" smtClean="0"/>
              <a:t>организациях;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424" name="Freeform 16"/>
          <p:cNvSpPr>
            <a:spLocks/>
          </p:cNvSpPr>
          <p:nvPr/>
        </p:nvSpPr>
        <p:spPr bwMode="gray">
          <a:xfrm>
            <a:off x="1585913" y="3417888"/>
            <a:ext cx="608012" cy="5921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5" name="Freeform 17"/>
          <p:cNvSpPr>
            <a:spLocks/>
          </p:cNvSpPr>
          <p:nvPr/>
        </p:nvSpPr>
        <p:spPr bwMode="gray">
          <a:xfrm>
            <a:off x="1585913" y="5037138"/>
            <a:ext cx="608012" cy="5921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510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>
            <a:off x="1436345" y="4625357"/>
            <a:ext cx="6324600" cy="112168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 smtClean="0"/>
              <a:t>                     </a:t>
            </a:r>
            <a:r>
              <a:rPr lang="ru-RU" sz="1600" b="1" dirty="0"/>
              <a:t>По сравнению с прошлым годом </a:t>
            </a:r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численность работающих </a:t>
            </a:r>
            <a:r>
              <a:rPr lang="ru-RU" sz="1600" b="1" dirty="0"/>
              <a:t>в </a:t>
            </a:r>
            <a:r>
              <a:rPr lang="ru-RU" sz="1600" b="1" dirty="0" smtClean="0"/>
              <a:t>этой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основополагающей отрасли </a:t>
            </a:r>
            <a:r>
              <a:rPr lang="ru-RU" sz="1600" b="1" dirty="0" smtClean="0">
                <a:solidFill>
                  <a:srgbClr val="FF0000"/>
                </a:solidFill>
              </a:rPr>
              <a:t>увеличилась;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1906134" y="8750396"/>
            <a:ext cx="6324600" cy="112168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1411193" y="5810795"/>
            <a:ext cx="6324600" cy="93057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 smtClean="0"/>
              <a:t>                     </a:t>
            </a:r>
            <a:r>
              <a:rPr lang="ru-RU" sz="1600" b="1" dirty="0" smtClean="0"/>
              <a:t>Средняя </a:t>
            </a:r>
            <a:r>
              <a:rPr lang="ru-RU" sz="1600" b="1" dirty="0"/>
              <a:t>зарплата строителей</a:t>
            </a:r>
            <a:endParaRPr lang="ru-RU" sz="1600" dirty="0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1191402" y="980790"/>
            <a:ext cx="1353894" cy="119349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/>
              <a:t>38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тысяч </a:t>
            </a:r>
            <a:endParaRPr lang="ru-RU" b="1" dirty="0" smtClean="0"/>
          </a:p>
          <a:p>
            <a:pPr algn="ctr"/>
            <a:r>
              <a:rPr lang="ru-RU" b="1" dirty="0" smtClean="0"/>
              <a:t>человек</a:t>
            </a:r>
            <a:endParaRPr lang="ru-RU" dirty="0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1211293" y="2174286"/>
            <a:ext cx="1346191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/>
              <a:t>6,4 </a:t>
            </a:r>
            <a:endParaRPr lang="ru-RU" b="1" dirty="0" smtClean="0"/>
          </a:p>
          <a:p>
            <a:r>
              <a:rPr lang="ru-RU" b="1" dirty="0" smtClean="0"/>
              <a:t>тысячи </a:t>
            </a:r>
          </a:p>
          <a:p>
            <a:r>
              <a:rPr lang="ru-RU" b="1" dirty="0" smtClean="0"/>
              <a:t>человек</a:t>
            </a:r>
            <a:endParaRPr lang="ru-RU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1204259" y="4618052"/>
            <a:ext cx="1388148" cy="112898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/>
              <a:t>на </a:t>
            </a:r>
            <a:r>
              <a:rPr lang="ru-RU" b="1" dirty="0"/>
              <a:t>12 %. </a:t>
            </a:r>
            <a:endParaRPr lang="ru-RU" dirty="0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1246611" y="5747041"/>
            <a:ext cx="1346191" cy="112034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/>
              <a:t>в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 пределах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26 </a:t>
            </a:r>
            <a:r>
              <a:rPr lang="ru-RU" sz="1600" b="1" dirty="0" smtClean="0"/>
              <a:t>000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рублей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3514725" y="1830388"/>
            <a:ext cx="1373188" cy="4187825"/>
            <a:chOff x="2134" y="1048"/>
            <a:chExt cx="865" cy="2798"/>
          </a:xfrm>
        </p:grpSpPr>
        <p:sp>
          <p:nvSpPr>
            <p:cNvPr id="9258" name="Freeform 42"/>
            <p:cNvSpPr>
              <a:spLocks/>
            </p:cNvSpPr>
            <p:nvPr/>
          </p:nvSpPr>
          <p:spPr bwMode="invGray">
            <a:xfrm rot="16200000">
              <a:off x="2083" y="2930"/>
              <a:ext cx="1085" cy="74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invGray">
            <a:xfrm rot="16200000">
              <a:off x="2453" y="2022"/>
              <a:ext cx="210" cy="847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invGray">
            <a:xfrm rot="16200000" flipH="1">
              <a:off x="2052" y="1217"/>
              <a:ext cx="1085" cy="74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8" name="Oval 2"/>
          <p:cNvSpPr>
            <a:spLocks noChangeArrowheads="1"/>
          </p:cNvSpPr>
          <p:nvPr/>
        </p:nvSpPr>
        <p:spPr bwMode="gray">
          <a:xfrm>
            <a:off x="609600" y="2516188"/>
            <a:ext cx="2828925" cy="2755900"/>
          </a:xfrm>
          <a:prstGeom prst="ellipse">
            <a:avLst/>
          </a:prstGeom>
          <a:noFill/>
          <a:ln w="76200" algn="ctr">
            <a:solidFill>
              <a:schemeClr val="bg2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B86C8"/>
                    </a:gs>
                    <a:gs pos="100000">
                      <a:srgbClr val="7B86C8">
                        <a:gamma/>
                        <a:tint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2048" y="44625"/>
            <a:ext cx="8229600" cy="792088"/>
          </a:xfrm>
        </p:spPr>
        <p:txBody>
          <a:bodyPr/>
          <a:lstStyle/>
          <a:p>
            <a:pPr marL="68580" indent="0" hangingPunct="0"/>
            <a:r>
              <a:rPr lang="ru-RU" sz="2000" cap="all" dirty="0" smtClean="0"/>
              <a:t/>
            </a:r>
            <a:br>
              <a:rPr lang="ru-RU" sz="2000" cap="all" dirty="0" smtClean="0"/>
            </a:br>
            <a:r>
              <a:rPr lang="ru-RU" sz="2400" dirty="0"/>
              <a:t>В строительном комплексе Приморья осуществляют деятельность</a:t>
            </a:r>
            <a:endParaRPr lang="en-US" sz="2400" dirty="0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gray">
          <a:xfrm>
            <a:off x="409575" y="2333625"/>
            <a:ext cx="3211513" cy="3130550"/>
          </a:xfrm>
          <a:prstGeom prst="ellipse">
            <a:avLst/>
          </a:prstGeom>
          <a:noFill/>
          <a:ln w="76200" algn="ctr">
            <a:solidFill>
              <a:schemeClr val="bg2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B86C8"/>
                    </a:gs>
                    <a:gs pos="100000">
                      <a:srgbClr val="7B86C8">
                        <a:gamma/>
                        <a:tint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4959350" y="2009775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 smtClean="0"/>
              <a:t>ООО </a:t>
            </a:r>
            <a:r>
              <a:rPr lang="ru-RU" b="1" dirty="0"/>
              <a:t>«</a:t>
            </a:r>
            <a:r>
              <a:rPr lang="ru-RU" b="1" dirty="0" err="1"/>
              <a:t>Владстройгрупп</a:t>
            </a:r>
            <a:r>
              <a:rPr lang="ru-RU" b="1" dirty="0"/>
              <a:t>», </a:t>
            </a:r>
            <a:endParaRPr lang="ru-RU" b="1" dirty="0" smtClean="0"/>
          </a:p>
          <a:p>
            <a:r>
              <a:rPr lang="ru-RU" b="1" dirty="0" smtClean="0"/>
              <a:t>ЗАО </a:t>
            </a:r>
            <a:r>
              <a:rPr lang="ru-RU" b="1" dirty="0"/>
              <a:t>«ТСПК», </a:t>
            </a:r>
            <a:endParaRPr lang="ru-RU" b="1" dirty="0" smtClean="0"/>
          </a:p>
          <a:p>
            <a:r>
              <a:rPr lang="ru-RU" b="1" dirty="0" smtClean="0"/>
              <a:t>ООО </a:t>
            </a:r>
            <a:r>
              <a:rPr lang="ru-RU" b="1" dirty="0"/>
              <a:t>«</a:t>
            </a:r>
            <a:r>
              <a:rPr lang="ru-RU" b="1" dirty="0" err="1"/>
              <a:t>Дальгидрострой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9222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644" y="2171699"/>
            <a:ext cx="661381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4962525" y="3336925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390900"/>
            <a:ext cx="7937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AutoShape 9"/>
          <p:cNvSpPr>
            <a:spLocks noChangeArrowheads="1"/>
          </p:cNvSpPr>
          <p:nvPr/>
        </p:nvSpPr>
        <p:spPr bwMode="gray">
          <a:xfrm>
            <a:off x="5002881" y="4653889"/>
            <a:ext cx="3658519" cy="130216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714875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995363" y="2011661"/>
            <a:ext cx="1879600" cy="1825625"/>
            <a:chOff x="2457" y="2000"/>
            <a:chExt cx="901" cy="888"/>
          </a:xfrm>
        </p:grpSpPr>
        <p:pic>
          <p:nvPicPr>
            <p:cNvPr id="9228" name="Picture 12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9232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33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4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5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6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37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38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0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1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1042988" y="4184650"/>
            <a:ext cx="1879600" cy="1825625"/>
            <a:chOff x="2457" y="2000"/>
            <a:chExt cx="901" cy="888"/>
          </a:xfrm>
        </p:grpSpPr>
        <p:pic>
          <p:nvPicPr>
            <p:cNvPr id="9243" name="Picture 27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44" name="Oval 28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9247" name="Group 3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48" name="AutoShape 3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9" name="AutoShape 3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0" name="AutoShape 3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1" name="AutoShape 3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52" name="Group 3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53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4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5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6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61" name="Text Box 45"/>
          <p:cNvSpPr txBox="1">
            <a:spLocks noChangeArrowheads="1"/>
          </p:cNvSpPr>
          <p:nvPr/>
        </p:nvSpPr>
        <p:spPr bwMode="black">
          <a:xfrm>
            <a:off x="1143000" y="2287588"/>
            <a:ext cx="167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black">
          <a:xfrm>
            <a:off x="721668" y="4366127"/>
            <a:ext cx="252224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 </a:t>
            </a:r>
            <a:r>
              <a:rPr lang="ru-RU" sz="1200" b="1" dirty="0"/>
              <a:t>В </a:t>
            </a:r>
            <a:r>
              <a:rPr lang="ru-RU" sz="1200" b="1" dirty="0">
                <a:solidFill>
                  <a:srgbClr val="FF0000"/>
                </a:solidFill>
              </a:rPr>
              <a:t>«Реестр 100 крупнейших предприятий строительной отрасли Приморского края» </a:t>
            </a:r>
            <a:r>
              <a:rPr lang="ru-RU" sz="1200" b="1" dirty="0"/>
              <a:t>по итогам 2010 года, включены такие предприятия</a:t>
            </a:r>
            <a:endParaRPr lang="en-US" sz="12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white">
          <a:xfrm>
            <a:off x="4959350" y="3307119"/>
            <a:ext cx="4734296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ООО </a:t>
            </a:r>
            <a:r>
              <a:rPr lang="ru-RU" b="1" dirty="0"/>
              <a:t>«ДВГСК</a:t>
            </a:r>
            <a:r>
              <a:rPr lang="ru-RU" b="1" dirty="0" smtClean="0"/>
              <a:t>»,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ООО </a:t>
            </a:r>
            <a:r>
              <a:rPr lang="ru-RU" b="1" dirty="0"/>
              <a:t>«Строительная компания Альянс», </a:t>
            </a:r>
            <a:r>
              <a:rPr lang="ru-RU" b="1" dirty="0" smtClean="0"/>
              <a:t>ООО </a:t>
            </a:r>
            <a:r>
              <a:rPr lang="ru-RU" b="1" dirty="0"/>
              <a:t>«</a:t>
            </a:r>
            <a:r>
              <a:rPr lang="ru-RU" b="1" dirty="0" err="1"/>
              <a:t>Капстрой</a:t>
            </a:r>
            <a:r>
              <a:rPr lang="ru-RU" b="1" dirty="0"/>
              <a:t>»,</a:t>
            </a:r>
            <a:endParaRPr lang="en-US" b="1" dirty="0">
              <a:solidFill>
                <a:srgbClr val="FEFFFF"/>
              </a:solidFill>
            </a:endParaRP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white">
          <a:xfrm>
            <a:off x="4959350" y="4569775"/>
            <a:ext cx="3789113" cy="150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ОАО </a:t>
            </a:r>
            <a:r>
              <a:rPr lang="ru-RU" b="1" dirty="0">
                <a:solidFill>
                  <a:srgbClr val="FF0000"/>
                </a:solidFill>
              </a:rPr>
              <a:t>«Спасскцемент</a:t>
            </a:r>
            <a:r>
              <a:rPr lang="ru-RU" b="1" dirty="0" smtClean="0">
                <a:solidFill>
                  <a:srgbClr val="FF0000"/>
                </a:solidFill>
              </a:rPr>
              <a:t>»,</a:t>
            </a:r>
          </a:p>
          <a:p>
            <a:r>
              <a:rPr lang="ru-RU" b="1" dirty="0" smtClean="0"/>
              <a:t>ОАО </a:t>
            </a:r>
            <a:r>
              <a:rPr lang="ru-RU" b="1" dirty="0"/>
              <a:t>"Спасский комбинат асбестоцементных </a:t>
            </a:r>
            <a:r>
              <a:rPr lang="ru-RU" b="1" dirty="0" err="1" smtClean="0"/>
              <a:t>изделий"ОАО</a:t>
            </a:r>
            <a:r>
              <a:rPr lang="ru-RU" b="1" dirty="0" smtClean="0"/>
              <a:t> </a:t>
            </a:r>
            <a:r>
              <a:rPr lang="ru-RU" b="1" dirty="0"/>
              <a:t>"</a:t>
            </a:r>
            <a:r>
              <a:rPr lang="ru-RU" b="1" dirty="0" smtClean="0"/>
              <a:t>СКАЦИ« и др.</a:t>
            </a:r>
            <a:endParaRPr lang="ru-RU" b="1" dirty="0"/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srgbClr val="FE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307" y="2322252"/>
            <a:ext cx="3122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более </a:t>
            </a:r>
            <a:r>
              <a:rPr lang="ru-RU" sz="1200" b="1" dirty="0">
                <a:solidFill>
                  <a:srgbClr val="FF0000"/>
                </a:solidFill>
              </a:rPr>
              <a:t>4-х тысяч </a:t>
            </a:r>
            <a:r>
              <a:rPr lang="ru-RU" sz="1200" b="1" dirty="0"/>
              <a:t>строительных организаций, </a:t>
            </a:r>
            <a:r>
              <a:rPr lang="ru-RU" sz="1200" b="1" dirty="0">
                <a:solidFill>
                  <a:srgbClr val="FF0000"/>
                </a:solidFill>
              </a:rPr>
              <a:t>сотни предприятий </a:t>
            </a:r>
            <a:r>
              <a:rPr lang="ru-RU" sz="1200" b="1" dirty="0"/>
              <a:t>промышленности строительных материалов и строительной индустрии, проектно-изыскательские и научные </a:t>
            </a:r>
            <a:r>
              <a:rPr lang="ru-RU" sz="1200" b="1" dirty="0" smtClean="0"/>
              <a:t>организации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ltGray">
          <a:xfrm>
            <a:off x="0" y="4600575"/>
            <a:ext cx="9036496" cy="21407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dirty="0" smtClean="0"/>
              <a:t>«Собственные </a:t>
            </a:r>
            <a:r>
              <a:rPr lang="ru-RU" sz="2000" dirty="0"/>
              <a:t>заводы и производственные базы</a:t>
            </a:r>
            <a:r>
              <a:rPr lang="ru-RU" sz="2000" dirty="0" smtClean="0"/>
              <a:t>, </a:t>
            </a:r>
            <a:r>
              <a:rPr lang="ru-RU" sz="2000" dirty="0"/>
              <a:t>несомненно, </a:t>
            </a:r>
            <a:r>
              <a:rPr lang="ru-RU" sz="2000" dirty="0" smtClean="0"/>
              <a:t>упрощают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и ускоряют процессы строительства. </a:t>
            </a:r>
            <a:r>
              <a:rPr lang="ru-RU" sz="2000" dirty="0" smtClean="0"/>
              <a:t> </a:t>
            </a:r>
            <a:r>
              <a:rPr lang="ru-RU" sz="2000" dirty="0"/>
              <a:t>Для реализации государственных </a:t>
            </a:r>
            <a:endParaRPr lang="ru-RU" sz="2000" dirty="0" smtClean="0"/>
          </a:p>
          <a:p>
            <a:r>
              <a:rPr lang="ru-RU" sz="2000" dirty="0" smtClean="0"/>
              <a:t>программ, </a:t>
            </a:r>
            <a:r>
              <a:rPr lang="ru-RU" sz="2000" dirty="0"/>
              <a:t>по нашему мнению, в первую очередь, </a:t>
            </a:r>
            <a:r>
              <a:rPr lang="ru-RU" sz="2000" dirty="0" smtClean="0"/>
              <a:t>необходимы </a:t>
            </a:r>
          </a:p>
          <a:p>
            <a:r>
              <a:rPr lang="ru-RU" sz="2000" dirty="0" smtClean="0"/>
              <a:t>налаженные каналы  </a:t>
            </a:r>
            <a:r>
              <a:rPr lang="ru-RU" sz="2000" dirty="0"/>
              <a:t>взаимодействия властей и строительных </a:t>
            </a:r>
            <a:r>
              <a:rPr lang="ru-RU" sz="2000" dirty="0" smtClean="0"/>
              <a:t>компаний».</a:t>
            </a:r>
            <a:endParaRPr lang="ru-RU" sz="2000" dirty="0"/>
          </a:p>
        </p:txBody>
      </p:sp>
      <p:sp>
        <p:nvSpPr>
          <p:cNvPr id="20484" name="Freeform 4"/>
          <p:cNvSpPr>
            <a:spLocks/>
          </p:cNvSpPr>
          <p:nvPr/>
        </p:nvSpPr>
        <p:spPr bwMode="gray">
          <a:xfrm>
            <a:off x="971550" y="3103563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gray">
          <a:xfrm>
            <a:off x="2890838" y="3038475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Freeform 6"/>
          <p:cNvSpPr>
            <a:spLocks/>
          </p:cNvSpPr>
          <p:nvPr/>
        </p:nvSpPr>
        <p:spPr bwMode="gray">
          <a:xfrm flipH="1">
            <a:off x="3290888" y="3103563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7380287" y="973137"/>
            <a:ext cx="1362075" cy="1322388"/>
            <a:chOff x="4320" y="1152"/>
            <a:chExt cx="414" cy="402"/>
          </a:xfrm>
        </p:grpSpPr>
        <p:sp>
          <p:nvSpPr>
            <p:cNvPr id="20488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835025" y="2286000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here</a:t>
            </a:r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7236296" y="2606675"/>
            <a:ext cx="1362075" cy="1322388"/>
            <a:chOff x="4320" y="1152"/>
            <a:chExt cx="414" cy="402"/>
          </a:xfrm>
        </p:grpSpPr>
        <p:sp>
          <p:nvSpPr>
            <p:cNvPr id="20492" name="AutoShape 12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6448097" y="1392348"/>
            <a:ext cx="1362075" cy="1322388"/>
            <a:chOff x="4320" y="1152"/>
            <a:chExt cx="414" cy="402"/>
          </a:xfrm>
        </p:grpSpPr>
        <p:sp>
          <p:nvSpPr>
            <p:cNvPr id="20495" name="AutoShape 15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7" name="Rectangle 17"/>
          <p:cNvSpPr>
            <a:spLocks noChangeArrowheads="1"/>
          </p:cNvSpPr>
          <p:nvPr/>
        </p:nvSpPr>
        <p:spPr bwMode="gray">
          <a:xfrm>
            <a:off x="2570163" y="2286000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Text in 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here</a:t>
            </a:r>
          </a:p>
        </p:txBody>
      </p:sp>
      <p:pic>
        <p:nvPicPr>
          <p:cNvPr id="20501" name="Picture 21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40" y="0"/>
            <a:ext cx="3700214" cy="3700214"/>
          </a:xfrm>
          <a:prstGeom prst="rect">
            <a:avLst/>
          </a:prstGeom>
          <a:solidFill>
            <a:srgbClr val="FCBC4A"/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1587500" y="690086"/>
            <a:ext cx="29733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/>
              <a:t>Начальник</a:t>
            </a:r>
          </a:p>
          <a:p>
            <a:pPr algn="ctr"/>
            <a:r>
              <a:rPr lang="ru-RU" sz="1700" b="1" dirty="0" smtClean="0"/>
              <a:t> </a:t>
            </a:r>
            <a:r>
              <a:rPr lang="ru-RU" sz="1700" b="1" dirty="0"/>
              <a:t>отдела рекламы </a:t>
            </a:r>
            <a:r>
              <a:rPr lang="ru-RU" sz="1700" b="1" dirty="0" smtClean="0"/>
              <a:t>ООО</a:t>
            </a:r>
          </a:p>
          <a:p>
            <a:pPr algn="ctr"/>
            <a:r>
              <a:rPr lang="ru-RU" sz="1700" b="1" dirty="0" smtClean="0"/>
              <a:t> </a:t>
            </a:r>
            <a:r>
              <a:rPr lang="ru-RU" sz="1700" b="1" dirty="0"/>
              <a:t>"</a:t>
            </a:r>
            <a:r>
              <a:rPr lang="ru-RU" sz="1700" b="1" dirty="0" err="1" smtClean="0"/>
              <a:t>Инвестиционно</a:t>
            </a:r>
            <a:endParaRPr lang="ru-RU" sz="1700" b="1" dirty="0" smtClean="0"/>
          </a:p>
          <a:p>
            <a:pPr algn="ctr"/>
            <a:r>
              <a:rPr lang="ru-RU" sz="1700" b="1" dirty="0" smtClean="0"/>
              <a:t>-</a:t>
            </a:r>
            <a:r>
              <a:rPr lang="ru-RU" sz="1700" b="1" dirty="0"/>
              <a:t>строительная компания </a:t>
            </a:r>
            <a:endParaRPr lang="ru-RU" sz="1700" b="1" dirty="0" smtClean="0"/>
          </a:p>
          <a:p>
            <a:pPr algn="ctr"/>
            <a:r>
              <a:rPr lang="ru-RU" sz="1700" b="1" dirty="0" smtClean="0"/>
              <a:t>"</a:t>
            </a:r>
            <a:r>
              <a:rPr lang="ru-RU" sz="1700" b="1" dirty="0"/>
              <a:t>АРКАДА" Ольга Рихтер:</a:t>
            </a:r>
            <a:br>
              <a:rPr lang="ru-RU" sz="1700" b="1" dirty="0"/>
            </a:br>
            <a:endParaRPr lang="ru-RU" sz="17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ltGray">
          <a:xfrm>
            <a:off x="0" y="4600575"/>
            <a:ext cx="9036496" cy="21407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 smtClean="0"/>
              <a:t>«Для </a:t>
            </a:r>
            <a:r>
              <a:rPr lang="ru-RU" sz="2000" dirty="0"/>
              <a:t>строительства быстровозводимых домов требуются </a:t>
            </a:r>
            <a:r>
              <a:rPr lang="ru-RU" sz="2000" dirty="0" smtClean="0"/>
              <a:t>современные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материалы: газобетон, </a:t>
            </a:r>
            <a:r>
              <a:rPr lang="ru-RU" sz="2000" dirty="0" err="1"/>
              <a:t>сибпанели</a:t>
            </a:r>
            <a:r>
              <a:rPr lang="ru-RU" sz="2000" dirty="0"/>
              <a:t>, </a:t>
            </a:r>
            <a:r>
              <a:rPr lang="ru-RU" sz="2000" dirty="0" err="1"/>
              <a:t>фиброцемент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таких в Приморье пока не производят. </a:t>
            </a:r>
            <a:endParaRPr lang="ru-RU" sz="2000" dirty="0" smtClean="0"/>
          </a:p>
          <a:p>
            <a:pPr algn="ctr"/>
            <a:r>
              <a:rPr lang="ru-RU" sz="2000" dirty="0" smtClean="0"/>
              <a:t>Поэтому </a:t>
            </a:r>
            <a:r>
              <a:rPr lang="ru-RU" sz="2000" dirty="0"/>
              <a:t>РЖС совместно с администрацией края решили, </a:t>
            </a:r>
            <a:endParaRPr lang="ru-RU" sz="2000" dirty="0" smtClean="0"/>
          </a:p>
          <a:p>
            <a:pPr algn="ctr"/>
            <a:r>
              <a:rPr lang="ru-RU" sz="2000" dirty="0" smtClean="0"/>
              <a:t>строить </a:t>
            </a:r>
            <a:r>
              <a:rPr lang="ru-RU" sz="2000" dirty="0"/>
              <a:t>на пустыре несколько предприятий </a:t>
            </a:r>
            <a:endParaRPr lang="ru-RU" sz="2000" dirty="0" smtClean="0"/>
          </a:p>
          <a:p>
            <a:pPr algn="ctr"/>
            <a:r>
              <a:rPr lang="ru-RU" sz="2000" dirty="0" smtClean="0"/>
              <a:t>по </a:t>
            </a:r>
            <a:r>
              <a:rPr lang="ru-RU" sz="2000" dirty="0"/>
              <a:t>производству строительных </a:t>
            </a:r>
            <a:r>
              <a:rPr lang="ru-RU" sz="2000" dirty="0" smtClean="0"/>
              <a:t>материалов».</a:t>
            </a:r>
            <a:endParaRPr lang="ru-RU" sz="2000" dirty="0"/>
          </a:p>
        </p:txBody>
      </p:sp>
      <p:sp>
        <p:nvSpPr>
          <p:cNvPr id="20484" name="Freeform 4"/>
          <p:cNvSpPr>
            <a:spLocks/>
          </p:cNvSpPr>
          <p:nvPr/>
        </p:nvSpPr>
        <p:spPr bwMode="gray">
          <a:xfrm>
            <a:off x="971550" y="3103563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gray">
          <a:xfrm>
            <a:off x="2890838" y="3038475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Freeform 6"/>
          <p:cNvSpPr>
            <a:spLocks/>
          </p:cNvSpPr>
          <p:nvPr/>
        </p:nvSpPr>
        <p:spPr bwMode="gray">
          <a:xfrm flipH="1">
            <a:off x="3290888" y="3103563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7380287" y="973137"/>
            <a:ext cx="1362075" cy="1322388"/>
            <a:chOff x="4320" y="1152"/>
            <a:chExt cx="414" cy="402"/>
          </a:xfrm>
        </p:grpSpPr>
        <p:sp>
          <p:nvSpPr>
            <p:cNvPr id="20488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835025" y="2286000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here</a:t>
            </a:r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7236296" y="2606675"/>
            <a:ext cx="1362075" cy="1322388"/>
            <a:chOff x="4320" y="1152"/>
            <a:chExt cx="414" cy="402"/>
          </a:xfrm>
        </p:grpSpPr>
        <p:sp>
          <p:nvSpPr>
            <p:cNvPr id="20492" name="AutoShape 12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6448097" y="1392348"/>
            <a:ext cx="1362075" cy="1322388"/>
            <a:chOff x="4320" y="1152"/>
            <a:chExt cx="414" cy="402"/>
          </a:xfrm>
        </p:grpSpPr>
        <p:sp>
          <p:nvSpPr>
            <p:cNvPr id="20495" name="AutoShape 15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7" name="Rectangle 17"/>
          <p:cNvSpPr>
            <a:spLocks noChangeArrowheads="1"/>
          </p:cNvSpPr>
          <p:nvPr/>
        </p:nvSpPr>
        <p:spPr bwMode="gray">
          <a:xfrm>
            <a:off x="2570163" y="2286000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Text in 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here</a:t>
            </a:r>
          </a:p>
        </p:txBody>
      </p:sp>
      <p:pic>
        <p:nvPicPr>
          <p:cNvPr id="20501" name="Picture 21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87" y="-87059"/>
            <a:ext cx="3700214" cy="3700214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1475656" y="747385"/>
            <a:ext cx="3042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Анатолий Азизов, </a:t>
            </a:r>
            <a:endParaRPr lang="ru-RU" b="1" dirty="0" smtClean="0"/>
          </a:p>
          <a:p>
            <a:pPr algn="ctr"/>
            <a:r>
              <a:rPr lang="ru-RU" b="1" dirty="0" smtClean="0"/>
              <a:t>заместитель </a:t>
            </a:r>
            <a:r>
              <a:rPr lang="ru-RU" b="1" dirty="0"/>
              <a:t>руководителя </a:t>
            </a:r>
            <a:r>
              <a:rPr lang="ru-RU" b="1" dirty="0" smtClean="0"/>
              <a:t>Департамента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по взаимодействию 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регионами фонда РЖС: </a:t>
            </a:r>
          </a:p>
        </p:txBody>
      </p:sp>
    </p:spTree>
    <p:extLst>
      <p:ext uri="{BB962C8B-B14F-4D97-AF65-F5344CB8AC3E}">
        <p14:creationId xmlns:p14="http://schemas.microsoft.com/office/powerpoint/2010/main" val="4136982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962"/>
            <a:ext cx="8686800" cy="1060797"/>
          </a:xfrm>
        </p:spPr>
        <p:txBody>
          <a:bodyPr/>
          <a:lstStyle/>
          <a:p>
            <a:r>
              <a:rPr lang="ru-RU" sz="3200" dirty="0" smtClean="0"/>
              <a:t>Почему мы решили анализировать стройиндустрию?</a:t>
            </a:r>
            <a:endParaRPr lang="en-US" sz="3200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683568" y="1412776"/>
            <a:ext cx="7920880" cy="468052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Реализация </a:t>
            </a:r>
            <a:r>
              <a:rPr lang="ru-RU" sz="2800" b="1" dirty="0"/>
              <a:t>градостроительной концепции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саммита АТЭС, социальной и </a:t>
            </a:r>
          </a:p>
          <a:p>
            <a:pPr algn="ctr"/>
            <a:r>
              <a:rPr lang="ru-RU" sz="2800" b="1" dirty="0" smtClean="0"/>
              <a:t>жилищной  политики администрации края </a:t>
            </a:r>
          </a:p>
          <a:p>
            <a:pPr algn="ctr"/>
            <a:r>
              <a:rPr lang="ru-RU" sz="2800" b="1" dirty="0" smtClean="0"/>
              <a:t>и правительства РФ  </a:t>
            </a:r>
            <a:r>
              <a:rPr lang="ru-RU" sz="2800" b="1" dirty="0"/>
              <a:t>требует </a:t>
            </a:r>
            <a:r>
              <a:rPr lang="ru-RU" sz="2800" b="1" dirty="0" smtClean="0"/>
              <a:t>концентрации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большого количества </a:t>
            </a:r>
            <a:r>
              <a:rPr lang="ru-RU" sz="2800" b="1" dirty="0" smtClean="0"/>
              <a:t>строительных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материалов, а эта </a:t>
            </a:r>
            <a:r>
              <a:rPr lang="ru-RU" sz="2800" b="1" dirty="0">
                <a:solidFill>
                  <a:srgbClr val="FF6600"/>
                </a:solidFill>
              </a:rPr>
              <a:t>отрасль </a:t>
            </a:r>
            <a:r>
              <a:rPr lang="ru-RU" sz="2800" b="1" dirty="0" smtClean="0">
                <a:solidFill>
                  <a:srgbClr val="FF6600"/>
                </a:solidFill>
              </a:rPr>
              <a:t>является</a:t>
            </a:r>
          </a:p>
          <a:p>
            <a:pPr algn="ctr"/>
            <a:r>
              <a:rPr lang="ru-RU" sz="2800" b="1" dirty="0" smtClean="0">
                <a:solidFill>
                  <a:srgbClr val="FF6600"/>
                </a:solidFill>
              </a:rPr>
              <a:t> основой </a:t>
            </a:r>
            <a:r>
              <a:rPr lang="ru-RU" sz="2800" b="1" dirty="0">
                <a:solidFill>
                  <a:srgbClr val="FF6600"/>
                </a:solidFill>
              </a:rPr>
              <a:t>экономики </a:t>
            </a:r>
            <a:r>
              <a:rPr lang="ru-RU" sz="2800" b="1" dirty="0" smtClean="0"/>
              <a:t>нашего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городского округа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600200"/>
            <a:ext cx="6502400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012950"/>
            <a:ext cx="674688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3606800"/>
            <a:ext cx="676275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5118100"/>
            <a:ext cx="674687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сетевой проект\fact1301008585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501775"/>
            <a:ext cx="1905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Стройиндустрия Спасска-Дальнего</a:t>
            </a:r>
            <a:endParaRPr lang="en-US" sz="3200" dirty="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35969022">
            <a:off x="3361531" y="24614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invGray">
          <a:xfrm rot="7535209">
            <a:off x="3345656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>
            <a:off x="27940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gray">
          <a:xfrm>
            <a:off x="2621134" y="1989806"/>
            <a:ext cx="3505101" cy="3308919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 rot="16200000">
            <a:off x="3268806" y="2466278"/>
            <a:ext cx="2332789" cy="2388203"/>
            <a:chOff x="2238" y="1769"/>
            <a:chExt cx="1361" cy="1361"/>
          </a:xfrm>
        </p:grpSpPr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56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-44108" y="3269340"/>
            <a:ext cx="2838108" cy="749855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-31323" y="989748"/>
            <a:ext cx="3444583" cy="137562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gray">
          <a:xfrm>
            <a:off x="42012" y="4811872"/>
            <a:ext cx="3390023" cy="17528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/>
              <a:t>ОАО "</a:t>
            </a:r>
            <a:r>
              <a:rPr lang="ru-RU" sz="1600" b="1" dirty="0" smtClean="0"/>
              <a:t>Спасский</a:t>
            </a:r>
          </a:p>
          <a:p>
            <a:pPr algn="ctr"/>
            <a:r>
              <a:rPr lang="ru-RU" sz="1600" b="1" dirty="0" smtClean="0"/>
              <a:t> комбинат</a:t>
            </a:r>
          </a:p>
          <a:p>
            <a:pPr algn="ctr"/>
            <a:r>
              <a:rPr lang="ru-RU" sz="1600" b="1" dirty="0" smtClean="0"/>
              <a:t> асбестоцементны</a:t>
            </a:r>
            <a:r>
              <a:rPr lang="ru-RU" sz="1600" b="1" dirty="0"/>
              <a:t>х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изделий</a:t>
            </a:r>
            <a:r>
              <a:rPr lang="ru-RU" sz="1600" b="1" dirty="0"/>
              <a:t>"</a:t>
            </a:r>
            <a:endParaRPr lang="ru-RU" sz="1600" dirty="0"/>
          </a:p>
          <a:p>
            <a:pPr algn="ctr"/>
            <a:r>
              <a:rPr lang="ru-RU" sz="1600" dirty="0"/>
              <a:t>ОАО "СКАЦИ"</a:t>
            </a:r>
          </a:p>
          <a:p>
            <a:pPr algn="ctr"/>
            <a:r>
              <a:rPr lang="ru-RU" sz="1600" dirty="0"/>
              <a:t>(листы и трубы </a:t>
            </a:r>
            <a:endParaRPr lang="ru-RU" sz="1600" dirty="0" smtClean="0"/>
          </a:p>
          <a:p>
            <a:pPr algn="ctr"/>
            <a:r>
              <a:rPr lang="ru-RU" sz="1600" dirty="0" smtClean="0"/>
              <a:t>асбестоцементные </a:t>
            </a:r>
            <a:r>
              <a:rPr lang="ru-RU" sz="1600" dirty="0"/>
              <a:t>и т.д.</a:t>
            </a:r>
            <a:r>
              <a:rPr lang="ru-RU" dirty="0"/>
              <a:t>)</a:t>
            </a:r>
            <a:endParaRPr lang="ru-RU" dirty="0">
              <a:effectLst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gray">
          <a:xfrm>
            <a:off x="5984875" y="2980376"/>
            <a:ext cx="3009933" cy="138683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522217" y="1044953"/>
            <a:ext cx="3370263" cy="114635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/>
              <a:t>ОАО «</a:t>
            </a:r>
            <a:r>
              <a:rPr lang="ru-RU" b="1" dirty="0" err="1"/>
              <a:t>Спасскцемент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(производство цемента)</a:t>
            </a:r>
          </a:p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gray">
          <a:xfrm>
            <a:off x="4999037" y="4995292"/>
            <a:ext cx="3893443" cy="13860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9101" y="2999853"/>
            <a:ext cx="2953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ООО "</a:t>
            </a:r>
            <a:r>
              <a:rPr lang="ru-RU" b="1" dirty="0" smtClean="0"/>
              <a:t>Спасская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компания стройиндустрии"</a:t>
            </a:r>
            <a:endParaRPr lang="ru-RU" dirty="0"/>
          </a:p>
          <a:p>
            <a:r>
              <a:rPr lang="ru-RU" dirty="0"/>
              <a:t>(производство бетона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ж/б изделия) 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42" y="9897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ООО "Спасский завод </a:t>
            </a:r>
            <a:endParaRPr lang="ru-RU" b="1" dirty="0" smtClean="0"/>
          </a:p>
          <a:p>
            <a:r>
              <a:rPr lang="ru-RU" b="1" dirty="0" smtClean="0"/>
              <a:t>ячеистых </a:t>
            </a:r>
            <a:r>
              <a:rPr lang="ru-RU" b="1" dirty="0"/>
              <a:t>бетонов" </a:t>
            </a:r>
            <a:endParaRPr lang="ru-RU" dirty="0"/>
          </a:p>
          <a:p>
            <a:r>
              <a:rPr lang="ru-RU" dirty="0"/>
              <a:t>(производство изделий </a:t>
            </a:r>
            <a:endParaRPr lang="ru-RU" dirty="0" smtClean="0"/>
          </a:p>
          <a:p>
            <a:r>
              <a:rPr lang="ru-RU" dirty="0" smtClean="0"/>
              <a:t>из бетона-</a:t>
            </a:r>
            <a:r>
              <a:rPr lang="ru-RU" dirty="0" err="1" smtClean="0"/>
              <a:t>изоблоки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 </a:t>
            </a:r>
            <a:r>
              <a:rPr lang="ru-RU" dirty="0"/>
              <a:t>ячеистого бетона)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42" y="33211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ООО "Монолит Плюс"</a:t>
            </a:r>
            <a:endParaRPr lang="ru-RU" dirty="0"/>
          </a:p>
          <a:p>
            <a:r>
              <a:rPr lang="ru-RU" dirty="0"/>
              <a:t>(ЖБИ изделия)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264" y="4995292"/>
            <a:ext cx="2857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ООО "Спасский механический завод"</a:t>
            </a:r>
            <a:endParaRPr lang="ru-RU" dirty="0"/>
          </a:p>
          <a:p>
            <a:r>
              <a:rPr lang="ru-RU" dirty="0"/>
              <a:t>(производство </a:t>
            </a:r>
            <a:r>
              <a:rPr lang="ru-RU" dirty="0" smtClean="0"/>
              <a:t>металлических </a:t>
            </a:r>
            <a:r>
              <a:rPr lang="ru-RU" dirty="0"/>
              <a:t>конструкций</a:t>
            </a:r>
            <a:endParaRPr lang="ru-RU" dirty="0">
              <a:effectLst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65" y="2847595"/>
            <a:ext cx="1165781" cy="16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сетевой проект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909355"/>
            <a:ext cx="9002284" cy="5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значении Тихого океана еще в1857 году Карл Маркс писал</a:t>
            </a:r>
            <a:r>
              <a:rPr lang="ru-RU" dirty="0" smtClean="0"/>
              <a:t>, что </a:t>
            </a:r>
            <a:r>
              <a:rPr lang="ru-RU" dirty="0"/>
              <a:t>Тихий </a:t>
            </a:r>
            <a:r>
              <a:rPr lang="ru-RU" i="1" dirty="0" smtClean="0"/>
              <a:t>океан</a:t>
            </a:r>
            <a:r>
              <a:rPr lang="en-US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«будет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играть </a:t>
            </a:r>
            <a:r>
              <a:rPr lang="ru-RU" i="1" dirty="0">
                <a:solidFill>
                  <a:srgbClr val="FF0000"/>
                </a:solidFill>
              </a:rPr>
              <a:t>такую же роль</a:t>
            </a:r>
            <a:r>
              <a:rPr lang="ru-RU" i="1" dirty="0" smtClean="0">
                <a:solidFill>
                  <a:srgbClr val="FF0000"/>
                </a:solidFill>
              </a:rPr>
              <a:t>, какую </a:t>
            </a:r>
            <a:r>
              <a:rPr lang="ru-RU" i="1" dirty="0">
                <a:solidFill>
                  <a:srgbClr val="FF0000"/>
                </a:solidFill>
              </a:rPr>
              <a:t>теперь играет Атлантический океан, а в древности и в средние века Средиземное море, - роль великого водного пути для мировых сношений".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2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етевой проект\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1" y="764704"/>
            <a:ext cx="917915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Стратегическая задача  </a:t>
            </a:r>
            <a:r>
              <a:rPr lang="ru-RU" sz="2800" dirty="0"/>
              <a:t>Приморского края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15366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формирование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углубленных и сбалансированных отношений со странами Азиатско-Тихоокеанского региона, обеспечивающих долгосрочную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стабильность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dirty="0" smtClean="0">
                <a:latin typeface="PT Sans"/>
              </a:rPr>
              <a:t/>
            </a:r>
            <a:br>
              <a:rPr lang="ru-RU" sz="2800" dirty="0" smtClean="0">
                <a:latin typeface="PT Sans"/>
              </a:rPr>
            </a:br>
            <a:r>
              <a:rPr lang="ru-RU" sz="2800" dirty="0" smtClean="0">
                <a:latin typeface="PT Sans"/>
              </a:rPr>
              <a:t>5 </a:t>
            </a:r>
            <a:r>
              <a:rPr lang="ru-RU" sz="2800" dirty="0">
                <a:latin typeface="PT Sans"/>
              </a:rPr>
              <a:t>причин инвестировать  Приморский край</a:t>
            </a:r>
            <a:r>
              <a:rPr lang="ru-RU" dirty="0">
                <a:latin typeface="PT Sans"/>
              </a:rPr>
              <a:t/>
            </a:r>
            <a:br>
              <a:rPr lang="ru-RU" dirty="0">
                <a:latin typeface="PT San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69023"/>
              </p:ext>
            </p:extLst>
          </p:nvPr>
        </p:nvGraphicFramePr>
        <p:xfrm>
          <a:off x="107504" y="1988840"/>
          <a:ext cx="8928991" cy="4869160"/>
        </p:xfrm>
        <a:graphic>
          <a:graphicData uri="http://schemas.openxmlformats.org/drawingml/2006/table">
            <a:tbl>
              <a:tblPr/>
              <a:tblGrid>
                <a:gridCol w="1785798"/>
                <a:gridCol w="1670586"/>
                <a:gridCol w="1817228"/>
                <a:gridCol w="1869581"/>
                <a:gridCol w="1785798"/>
              </a:tblGrid>
              <a:tr h="486916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Сокращены сроки получения разрешительной документации на строительство — показатель более чем в два раза ниже, чем в среднем по России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Формируется законодательная база в сфере государственно-частного партнерства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Инвесторам гарантированы прозрачные правила ведения бизнеса, равный доступ к транспортным и энергоресурсам, к земельным участкам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 каждым инвестором проводится адресная работа по </a:t>
                      </a:r>
                      <a:r>
                        <a:rPr lang="ru-RU" sz="1400" b="0" dirty="0" smtClean="0"/>
                        <a:t>сопровождению </a:t>
                      </a:r>
                      <a:r>
                        <a:rPr lang="ru-RU" sz="1400" b="0" dirty="0"/>
                        <a:t>проекта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Наличие новых и современных инфраструктурных объектов, созданных в рамках саммита АТЭС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867242"/>
            <a:ext cx="95269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 </a:t>
            </a: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 </a:t>
            </a: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 </a:t>
            </a: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</a:t>
            </a:r>
            <a:endParaRPr kumimoji="0" lang="ru-RU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Разрешительная документ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560"/>
            <a:ext cx="1619672" cy="1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Законодательная баз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55142"/>
            <a:ext cx="1740098" cy="17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зрачные правила ведения бизнес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49" y="1255142"/>
            <a:ext cx="1762696" cy="17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Работа с каждым инвестор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84" y="1230896"/>
            <a:ext cx="1762336" cy="17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овременные инфраструктурные объек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30896"/>
            <a:ext cx="1688976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2"/>
            <a:ext cx="8229600" cy="1204813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smtClean="0"/>
              <a:t>В </a:t>
            </a:r>
            <a:r>
              <a:rPr lang="ru-RU" sz="2000" dirty="0"/>
              <a:t>настоящее время страны АТР являются единственным регионом мира, с которым Россия стабильно увеличивает объем </a:t>
            </a:r>
            <a:r>
              <a:rPr lang="ru-RU" sz="2000" dirty="0" smtClean="0"/>
              <a:t>торговли.</a:t>
            </a:r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</p:txBody>
      </p:sp>
      <p:pic>
        <p:nvPicPr>
          <p:cNvPr id="11267" name="Picture 3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66" y="1202343"/>
            <a:ext cx="2865689" cy="28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B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" y="1173481"/>
            <a:ext cx="3209660" cy="27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809">
            <a:off x="2962275" y="3107777"/>
            <a:ext cx="506413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6811">
            <a:off x="5708066" y="3556985"/>
            <a:ext cx="508000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YG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14" y="3012058"/>
            <a:ext cx="2943250" cy="29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black">
          <a:xfrm>
            <a:off x="1100138" y="4497388"/>
            <a:ext cx="6977062" cy="3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11276" name="Picture 12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919" y="1883390"/>
            <a:ext cx="2303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Китай </a:t>
            </a:r>
            <a:r>
              <a:rPr lang="ru-RU" b="1" dirty="0"/>
              <a:t>— </a:t>
            </a:r>
            <a:endParaRPr lang="ru-RU" b="1" dirty="0" smtClean="0"/>
          </a:p>
          <a:p>
            <a:pPr algn="ctr"/>
            <a:r>
              <a:rPr lang="ru-RU" b="1" dirty="0" smtClean="0"/>
              <a:t>главный </a:t>
            </a:r>
            <a:r>
              <a:rPr lang="ru-RU" b="1" dirty="0"/>
              <a:t>торговый партнер России среди стран АТР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5051" y="3843529"/>
            <a:ext cx="15841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Япония</a:t>
            </a:r>
            <a:r>
              <a:rPr lang="ru-RU" b="1" dirty="0" smtClean="0"/>
              <a:t>- второй по </a:t>
            </a:r>
            <a:r>
              <a:rPr lang="ru-RU" b="1" dirty="0"/>
              <a:t>значимости </a:t>
            </a:r>
            <a:r>
              <a:rPr lang="ru-RU" b="1" dirty="0" smtClean="0"/>
              <a:t>партнер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00610" y="2088728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Южная </a:t>
            </a:r>
            <a:r>
              <a:rPr lang="ru-RU" sz="2400" b="1" dirty="0" smtClean="0">
                <a:solidFill>
                  <a:srgbClr val="FF0000"/>
                </a:solidFill>
              </a:rPr>
              <a:t>Корея-  </a:t>
            </a:r>
            <a:r>
              <a:rPr lang="ru-RU" b="1" dirty="0" smtClean="0"/>
              <a:t>перспективный </a:t>
            </a:r>
          </a:p>
          <a:p>
            <a:pPr algn="ctr"/>
            <a:r>
              <a:rPr lang="ru-RU" b="1" dirty="0" smtClean="0"/>
              <a:t>партнер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76671"/>
            <a:ext cx="8744272" cy="1207666"/>
          </a:xfrm>
        </p:spPr>
        <p:txBody>
          <a:bodyPr/>
          <a:lstStyle/>
          <a:p>
            <a:r>
              <a:rPr lang="ru-RU" sz="2400" dirty="0"/>
              <a:t>«Разработка Программы социально-экономического развития Приморского края  </a:t>
            </a:r>
            <a:r>
              <a:rPr lang="ru-RU" sz="2400" dirty="0" smtClean="0"/>
              <a:t>на </a:t>
            </a:r>
            <a:r>
              <a:rPr lang="ru-RU" sz="2400" dirty="0"/>
              <a:t>2013-2017 годы»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64811" y="5193250"/>
            <a:ext cx="6839272" cy="71436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/>
              <a:t>центр нового </a:t>
            </a:r>
            <a:r>
              <a:rPr lang="ru-RU" b="1" dirty="0" smtClean="0"/>
              <a:t>пространственного</a:t>
            </a:r>
          </a:p>
          <a:p>
            <a:pPr eaLnBrk="0" hangingPunct="0"/>
            <a:r>
              <a:rPr lang="ru-RU" b="1" dirty="0" smtClean="0"/>
              <a:t> </a:t>
            </a:r>
            <a:r>
              <a:rPr lang="ru-RU" b="1" dirty="0"/>
              <a:t>развития территорий Российской Федерации</a:t>
            </a:r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499502" y="4335933"/>
            <a:ext cx="6370047" cy="66982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err="1"/>
              <a:t>транспортно</a:t>
            </a:r>
            <a:r>
              <a:rPr lang="ru-RU" b="1" dirty="0"/>
              <a:t> - логистический центр </a:t>
            </a:r>
            <a:r>
              <a:rPr lang="ru-RU" b="1" dirty="0" smtClean="0"/>
              <a:t>России</a:t>
            </a:r>
          </a:p>
          <a:p>
            <a:pPr eaLnBrk="0" hangingPunct="0"/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smtClean="0"/>
              <a:t>АТР</a:t>
            </a:r>
            <a:endParaRPr lang="en-US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06984" y="3327400"/>
            <a:ext cx="6382072" cy="812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2243290" y="2426521"/>
            <a:ext cx="6534472" cy="8112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/>
              <a:t>инновационный  научно - образовательный </a:t>
            </a:r>
            <a:endParaRPr lang="ru-RU" b="1" dirty="0" smtClean="0"/>
          </a:p>
          <a:p>
            <a:pPr eaLnBrk="0" hangingPunct="0"/>
            <a:r>
              <a:rPr lang="ru-RU" b="1" dirty="0" smtClean="0"/>
              <a:t>центр России  </a:t>
            </a:r>
            <a:r>
              <a:rPr lang="ru-RU" b="1" dirty="0"/>
              <a:t>в </a:t>
            </a:r>
            <a:r>
              <a:rPr lang="ru-RU" b="1" dirty="0" smtClean="0"/>
              <a:t>АТР</a:t>
            </a:r>
            <a:endParaRPr lang="en-US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1765300" y="1412776"/>
            <a:ext cx="7055172" cy="79462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/>
              <a:t>центр развития человеческого </a:t>
            </a:r>
            <a:r>
              <a:rPr lang="ru-RU" b="1" dirty="0" smtClean="0"/>
              <a:t>потенциала</a:t>
            </a:r>
          </a:p>
          <a:p>
            <a:pPr eaLnBrk="0" hangingPunct="0"/>
            <a:r>
              <a:rPr lang="ru-RU" b="1" dirty="0" smtClean="0"/>
              <a:t> </a:t>
            </a:r>
            <a:r>
              <a:rPr lang="ru-RU" b="1" dirty="0"/>
              <a:t>Российской Федерации на Дальнем Востоке и в АТР</a:t>
            </a:r>
            <a:endParaRPr lang="en-US" b="1" dirty="0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1257300" y="1826402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1888604" y="2708920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2100708" y="3597375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2125666" y="4480702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1752373" y="5230300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2708920"/>
            <a:ext cx="2042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  <a:endParaRPr lang="ru-RU" sz="1400" dirty="0"/>
          </a:p>
        </p:txBody>
      </p:sp>
      <p:pic>
        <p:nvPicPr>
          <p:cNvPr id="6189" name="Picture 4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7854849">
            <a:off x="-507694" y="3806426"/>
            <a:ext cx="3065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Приморский  край </a:t>
            </a:r>
            <a:r>
              <a:rPr lang="ru-RU" sz="3600" b="1" dirty="0"/>
              <a:t>как: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9502" y="3384398"/>
            <a:ext cx="6320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инновационно</a:t>
            </a:r>
            <a:r>
              <a:rPr lang="ru-RU" b="1" dirty="0"/>
              <a:t> – научно </a:t>
            </a:r>
            <a:r>
              <a:rPr lang="ru-RU" b="1" dirty="0" smtClean="0"/>
              <a:t>-производственный </a:t>
            </a:r>
            <a:r>
              <a:rPr lang="ru-RU" b="1" dirty="0"/>
              <a:t>центр России в </a:t>
            </a:r>
            <a:r>
              <a:rPr lang="ru-RU" b="1" dirty="0" smtClean="0"/>
              <a:t>АТР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962"/>
            <a:ext cx="9036496" cy="1276821"/>
          </a:xfrm>
        </p:spPr>
        <p:txBody>
          <a:bodyPr/>
          <a:lstStyle/>
          <a:p>
            <a:pPr indent="0" hangingPunct="0"/>
            <a:r>
              <a:rPr lang="ru-RU" sz="2800" cap="all" dirty="0" smtClean="0"/>
              <a:t/>
            </a:r>
            <a:br>
              <a:rPr lang="ru-RU" sz="2800" cap="all" dirty="0" smtClean="0"/>
            </a:br>
            <a:r>
              <a:rPr lang="ru-RU" sz="2800" cap="all" dirty="0"/>
              <a:t/>
            </a:r>
            <a:br>
              <a:rPr lang="ru-RU" sz="2800" cap="all" dirty="0"/>
            </a:br>
            <a:r>
              <a:rPr lang="ru-RU" sz="2800" cap="all" dirty="0" smtClean="0"/>
              <a:t>Стратегия </a:t>
            </a:r>
            <a:r>
              <a:rPr lang="ru-RU" sz="2800" cap="all" dirty="0"/>
              <a:t>социально-экономического </a:t>
            </a:r>
            <a:r>
              <a:rPr lang="ru-RU" sz="2800" cap="all" dirty="0" smtClean="0"/>
              <a:t>развития</a:t>
            </a:r>
            <a:br>
              <a:rPr lang="ru-RU" sz="2800" cap="all" dirty="0" smtClean="0"/>
            </a:br>
            <a:r>
              <a:rPr lang="ru-RU" sz="2800" dirty="0" smtClean="0"/>
              <a:t>Приморского </a:t>
            </a:r>
            <a:r>
              <a:rPr lang="ru-RU" sz="2800" dirty="0"/>
              <a:t>края до 2025 года</a:t>
            </a:r>
            <a:r>
              <a:rPr lang="ru-RU" dirty="0"/>
              <a:t>:</a:t>
            </a:r>
            <a:br>
              <a:rPr lang="ru-RU" dirty="0"/>
            </a:br>
            <a:endParaRPr lang="en-US" dirty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invGray">
          <a:xfrm>
            <a:off x="1017588" y="2633663"/>
            <a:ext cx="6750050" cy="3386137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 rot="5400000">
            <a:off x="4050690" y="-1687392"/>
            <a:ext cx="937252" cy="7704858"/>
            <a:chOff x="528" y="1392"/>
            <a:chExt cx="1158" cy="2085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lt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lt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9" name="Group 7"/>
          <p:cNvGrpSpPr>
            <a:grpSpLocks/>
          </p:cNvGrpSpPr>
          <p:nvPr/>
        </p:nvGrpSpPr>
        <p:grpSpPr bwMode="auto">
          <a:xfrm rot="5400000">
            <a:off x="3933986" y="-1207806"/>
            <a:ext cx="1024503" cy="8892479"/>
            <a:chOff x="2287" y="1392"/>
            <a:chExt cx="1158" cy="2085"/>
          </a:xfrm>
        </p:grpSpPr>
        <p:sp>
          <p:nvSpPr>
            <p:cNvPr id="8200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2922588" y="3886200"/>
            <a:ext cx="504825" cy="496888"/>
            <a:chOff x="1872" y="2352"/>
            <a:chExt cx="240" cy="240"/>
          </a:xfrm>
        </p:grpSpPr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5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16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8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9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5665788" y="3886200"/>
            <a:ext cx="504825" cy="496888"/>
            <a:chOff x="1872" y="2352"/>
            <a:chExt cx="240" cy="24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3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07504" y="2827355"/>
            <a:ext cx="8784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модернизация мощностей и материально-технической  инфраструктуры строительного комплекса, организация выпуска высококачественных строительных материалов и конструкций;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Развитие строительства и индустрии строительных материалов</a:t>
            </a:r>
            <a:r>
              <a:rPr lang="ru-RU" dirty="0" smtClean="0"/>
              <a:t>: </a:t>
            </a:r>
          </a:p>
        </p:txBody>
      </p:sp>
      <p:grpSp>
        <p:nvGrpSpPr>
          <p:cNvPr id="53" name="Group 7"/>
          <p:cNvGrpSpPr>
            <a:grpSpLocks/>
          </p:cNvGrpSpPr>
          <p:nvPr/>
        </p:nvGrpSpPr>
        <p:grpSpPr bwMode="auto">
          <a:xfrm rot="5400000">
            <a:off x="4114985" y="-184253"/>
            <a:ext cx="782300" cy="8892479"/>
            <a:chOff x="2287" y="1392"/>
            <a:chExt cx="1158" cy="2085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895" y="3852450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привлечение внешних инвесторов в строительную индустрию, масштабное строительство в сфере коммерческой недвижимости ;</a:t>
            </a:r>
            <a:endParaRPr lang="ru-RU" dirty="0"/>
          </a:p>
        </p:txBody>
      </p:sp>
      <p:grpSp>
        <p:nvGrpSpPr>
          <p:cNvPr id="58" name="Group 7"/>
          <p:cNvGrpSpPr>
            <a:grpSpLocks/>
          </p:cNvGrpSpPr>
          <p:nvPr/>
        </p:nvGrpSpPr>
        <p:grpSpPr bwMode="auto">
          <a:xfrm rot="5400000">
            <a:off x="4211958" y="638945"/>
            <a:ext cx="576063" cy="8892479"/>
            <a:chOff x="2287" y="1392"/>
            <a:chExt cx="1158" cy="2085"/>
          </a:xfrm>
        </p:grpSpPr>
        <p:sp>
          <p:nvSpPr>
            <p:cNvPr id="59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7504" y="4888581"/>
            <a:ext cx="8784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развитие минерально-сырьевой базы в Приморском крае;</a:t>
            </a:r>
          </a:p>
        </p:txBody>
      </p:sp>
      <p:grpSp>
        <p:nvGrpSpPr>
          <p:cNvPr id="62" name="Group 7"/>
          <p:cNvGrpSpPr>
            <a:grpSpLocks/>
          </p:cNvGrpSpPr>
          <p:nvPr/>
        </p:nvGrpSpPr>
        <p:grpSpPr bwMode="auto">
          <a:xfrm rot="5400000">
            <a:off x="4175939" y="1424588"/>
            <a:ext cx="679300" cy="8892479"/>
            <a:chOff x="2287" y="1392"/>
            <a:chExt cx="1158" cy="2085"/>
          </a:xfrm>
        </p:grpSpPr>
        <p:sp>
          <p:nvSpPr>
            <p:cNvPr id="63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504" y="5564147"/>
            <a:ext cx="8682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увеличение объемов строительства жилья, доступного для широких слоев населения;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um-1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4"/>
            <a:ext cx="274796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" indent="0" hangingPunct="0"/>
            <a:r>
              <a:rPr lang="ru-RU" sz="2000" cap="all" dirty="0"/>
              <a:t>Стратегия социально-экономического развития</a:t>
            </a:r>
            <a:br>
              <a:rPr lang="ru-RU" sz="2000" cap="all" dirty="0"/>
            </a:br>
            <a:r>
              <a:rPr lang="ru-RU" sz="2000" dirty="0"/>
              <a:t>Приморского края до 2025 года: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gray">
          <a:xfrm>
            <a:off x="6156176" y="1990186"/>
            <a:ext cx="2736304" cy="3531139"/>
          </a:xfrm>
          <a:prstGeom prst="homePlate">
            <a:avLst>
              <a:gd name="adj" fmla="val 25462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858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что позволит </a:t>
            </a:r>
          </a:p>
          <a:p>
            <a:pPr marL="6858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сформировать</a:t>
            </a:r>
          </a:p>
          <a:p>
            <a:pPr marL="6858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рынок для </a:t>
            </a:r>
          </a:p>
          <a:p>
            <a:pPr marL="6858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производства </a:t>
            </a:r>
          </a:p>
          <a:p>
            <a:pPr marL="68580" indent="0" algn="ctr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троительных</a:t>
            </a:r>
          </a:p>
          <a:p>
            <a:pPr marL="6858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материалов </a:t>
            </a:r>
          </a:p>
          <a:p>
            <a:pPr marL="68580" indent="0" algn="ctr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 металлоконструкций</a:t>
            </a:r>
            <a:endParaRPr lang="ru-RU" sz="1600" dirty="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gray">
          <a:xfrm>
            <a:off x="3131840" y="1988598"/>
            <a:ext cx="3180185" cy="3532727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крупных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строительных проектов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как в Приморском крае,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так и крупных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промышленных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проектов в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Дальневосточном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федеральном округе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510" name="Freeform 6"/>
          <p:cNvSpPr>
            <a:spLocks/>
          </p:cNvSpPr>
          <p:nvPr/>
        </p:nvSpPr>
        <p:spPr bwMode="gray">
          <a:xfrm>
            <a:off x="2382838" y="1472661"/>
            <a:ext cx="4349750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ltGray">
          <a:xfrm>
            <a:off x="107504" y="1484784"/>
            <a:ext cx="3102421" cy="4057179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Рост мирового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 потребления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и стоимости сырьевых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ресурсов провоцируется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динамичным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экономическим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ростом АТР,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 который сохранится и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 в долгосрочной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перспективе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-965138" y="2269393"/>
            <a:ext cx="5044057" cy="261074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gray">
          <a:xfrm>
            <a:off x="301299" y="3351709"/>
            <a:ext cx="254350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b="1" dirty="0" smtClean="0"/>
              <a:t>Более десяти заводов по </a:t>
            </a:r>
            <a:r>
              <a:rPr lang="ru-RU" sz="1200" b="1" dirty="0" smtClean="0">
                <a:solidFill>
                  <a:srgbClr val="FF0000"/>
                </a:solidFill>
              </a:rPr>
              <a:t>производству строительных материалов</a:t>
            </a:r>
            <a:r>
              <a:rPr lang="ru-RU" sz="1200" b="1" dirty="0" smtClean="0"/>
              <a:t>, изделий и конструкций </a:t>
            </a:r>
            <a:r>
              <a:rPr lang="ru-RU" sz="1200" b="1" dirty="0" smtClean="0">
                <a:solidFill>
                  <a:srgbClr val="FF0000"/>
                </a:solidFill>
              </a:rPr>
              <a:t>будет построено, модернизировано </a:t>
            </a:r>
            <a:r>
              <a:rPr lang="ru-RU" sz="1200" b="1" dirty="0" smtClean="0"/>
              <a:t>и реконструировано в Приморском крае в рамках инвестиционного проекта краевой программы «Стимулирование развития жилищного строительства на территории Приморского края».</a:t>
            </a:r>
            <a:endParaRPr lang="ru-RU" sz="1200" dirty="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 rot="5400000">
            <a:off x="2029731" y="2327783"/>
            <a:ext cx="4967064" cy="249396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gray">
          <a:xfrm rot="5400000">
            <a:off x="4899209" y="2253011"/>
            <a:ext cx="4928568" cy="258769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4591" name="Picture 15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990481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93" y="2988171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02" y="2931156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2" name="Rectangle 26"/>
          <p:cNvSpPr>
            <a:spLocks noChangeArrowheads="1"/>
          </p:cNvSpPr>
          <p:nvPr/>
        </p:nvSpPr>
        <p:spPr bwMode="gray">
          <a:xfrm>
            <a:off x="0" y="6653213"/>
            <a:ext cx="9144000" cy="21431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solidFill>
                  <a:srgbClr val="FFFFFF"/>
                </a:solidFill>
              </a:rPr>
              <a:t> 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8" name="Picture 2" descr="F:\сетевой проект\админ п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9" y="1259979"/>
            <a:ext cx="25435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сетевой проект\138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57" y="1265645"/>
            <a:ext cx="2297212" cy="17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етевой проект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55" y="1119169"/>
            <a:ext cx="18192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4160" y="3354018"/>
            <a:ext cx="25106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Администрация Приморского края в лице департамента градостроительства курирует строительство таких социально значимых объектов, как «Концертно-спортивный комплекс», </a:t>
            </a:r>
            <a:r>
              <a:rPr lang="ru-RU" sz="1400" b="1" dirty="0" smtClean="0"/>
              <a:t>«</a:t>
            </a:r>
            <a:r>
              <a:rPr lang="ru-RU" sz="1400" b="1" dirty="0"/>
              <a:t>Приморская краевая публичная библиотека</a:t>
            </a:r>
            <a:r>
              <a:rPr lang="ru-RU" sz="1400" b="1" dirty="0" smtClean="0"/>
              <a:t>» и др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66282" y="3351708"/>
            <a:ext cx="2493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Чтобы Приморский край, стал надежным экономическим форпостом России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АТР,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необходимая помощь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в том числе и финансовая, от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федерального центра,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самое главное, - есть консолидация Приморья: научного, творческого, производственного и кадрового потенциала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имеем?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TGp_business_light_ani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583TGp_business_light_ani</Template>
  <TotalTime>709</TotalTime>
  <Words>864</Words>
  <Application>Microsoft Office PowerPoint</Application>
  <PresentationFormat>Экран (4:3)</PresentationFormat>
  <Paragraphs>171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583TGp_business_light_ani</vt:lpstr>
      <vt:lpstr>Анализ строительного сектора экономики Приморья</vt:lpstr>
      <vt:lpstr>Презентация PowerPoint</vt:lpstr>
      <vt:lpstr>Стратегическая задача  Приморского края</vt:lpstr>
      <vt:lpstr> 5 причин инвестировать  Приморский край </vt:lpstr>
      <vt:lpstr>  В настоящее время страны АТР являются единственным регионом мира, с которым Россия стабильно увеличивает объем торговли. </vt:lpstr>
      <vt:lpstr>«Разработка Программы социально-экономического развития Приморского края  на 2013-2017 годы»   </vt:lpstr>
      <vt:lpstr>  Стратегия социально-экономического развития Приморского края до 2025 года: </vt:lpstr>
      <vt:lpstr>Стратегия социально-экономического развития Приморского края до 2025 года:</vt:lpstr>
      <vt:lpstr>Презентация PowerPoint</vt:lpstr>
      <vt:lpstr>Наука и строительство</vt:lpstr>
      <vt:lpstr>    Наука и строительство</vt:lpstr>
      <vt:lpstr>Стройиндустрия в цифрах</vt:lpstr>
      <vt:lpstr> В строительном комплексе Приморья осуществляют деятельность</vt:lpstr>
      <vt:lpstr>Презентация PowerPoint</vt:lpstr>
      <vt:lpstr>Презентация PowerPoint</vt:lpstr>
      <vt:lpstr>Почему мы решили анализировать стройиндустрию?</vt:lpstr>
      <vt:lpstr>Стройиндустрия Спасска-Дальнего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строительного сектора экономики Приморья</dc:title>
  <dc:creator>Ал</dc:creator>
  <cp:lastModifiedBy>Admin</cp:lastModifiedBy>
  <cp:revision>43</cp:revision>
  <dcterms:created xsi:type="dcterms:W3CDTF">2012-09-18T09:29:17Z</dcterms:created>
  <dcterms:modified xsi:type="dcterms:W3CDTF">2012-10-22T09:02:29Z</dcterms:modified>
</cp:coreProperties>
</file>