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72" r:id="rId11"/>
    <p:sldId id="270" r:id="rId12"/>
    <p:sldId id="273" r:id="rId13"/>
    <p:sldId id="265" r:id="rId14"/>
    <p:sldId id="266" r:id="rId15"/>
    <p:sldId id="268" r:id="rId16"/>
    <p:sldId id="274" r:id="rId17"/>
    <p:sldId id="264" r:id="rId18"/>
    <p:sldId id="26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-7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BDCA090-DBF3-4DE7-9EE6-53C9D51B4729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6282C14-327C-4E42-856A-5AECC11DC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A090-DBF3-4DE7-9EE6-53C9D51B4729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82C14-327C-4E42-856A-5AECC11DC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A090-DBF3-4DE7-9EE6-53C9D51B4729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82C14-327C-4E42-856A-5AECC11DC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BDCA090-DBF3-4DE7-9EE6-53C9D51B4729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6282C14-327C-4E42-856A-5AECC11DC1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BDCA090-DBF3-4DE7-9EE6-53C9D51B4729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6282C14-327C-4E42-856A-5AECC11DC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A090-DBF3-4DE7-9EE6-53C9D51B4729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82C14-327C-4E42-856A-5AECC11DC1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A090-DBF3-4DE7-9EE6-53C9D51B4729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82C14-327C-4E42-856A-5AECC11DC1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BDCA090-DBF3-4DE7-9EE6-53C9D51B4729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6282C14-327C-4E42-856A-5AECC11DC1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A090-DBF3-4DE7-9EE6-53C9D51B4729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82C14-327C-4E42-856A-5AECC11DC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BDCA090-DBF3-4DE7-9EE6-53C9D51B4729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6282C14-327C-4E42-856A-5AECC11DC1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BDCA090-DBF3-4DE7-9EE6-53C9D51B4729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6282C14-327C-4E42-856A-5AECC11DC1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BDCA090-DBF3-4DE7-9EE6-53C9D51B4729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6282C14-327C-4E42-856A-5AECC11DC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class.ru/sites/default/files/ckeditor/220680/files/img009.jpg" TargetMode="External"/><Relationship Id="rId2" Type="http://schemas.openxmlformats.org/officeDocument/2006/relationships/hyperlink" Target="http://www.openclass.ru/sites/default/files/ckeditor/220680/files/img008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penclass.ru/sites/default/files/ckeditor/220680/files/img006.jpg" TargetMode="External"/><Relationship Id="rId5" Type="http://schemas.openxmlformats.org/officeDocument/2006/relationships/hyperlink" Target="http://www.openclass.ru/sites/default/files/ckeditor/220680/files/img004.jpg" TargetMode="External"/><Relationship Id="rId4" Type="http://schemas.openxmlformats.org/officeDocument/2006/relationships/hyperlink" Target="http://www.openclass.ru/sites/default/files/ckeditor/220680/files/img005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nsportal.ru/osina-elena-vladimirovna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class.ru/sites/default/files/ckeditor/220680/files/img001.jpg" TargetMode="External"/><Relationship Id="rId2" Type="http://schemas.openxmlformats.org/officeDocument/2006/relationships/hyperlink" Target="http://www.openclass.ru/sites/default/files/ckeditor/220680/files/img005(1)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penclass.ru/sites/default/files/ckeditor/220680/files/img001(1).jpg" TargetMode="External"/><Relationship Id="rId5" Type="http://schemas.openxmlformats.org/officeDocument/2006/relationships/hyperlink" Target="http://www.openclass.ru/sites/default/files/ckeditor/220680/files/diplom_osinoj_e_v(1).pdf" TargetMode="External"/><Relationship Id="rId4" Type="http://schemas.openxmlformats.org/officeDocument/2006/relationships/hyperlink" Target="http://www.openclass.ru/sites/default/files/ckeditor/220680/files/img006(2)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penclass.ru/sites/default/files/ckeditor/220680/files/img002.jpg" TargetMode="External"/><Relationship Id="rId3" Type="http://schemas.openxmlformats.org/officeDocument/2006/relationships/hyperlink" Target="http://www.openclass.ru/sites/default/files/ckeditor/220680/files/img015(1).jpg" TargetMode="External"/><Relationship Id="rId7" Type="http://schemas.openxmlformats.org/officeDocument/2006/relationships/hyperlink" Target="http://www.openclass.ru/sites/default/files/ckeditor/220680/files/img013.jpg" TargetMode="External"/><Relationship Id="rId2" Type="http://schemas.openxmlformats.org/officeDocument/2006/relationships/hyperlink" Target="http://www.openclass.ru/sites/default/files/ckeditor/220680/files/img014(1)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penclass.ru/sites/default/files/ckeditor/220680/files/img017.jpg" TargetMode="External"/><Relationship Id="rId5" Type="http://schemas.openxmlformats.org/officeDocument/2006/relationships/hyperlink" Target="http://www.openclass.ru/sites/default/files/ckeditor/220680/files/img018.jpg" TargetMode="External"/><Relationship Id="rId4" Type="http://schemas.openxmlformats.org/officeDocument/2006/relationships/hyperlink" Target="http://www.openclass.ru/sites/default/files/ckeditor/220680/files/img016(1)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class.ru/sites/default/files/ckeditor/220680/files/img008(1).jpg" TargetMode="External"/><Relationship Id="rId2" Type="http://schemas.openxmlformats.org/officeDocument/2006/relationships/hyperlink" Target="http://www.openclass.ru/sites/default/files/ckeditor/220680/files/img004(1)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penclass.ru/sites/default/files/ckeditor/220680/files/img011(1).jpg" TargetMode="External"/><Relationship Id="rId5" Type="http://schemas.openxmlformats.org/officeDocument/2006/relationships/hyperlink" Target="http://www.openclass.ru/sites/default/files/ckeditor/220680/files/img001(2).jpg" TargetMode="External"/><Relationship Id="rId4" Type="http://schemas.openxmlformats.org/officeDocument/2006/relationships/hyperlink" Target="http://www.openclass.ru/sites/default/files/ckeditor/220680/files/img003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1428736"/>
            <a:ext cx="5386398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Осина Елена Владимировна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учитель начальных классов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28860" y="4071942"/>
            <a:ext cx="6500858" cy="23029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Муниципальное общеобразовательное учреждение </a:t>
            </a:r>
          </a:p>
          <a:p>
            <a:pPr algn="ctr"/>
            <a:r>
              <a:rPr lang="ru-RU" dirty="0" smtClean="0"/>
              <a:t>«Средняя общеобразовательная школа № 2 </a:t>
            </a:r>
          </a:p>
          <a:p>
            <a:pPr algn="ctr"/>
            <a:r>
              <a:rPr lang="ru-RU" dirty="0" smtClean="0"/>
              <a:t>г. Ершова Саратовской области»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170032" y="830836"/>
            <a:ext cx="2857521" cy="205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Documents and Settings\Death.MICROSOF-F1561C\Рабочий стол\фото класса\грамоты\img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4071966" cy="5668129"/>
          </a:xfrm>
          <a:prstGeom prst="rect">
            <a:avLst/>
          </a:prstGeom>
          <a:noFill/>
        </p:spPr>
      </p:pic>
      <p:pic>
        <p:nvPicPr>
          <p:cNvPr id="3" name="Picture 3" descr="D:\Documents and Settings\Death.MICROSOF-F1561C\Рабочий стол\фото класса\грамоты\img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71480"/>
            <a:ext cx="4109134" cy="56121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D:\Documents and Settings\Death.MICROSOF-F1561C\Рабочий стол\фото класса\грамоты\img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00042"/>
            <a:ext cx="4066566" cy="5500726"/>
          </a:xfrm>
          <a:prstGeom prst="rect">
            <a:avLst/>
          </a:prstGeom>
          <a:noFill/>
        </p:spPr>
      </p:pic>
      <p:pic>
        <p:nvPicPr>
          <p:cNvPr id="34821" name="Picture 5" descr="D:\Documents and Settings\Death.MICROSOF-F1561C\Рабочий стол\фото класса\грамоты\img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71480"/>
            <a:ext cx="3959338" cy="5500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2012-04-05\006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7"/>
            <a:ext cx="4100053" cy="5643602"/>
          </a:xfrm>
          <a:prstGeom prst="rect">
            <a:avLst/>
          </a:prstGeom>
          <a:noFill/>
        </p:spPr>
      </p:pic>
      <p:pic>
        <p:nvPicPr>
          <p:cNvPr id="3" name="Picture 4" descr="http://www.openclass.ru/sites/default/files/ckeditor/220680/files/img001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5064" y="571480"/>
            <a:ext cx="4001778" cy="550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00000000\Мои документы\Мои рисунки\img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7" y="285728"/>
            <a:ext cx="3907621" cy="5572164"/>
          </a:xfrm>
          <a:prstGeom prst="rect">
            <a:avLst/>
          </a:prstGeom>
          <a:noFill/>
        </p:spPr>
      </p:pic>
      <p:pic>
        <p:nvPicPr>
          <p:cNvPr id="34819" name="Picture 3" descr="F:\2012-04-05\00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85728"/>
            <a:ext cx="4139741" cy="56982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http://www.openclass.ru/sites/default/files/ckeditor/220680/files/img011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4082205" cy="5643602"/>
          </a:xfrm>
          <a:prstGeom prst="rect">
            <a:avLst/>
          </a:prstGeom>
          <a:noFill/>
        </p:spPr>
      </p:pic>
      <p:pic>
        <p:nvPicPr>
          <p:cNvPr id="38920" name="Picture 8" descr="http://www.openclass.ru/sites/default/files/ckeditor/220680/files/img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428604"/>
            <a:ext cx="4024341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F:\сертификат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518" y="357166"/>
            <a:ext cx="4040497" cy="5715040"/>
          </a:xfrm>
          <a:prstGeom prst="rect">
            <a:avLst/>
          </a:prstGeom>
          <a:noFill/>
        </p:spPr>
      </p:pic>
      <p:graphicFrame>
        <p:nvGraphicFramePr>
          <p:cNvPr id="35844" name="Object 4"/>
          <p:cNvGraphicFramePr>
            <a:graphicFrameLocks noChangeAspect="1"/>
          </p:cNvGraphicFramePr>
          <p:nvPr/>
        </p:nvGraphicFramePr>
        <p:xfrm>
          <a:off x="4500562" y="357167"/>
          <a:ext cx="4211002" cy="5959186"/>
        </p:xfrm>
        <a:graphic>
          <a:graphicData uri="http://schemas.openxmlformats.org/presentationml/2006/ole">
            <p:oleObj spid="_x0000_s35844" name="Acrobat Document" r:id="rId4" imgW="5667288" imgH="8020004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125727" y="0"/>
          <a:ext cx="4492792" cy="6357958"/>
        </p:xfrm>
        <a:graphic>
          <a:graphicData uri="http://schemas.openxmlformats.org/presentationml/2006/ole">
            <p:oleObj spid="_x0000_s36866" name="Acrobat Document" r:id="rId3" imgW="5667288" imgH="8020004" progId="AcroExch.Document.7">
              <p:embed/>
            </p:oleObj>
          </a:graphicData>
        </a:graphic>
      </p:graphicFrame>
      <p:graphicFrame>
        <p:nvGraphicFramePr>
          <p:cNvPr id="36867" name="Object 3"/>
          <p:cNvGraphicFramePr>
            <a:graphicFrameLocks noChangeAspect="1"/>
          </p:cNvGraphicFramePr>
          <p:nvPr/>
        </p:nvGraphicFramePr>
        <p:xfrm>
          <a:off x="4598694" y="0"/>
          <a:ext cx="4545306" cy="6432274"/>
        </p:xfrm>
        <a:graphic>
          <a:graphicData uri="http://schemas.openxmlformats.org/presentationml/2006/ole">
            <p:oleObj spid="_x0000_s36867" name="Acrobat Document" r:id="rId4" imgW="5667288" imgH="8020004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39784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Методическая работа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214281" y="857232"/>
          <a:ext cx="8715438" cy="559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2532"/>
                <a:gridCol w="3449435"/>
                <a:gridCol w="1876665"/>
                <a:gridCol w="2766806"/>
              </a:tblGrid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dirty="0" smtClean="0"/>
                        <a:t>год</a:t>
                      </a:r>
                      <a:endParaRPr lang="ru-RU" sz="1600" dirty="0"/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dirty="0"/>
                        <a:t>название мероприятия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/>
                        <a:t>уровень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dirty="0"/>
                        <a:t>форма участия, результат</a:t>
                      </a:r>
                    </a:p>
                  </a:txBody>
                  <a:tcPr marL="19050" marR="19050" marT="19050" marB="19050"/>
                </a:tc>
              </a:tr>
              <a:tr h="370840"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2008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Мастер-класс "Развитие речи на уроках русского языка"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муниципальный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u="none" strike="noStrike" dirty="0">
                          <a:solidFill>
                            <a:srgbClr val="6D9A00"/>
                          </a:solidFill>
                          <a:hlinkClick r:id="rId2"/>
                        </a:rPr>
                        <a:t>мастер-класс "Изложение в начальной школе" Сертификат</a:t>
                      </a:r>
                      <a:endParaRPr lang="ru-RU" sz="1600" dirty="0"/>
                    </a:p>
                  </a:txBody>
                  <a:tcPr marL="19050" marR="19050" marT="19050" marB="19050"/>
                </a:tc>
              </a:tr>
              <a:tr h="370840"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2009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Августовское совещание учителей начальных классов "Наша новая школа"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муниципальный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u="none" strike="noStrike">
                          <a:solidFill>
                            <a:srgbClr val="6D9A00"/>
                          </a:solidFill>
                          <a:hlinkClick r:id="rId3"/>
                        </a:rPr>
                        <a:t>Выступление "Работа с одарёнными детьми" Сертификат</a:t>
                      </a:r>
                      <a:endParaRPr lang="ru-RU" sz="1600"/>
                    </a:p>
                  </a:txBody>
                  <a:tcPr marL="19050" marR="19050" marT="19050" marB="19050"/>
                </a:tc>
              </a:tr>
              <a:tr h="370840"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2011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Первый фестиваль </a:t>
                      </a:r>
                      <a:r>
                        <a:rPr lang="ru-RU" sz="1600" dirty="0" err="1"/>
                        <a:t>тьюторов</a:t>
                      </a:r>
                      <a:r>
                        <a:rPr lang="ru-RU" sz="1600" dirty="0"/>
                        <a:t> "</a:t>
                      </a:r>
                      <a:r>
                        <a:rPr lang="ru-RU" sz="1600" dirty="0" err="1"/>
                        <a:t>Тьюторская</a:t>
                      </a:r>
                      <a:r>
                        <a:rPr lang="ru-RU" sz="1600" dirty="0"/>
                        <a:t> модель успешного внедрения инновационных технологий в образовательном процессе"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муниципальный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u="none" strike="noStrike">
                          <a:solidFill>
                            <a:srgbClr val="6D9A00"/>
                          </a:solidFill>
                          <a:hlinkClick r:id="rId4"/>
                        </a:rPr>
                        <a:t>Выступление "Первый опыт работы по УМК "Начальная школа 21 века"</a:t>
                      </a:r>
                      <a:endParaRPr lang="ru-RU" sz="1600"/>
                    </a:p>
                  </a:txBody>
                  <a:tcPr marL="19050" marR="19050" marT="19050" marB="19050"/>
                </a:tc>
              </a:tr>
              <a:tr h="370840"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2011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Круглый стол "Пути интенсификации учебного процесса в начальной школе"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 smtClean="0"/>
                        <a:t>муниципальный</a:t>
                      </a:r>
                      <a:endParaRPr lang="ru-RU" sz="1600" dirty="0"/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u="none" strike="noStrike" dirty="0">
                          <a:solidFill>
                            <a:srgbClr val="6D9A00"/>
                          </a:solidFill>
                          <a:hlinkClick r:id="rId5"/>
                        </a:rPr>
                        <a:t>Выступление "Внедрение новых УМК в образовательный процесс." УМК "Начальная школа 21 века"</a:t>
                      </a:r>
                      <a:endParaRPr lang="ru-RU" sz="1600" dirty="0"/>
                    </a:p>
                  </a:txBody>
                  <a:tcPr marL="19050" marR="19050" marT="19050" marB="19050"/>
                </a:tc>
              </a:tr>
              <a:tr h="370840"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2011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Творческая мастерская для учителей начальных классов "Особенности ФГОС общего образования"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муниципальный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u="none" strike="noStrike" dirty="0">
                          <a:solidFill>
                            <a:srgbClr val="6D9A00"/>
                          </a:solidFill>
                          <a:hlinkClick r:id="rId6"/>
                        </a:rPr>
                        <a:t>Выступление "Организация самооценки деятельности учащихся" Сертификат</a:t>
                      </a:r>
                      <a:endParaRPr lang="ru-RU" sz="1600" dirty="0"/>
                    </a:p>
                  </a:txBody>
                  <a:tcPr marL="19050" marR="19050" marT="19050" marB="1905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openclass.ru/sites/default/files/ckeditor/220680/files/img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2357454" cy="324420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22" name="Picture 6" descr="http://www.openclass.ru/sites/default/files/ckeditor/220680/files/img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142852"/>
            <a:ext cx="2336005" cy="3214686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20" name="Picture 4" descr="http://www.openclass.ru/sites/default/files/ckeditor/220680/files/img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3318870"/>
            <a:ext cx="2428892" cy="334251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24" name="Picture 8" descr="http://www.openclass.ru/sites/default/files/ckeditor/220680/files/img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142852"/>
            <a:ext cx="2348881" cy="3232406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26" name="Picture 10" descr="http://www.openclass.ru/sites/default/files/ckeditor/220680/files/img0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3429000"/>
            <a:ext cx="2323146" cy="319699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Общие сведения: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Место работы: </a:t>
            </a:r>
            <a:r>
              <a:rPr lang="ru-RU" dirty="0"/>
              <a:t>МОУ "СОШ № 2 г. Ершова Саратовской области"</a:t>
            </a:r>
          </a:p>
          <a:p>
            <a:r>
              <a:rPr lang="ru-RU" b="1" dirty="0"/>
              <a:t>Педагогический стаж:</a:t>
            </a:r>
            <a:r>
              <a:rPr lang="ru-RU" dirty="0"/>
              <a:t> 22 года</a:t>
            </a:r>
          </a:p>
          <a:p>
            <a:r>
              <a:rPr lang="ru-RU" b="1" dirty="0" smtClean="0"/>
              <a:t>Квалификационная </a:t>
            </a:r>
            <a:r>
              <a:rPr lang="ru-RU" b="1" dirty="0"/>
              <a:t>категория:</a:t>
            </a:r>
            <a:r>
              <a:rPr lang="ru-RU" dirty="0"/>
              <a:t> высшая</a:t>
            </a:r>
          </a:p>
          <a:p>
            <a:r>
              <a:rPr lang="ru-RU" b="1" dirty="0"/>
              <a:t>Награды:</a:t>
            </a:r>
            <a:r>
              <a:rPr lang="ru-RU" dirty="0"/>
              <a:t> Почётный работник общего образования</a:t>
            </a:r>
          </a:p>
          <a:p>
            <a:r>
              <a:rPr lang="ru-RU" b="1" dirty="0" smtClean="0"/>
              <a:t>Электронное </a:t>
            </a:r>
            <a:r>
              <a:rPr lang="ru-RU" b="1" dirty="0" err="1" smtClean="0"/>
              <a:t>портфолио</a:t>
            </a:r>
            <a:r>
              <a:rPr lang="ru-RU" b="1" dirty="0" smtClean="0"/>
              <a:t>:</a:t>
            </a:r>
            <a:r>
              <a:rPr lang="ru-RU" b="1" dirty="0"/>
              <a:t> </a:t>
            </a:r>
            <a:endParaRPr lang="ru-RU" b="1" dirty="0" smtClean="0"/>
          </a:p>
          <a:p>
            <a:r>
              <a:rPr lang="ru-RU" b="1" dirty="0" smtClean="0"/>
              <a:t> </a:t>
            </a:r>
            <a:r>
              <a:rPr lang="ru-RU" dirty="0" smtClean="0">
                <a:hlinkClick r:id="rId2"/>
              </a:rPr>
              <a:t>http</a:t>
            </a:r>
            <a:r>
              <a:rPr lang="ru-RU" dirty="0">
                <a:hlinkClick r:id="rId2"/>
              </a:rPr>
              <a:t>://nsportal.ru/osina-elena-vladimirovna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Профессиональные достижения</a:t>
            </a:r>
            <a:endParaRPr lang="ru-RU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357158" y="714357"/>
          <a:ext cx="8258204" cy="5978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2942"/>
                <a:gridCol w="3357586"/>
                <a:gridCol w="2193125"/>
                <a:gridCol w="2064551"/>
              </a:tblGrid>
              <a:tr h="294499"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год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мероприятие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уровень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результат</a:t>
                      </a:r>
                    </a:p>
                  </a:txBody>
                  <a:tcPr marL="19050" marR="19050" marT="19050" marB="19050"/>
                </a:tc>
              </a:tr>
              <a:tr h="347731"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2005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 Конкурс "Учитель года"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муниципальный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u="none" strike="noStrike">
                          <a:solidFill>
                            <a:srgbClr val="6D9A00"/>
                          </a:solidFill>
                          <a:hlinkClick r:id="rId2"/>
                        </a:rPr>
                        <a:t>2 место</a:t>
                      </a:r>
                      <a:r>
                        <a:rPr lang="ru-RU" sz="1600"/>
                        <a:t> </a:t>
                      </a:r>
                    </a:p>
                  </a:txBody>
                  <a:tcPr marL="19050" marR="19050" marT="19050" marB="19050"/>
                </a:tc>
              </a:tr>
              <a:tr h="835457"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2010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Конкурс "Лучшая разработка с ИКТ" Урок с использованием ИКТ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межмуниципальный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u="none" strike="noStrike">
                          <a:solidFill>
                            <a:srgbClr val="6D9A00"/>
                          </a:solidFill>
                          <a:hlinkClick r:id="rId3"/>
                        </a:rPr>
                        <a:t>1 место</a:t>
                      </a:r>
                      <a:r>
                        <a:rPr lang="ru-RU" sz="1600"/>
                        <a:t> </a:t>
                      </a:r>
                    </a:p>
                  </a:txBody>
                  <a:tcPr marL="19050" marR="19050" marT="19050" marB="19050"/>
                </a:tc>
              </a:tr>
              <a:tr h="1058604"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2010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Конкурс "Лучшая разработка с ИКТ" Внеклассное мероприятие с использованием ИКТ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межмуниципальный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u="none" strike="noStrike">
                          <a:solidFill>
                            <a:srgbClr val="6D9A00"/>
                          </a:solidFill>
                          <a:hlinkClick r:id="rId4"/>
                        </a:rPr>
                        <a:t>сертификат участника</a:t>
                      </a:r>
                      <a:r>
                        <a:rPr lang="ru-RU" sz="1600"/>
                        <a:t> </a:t>
                      </a:r>
                    </a:p>
                  </a:txBody>
                  <a:tcPr marL="19050" marR="19050" marT="19050" marB="19050"/>
                </a:tc>
              </a:tr>
              <a:tr h="835457"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2010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Интернет-конференция "Современный учитель, современный урок"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межмуниципальный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Участник</a:t>
                      </a:r>
                    </a:p>
                  </a:txBody>
                  <a:tcPr marL="19050" marR="19050" marT="19050" marB="19050"/>
                </a:tc>
              </a:tr>
              <a:tr h="835457"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2010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Интернет-конференция "О, урок! - Ты солнце!" "Мой самый необычный урок"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межмуниципальный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Участник</a:t>
                      </a:r>
                    </a:p>
                  </a:txBody>
                  <a:tcPr marL="19050" marR="19050" marT="19050" marB="19050"/>
                </a:tc>
              </a:tr>
              <a:tr h="672882"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2011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Сетевой конкурс "Школа - территория здоровья"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межмуниципальный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u="none" strike="noStrike" dirty="0">
                          <a:solidFill>
                            <a:srgbClr val="6D9A00"/>
                          </a:solidFill>
                          <a:hlinkClick r:id="rId5"/>
                        </a:rPr>
                        <a:t>2 место</a:t>
                      </a:r>
                      <a:r>
                        <a:rPr lang="ru-RU" sz="1600" dirty="0"/>
                        <a:t> </a:t>
                      </a:r>
                    </a:p>
                  </a:txBody>
                  <a:tcPr marL="19050" marR="19050" marT="19050" marB="19050"/>
                </a:tc>
              </a:tr>
              <a:tr h="549200"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2011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Конкурс "Лучшая разработка с ИКТ"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межрегиональный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u="none" strike="noStrike" dirty="0">
                          <a:solidFill>
                            <a:srgbClr val="6D9A00"/>
                          </a:solidFill>
                          <a:hlinkClick r:id="rId6"/>
                        </a:rPr>
                        <a:t>3 место</a:t>
                      </a:r>
                      <a:r>
                        <a:rPr lang="ru-RU" sz="1600" dirty="0"/>
                        <a:t> </a:t>
                      </a:r>
                    </a:p>
                  </a:txBody>
                  <a:tcPr marL="19050" marR="19050" marT="19050" marB="19050"/>
                </a:tc>
              </a:tr>
              <a:tr h="549200">
                <a:tc>
                  <a:txBody>
                    <a:bodyPr/>
                    <a:lstStyle/>
                    <a:p>
                      <a:pPr fontAlgn="t"/>
                      <a:endParaRPr lang="ru-RU" sz="1600" dirty="0"/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endParaRPr lang="ru-RU" sz="1600" dirty="0"/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endParaRPr lang="ru-RU" sz="1600"/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endParaRPr lang="ru-RU" sz="1600" dirty="0"/>
                    </a:p>
                  </a:txBody>
                  <a:tcPr marL="19050" marR="19050" marT="19050" marB="1905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openclass.ru/sites/default/files/ckeditor/220680/files/img005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3890990" cy="5429288"/>
          </a:xfrm>
          <a:prstGeom prst="rect">
            <a:avLst/>
          </a:prstGeom>
          <a:noFill/>
        </p:spPr>
      </p:pic>
      <p:pic>
        <p:nvPicPr>
          <p:cNvPr id="2052" name="Picture 4" descr="http://www.openclass.ru/sites/default/files/ckeditor/220680/files/img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642918"/>
            <a:ext cx="3804073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714348" y="714356"/>
          <a:ext cx="3786214" cy="5358048"/>
        </p:xfrm>
        <a:graphic>
          <a:graphicData uri="http://schemas.openxmlformats.org/presentationml/2006/ole">
            <p:oleObj spid="_x0000_s17411" name="Acrobat Document" r:id="rId3" imgW="5667288" imgH="8020004" progId="AcroExch.Document.7">
              <p:embed/>
            </p:oleObj>
          </a:graphicData>
        </a:graphic>
      </p:graphicFrame>
      <p:pic>
        <p:nvPicPr>
          <p:cNvPr id="17413" name="Picture 5" descr="http://www.openclass.ru/sites/default/files/ckeditor/220680/files/img001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857232"/>
            <a:ext cx="3550469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openclass.ru/sites/default/files/ckeditor/220680/files/img006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4319962" cy="3000396"/>
          </a:xfrm>
          <a:prstGeom prst="rect">
            <a:avLst/>
          </a:prstGeom>
          <a:noFill/>
        </p:spPr>
      </p:pic>
      <p:pic>
        <p:nvPicPr>
          <p:cNvPr id="34818" name="Picture 2" descr="F:\грамоты\сертификат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571480"/>
            <a:ext cx="4125831" cy="5835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sz="4900" dirty="0"/>
          </a:p>
        </p:txBody>
      </p:sp>
      <p:graphicFrame>
        <p:nvGraphicFramePr>
          <p:cNvPr id="6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214282" y="1071546"/>
          <a:ext cx="8786875" cy="5457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731"/>
                <a:gridCol w="2107141"/>
                <a:gridCol w="3050168"/>
                <a:gridCol w="1775411"/>
                <a:gridCol w="1296424"/>
              </a:tblGrid>
              <a:tr h="40093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dirty="0"/>
                        <a:t>год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dirty="0"/>
                        <a:t>ФИО учащегося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dirty="0"/>
                        <a:t>Мероприятие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dirty="0"/>
                        <a:t>Уровень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dirty="0"/>
                        <a:t>Результат</a:t>
                      </a:r>
                    </a:p>
                  </a:txBody>
                  <a:tcPr marL="19050" marR="19050" marT="19050" marB="19050"/>
                </a:tc>
              </a:tr>
              <a:tr h="634356"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2008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Рогозина Алёна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Второй этап Всероссийской олимпиады по русскому языку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муниципальный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победитель</a:t>
                      </a:r>
                    </a:p>
                  </a:txBody>
                  <a:tcPr marL="19050" marR="19050" marT="19050" marB="19050"/>
                </a:tc>
              </a:tr>
              <a:tr h="400935"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2009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Рогозина Алёна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Олимпиада по русскому языку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муниципальный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u="none" strike="noStrike">
                          <a:solidFill>
                            <a:srgbClr val="6D9A00"/>
                          </a:solidFill>
                          <a:hlinkClick r:id="rId2"/>
                        </a:rPr>
                        <a:t>победитель</a:t>
                      </a:r>
                      <a:endParaRPr lang="ru-RU" sz="1600"/>
                    </a:p>
                  </a:txBody>
                  <a:tcPr marL="19050" marR="19050" marT="19050" marB="19050"/>
                </a:tc>
              </a:tr>
              <a:tr h="400935"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2009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 err="1"/>
                        <a:t>Дурандин</a:t>
                      </a:r>
                      <a:r>
                        <a:rPr lang="ru-RU" sz="1600" dirty="0"/>
                        <a:t> Владимир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Олимпиада по математике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муниципальный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u="none" strike="noStrike">
                          <a:solidFill>
                            <a:srgbClr val="6D9A00"/>
                          </a:solidFill>
                          <a:hlinkClick r:id="rId3"/>
                        </a:rPr>
                        <a:t>3 место</a:t>
                      </a:r>
                      <a:endParaRPr lang="ru-RU" sz="1600"/>
                    </a:p>
                  </a:txBody>
                  <a:tcPr marL="19050" marR="19050" marT="19050" marB="19050"/>
                </a:tc>
              </a:tr>
              <a:tr h="634356"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2009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Дикальчук Ангелина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Олимпиада по литературному чтению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муниципальный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u="none" strike="noStrike">
                          <a:solidFill>
                            <a:srgbClr val="6D9A00"/>
                          </a:solidFill>
                          <a:hlinkClick r:id="rId4"/>
                        </a:rPr>
                        <a:t>3 место</a:t>
                      </a:r>
                      <a:endParaRPr lang="ru-RU" sz="1600"/>
                    </a:p>
                  </a:txBody>
                  <a:tcPr marL="19050" marR="19050" marT="19050" marB="19050"/>
                </a:tc>
              </a:tr>
              <a:tr h="634356">
                <a:tc>
                  <a:txBody>
                    <a:bodyPr/>
                    <a:lstStyle/>
                    <a:p>
                      <a:pPr fontAlgn="t"/>
                      <a:r>
                        <a:rPr lang="ru-RU" sz="1600" b="1">
                          <a:solidFill>
                            <a:srgbClr val="0177A4"/>
                          </a:solidFill>
                          <a:latin typeface="Myriad Pro"/>
                        </a:rPr>
                        <a:t> </a:t>
                      </a:r>
                    </a:p>
                    <a:p>
                      <a:pPr fontAlgn="t"/>
                      <a:r>
                        <a:rPr lang="ru-RU" sz="1600"/>
                        <a:t>2008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группа учащихся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Конкурс рисунков на асфальте "Пусть всегда будет солнце"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муниципальный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u="none" strike="noStrike">
                          <a:solidFill>
                            <a:srgbClr val="6D9A00"/>
                          </a:solidFill>
                          <a:hlinkClick r:id="rId5"/>
                        </a:rPr>
                        <a:t>1 место</a:t>
                      </a:r>
                      <a:endParaRPr lang="ru-RU" sz="1600"/>
                    </a:p>
                  </a:txBody>
                  <a:tcPr marL="19050" marR="19050" marT="19050" marB="19050"/>
                </a:tc>
              </a:tr>
              <a:tr h="400935"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2010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Хомякова Дарья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Конкурс чтецов "Цена Победы"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муниципальный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u="none" strike="noStrike" dirty="0">
                          <a:solidFill>
                            <a:srgbClr val="6D9A00"/>
                          </a:solidFill>
                          <a:hlinkClick r:id="rId6"/>
                        </a:rPr>
                        <a:t>призёр</a:t>
                      </a:r>
                      <a:endParaRPr lang="ru-RU" sz="1600" dirty="0"/>
                    </a:p>
                  </a:txBody>
                  <a:tcPr marL="19050" marR="19050" marT="19050" marB="19050"/>
                </a:tc>
              </a:tr>
              <a:tr h="930937"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2009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группа учащихся 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Конкурс эстрадного мастерства Дельфийские игры в номинации "Театр"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муниципальный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u="none" strike="noStrike" dirty="0">
                          <a:solidFill>
                            <a:srgbClr val="6D9A00"/>
                          </a:solidFill>
                          <a:hlinkClick r:id="rId7"/>
                        </a:rPr>
                        <a:t>3 место</a:t>
                      </a:r>
                      <a:endParaRPr lang="ru-RU" sz="1600" dirty="0"/>
                    </a:p>
                  </a:txBody>
                  <a:tcPr marL="19050" marR="19050" marT="19050" marB="19050"/>
                </a:tc>
              </a:tr>
              <a:tr h="634356"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2010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Рогозина Екатерина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Конкурс </a:t>
                      </a:r>
                      <a:r>
                        <a:rPr lang="ru-RU" sz="1600" dirty="0" smtClean="0"/>
                        <a:t>сочинений </a:t>
                      </a:r>
                      <a:r>
                        <a:rPr lang="ru-RU" sz="1600" dirty="0"/>
                        <a:t>"Учительница первая моя"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муниципальный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u="none" strike="noStrike" dirty="0">
                          <a:solidFill>
                            <a:srgbClr val="6D9A00"/>
                          </a:solidFill>
                          <a:hlinkClick r:id="rId8"/>
                        </a:rPr>
                        <a:t>победитель</a:t>
                      </a:r>
                      <a:endParaRPr lang="ru-RU" sz="1600" dirty="0"/>
                    </a:p>
                  </a:txBody>
                  <a:tcPr marL="19050" marR="19050" marT="19050" marB="1905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7467600" cy="7747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900" dirty="0"/>
              <a:t/>
            </a:r>
            <a:br>
              <a:rPr lang="ru-RU" sz="4900" dirty="0"/>
            </a:br>
            <a:endParaRPr lang="ru-RU" sz="49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285720" y="279081"/>
          <a:ext cx="8643997" cy="6578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7673"/>
                <a:gridCol w="1842162"/>
                <a:gridCol w="3046651"/>
                <a:gridCol w="1771311"/>
                <a:gridCol w="1346200"/>
              </a:tblGrid>
              <a:tr h="3149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dirty="0"/>
                        <a:t>год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dirty="0"/>
                        <a:t>ФИО учащегося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dirty="0"/>
                        <a:t>Мероприятие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dirty="0"/>
                        <a:t>Уровень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dirty="0"/>
                        <a:t>Результат</a:t>
                      </a:r>
                    </a:p>
                  </a:txBody>
                  <a:tcPr marL="19050" marR="19050" marT="19050" marB="19050"/>
                </a:tc>
              </a:tr>
              <a:tr h="587395"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2010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Рогозина Екатерина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Конкурс чтецов "Учителями славится Россия"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муниципальный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b="1">
                          <a:solidFill>
                            <a:srgbClr val="0177A4"/>
                          </a:solidFill>
                          <a:latin typeface="Myriad Pro"/>
                        </a:rPr>
                        <a:t> </a:t>
                      </a:r>
                    </a:p>
                    <a:p>
                      <a:pPr fontAlgn="t"/>
                      <a:r>
                        <a:rPr lang="ru-RU" sz="1600" u="none" strike="noStrike">
                          <a:solidFill>
                            <a:srgbClr val="6D9A00"/>
                          </a:solidFill>
                          <a:hlinkClick r:id="rId2"/>
                        </a:rPr>
                        <a:t>победитель</a:t>
                      </a:r>
                      <a:endParaRPr lang="ru-RU" sz="1600"/>
                    </a:p>
                  </a:txBody>
                  <a:tcPr marL="19050" marR="19050" marT="19050" marB="19050"/>
                </a:tc>
              </a:tr>
              <a:tr h="414298"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2010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 err="1"/>
                        <a:t>Баненков</a:t>
                      </a:r>
                      <a:r>
                        <a:rPr lang="ru-RU" sz="1600" dirty="0"/>
                        <a:t> Максим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Олимпиада по математике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школьный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u="none" strike="noStrike">
                          <a:solidFill>
                            <a:srgbClr val="6D9A00"/>
                          </a:solidFill>
                          <a:hlinkClick r:id="rId3"/>
                        </a:rPr>
                        <a:t>победитель</a:t>
                      </a:r>
                      <a:endParaRPr lang="ru-RU" sz="1600"/>
                    </a:p>
                  </a:txBody>
                  <a:tcPr marL="19050" marR="19050" marT="19050" marB="19050"/>
                </a:tc>
              </a:tr>
              <a:tr h="414298"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2010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Головачёв Сергей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Олимпиада по математике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школьный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призёр</a:t>
                      </a:r>
                    </a:p>
                  </a:txBody>
                  <a:tcPr marL="19050" marR="19050" marT="19050" marB="19050"/>
                </a:tc>
              </a:tr>
              <a:tr h="587395"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2010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Рогозина Екатерина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Олимпиада по русскому языку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школьный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u="none" strike="noStrike" dirty="0">
                          <a:solidFill>
                            <a:srgbClr val="6D9A00"/>
                          </a:solidFill>
                          <a:hlinkClick r:id="rId4"/>
                        </a:rPr>
                        <a:t>призёр</a:t>
                      </a:r>
                      <a:endParaRPr lang="ru-RU" sz="1600" dirty="0"/>
                    </a:p>
                  </a:txBody>
                  <a:tcPr marL="19050" marR="19050" marT="19050" marB="19050"/>
                </a:tc>
              </a:tr>
              <a:tr h="859810"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2011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группа учащихся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Конкурс детских проектов "Дебют в науке" номинация "За любовь к родному краю"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муниципальный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u="none" strike="noStrike" dirty="0">
                          <a:solidFill>
                            <a:srgbClr val="6D9A00"/>
                          </a:solidFill>
                          <a:hlinkClick r:id="rId5"/>
                        </a:rPr>
                        <a:t>1 место</a:t>
                      </a:r>
                      <a:endParaRPr lang="ru-RU" sz="1600" dirty="0"/>
                    </a:p>
                  </a:txBody>
                  <a:tcPr marL="19050" marR="19050" marT="19050" marB="19050"/>
                </a:tc>
              </a:tr>
              <a:tr h="859810"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 smtClean="0"/>
                        <a:t>2011</a:t>
                      </a:r>
                      <a:endParaRPr lang="ru-RU" sz="1600" dirty="0"/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 err="1" smtClean="0"/>
                        <a:t>Баненков</a:t>
                      </a:r>
                      <a:r>
                        <a:rPr lang="ru-RU" sz="1600" dirty="0" smtClean="0"/>
                        <a:t> Максим</a:t>
                      </a:r>
                      <a:endParaRPr lang="ru-RU" sz="1600" dirty="0"/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 smtClean="0"/>
                        <a:t>Всероссийская дистанционная олимпиада по математике</a:t>
                      </a:r>
                      <a:endParaRPr lang="ru-RU" sz="1600" dirty="0"/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 smtClean="0"/>
                        <a:t>всероссийский</a:t>
                      </a:r>
                      <a:endParaRPr lang="ru-RU" sz="1600" dirty="0"/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 smtClean="0"/>
                        <a:t>3 место</a:t>
                      </a:r>
                      <a:endParaRPr lang="ru-RU" sz="1600" dirty="0"/>
                    </a:p>
                  </a:txBody>
                  <a:tcPr marL="19050" marR="19050" marT="19050" marB="19050"/>
                </a:tc>
              </a:tr>
              <a:tr h="587395"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2011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группа учащихся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/>
                        <a:t>Конкурс рисунков на асфальте "Пусть всегда будет детство"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/>
                        <a:t>муниципальный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u="none" strike="noStrike" dirty="0">
                          <a:solidFill>
                            <a:srgbClr val="6D9A00"/>
                          </a:solidFill>
                          <a:hlinkClick r:id="rId6"/>
                        </a:rPr>
                        <a:t>2 место</a:t>
                      </a:r>
                      <a:endParaRPr lang="ru-RU" sz="1600" dirty="0"/>
                    </a:p>
                  </a:txBody>
                  <a:tcPr marL="19050" marR="19050" marT="19050" marB="19050"/>
                </a:tc>
              </a:tr>
              <a:tr h="587395"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 smtClean="0"/>
                        <a:t>2011</a:t>
                      </a:r>
                      <a:endParaRPr lang="ru-RU" sz="1600" dirty="0"/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группа учащихся</a:t>
                      </a:r>
                    </a:p>
                    <a:p>
                      <a:pPr fontAlgn="t"/>
                      <a:endParaRPr lang="ru-RU" sz="1600" dirty="0"/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 smtClean="0"/>
                        <a:t>Межрегиональная дистанционная конференция «Первые шаги</a:t>
                      </a:r>
                      <a:r>
                        <a:rPr lang="ru-RU" sz="1600" baseline="0" dirty="0" smtClean="0"/>
                        <a:t> в науку - 2</a:t>
                      </a:r>
                      <a:r>
                        <a:rPr lang="ru-RU" sz="1600" dirty="0" smtClean="0"/>
                        <a:t>»</a:t>
                      </a:r>
                      <a:r>
                        <a:rPr lang="ru-RU" sz="1600" baseline="0" dirty="0" smtClean="0"/>
                        <a:t> </a:t>
                      </a:r>
                      <a:endParaRPr lang="ru-RU" sz="1600" dirty="0"/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 smtClean="0"/>
                        <a:t>всероссийский</a:t>
                      </a:r>
                      <a:endParaRPr lang="ru-RU" sz="1600" dirty="0"/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 smtClean="0"/>
                        <a:t>Сертификат участия</a:t>
                      </a:r>
                      <a:endParaRPr lang="ru-RU" sz="1600" dirty="0"/>
                    </a:p>
                  </a:txBody>
                  <a:tcPr marL="19050" marR="19050" marT="19050" marB="19050"/>
                </a:tc>
              </a:tr>
              <a:tr h="414298"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 smtClean="0"/>
                        <a:t>2012</a:t>
                      </a:r>
                      <a:endParaRPr lang="ru-RU" sz="1600" dirty="0"/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 err="1" smtClean="0"/>
                        <a:t>Баненков</a:t>
                      </a:r>
                      <a:r>
                        <a:rPr lang="ru-RU" sz="1600" dirty="0" smtClean="0"/>
                        <a:t> Максим</a:t>
                      </a:r>
                      <a:endParaRPr lang="ru-RU" sz="1600" dirty="0"/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 smtClean="0"/>
                        <a:t>Олимпиада</a:t>
                      </a:r>
                      <a:r>
                        <a:rPr lang="ru-RU" sz="1600" baseline="0" dirty="0" smtClean="0"/>
                        <a:t> по математике</a:t>
                      </a:r>
                      <a:endParaRPr lang="ru-RU" sz="1600" dirty="0"/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 smtClean="0"/>
                        <a:t>муниципальный</a:t>
                      </a:r>
                      <a:endParaRPr lang="ru-RU" sz="1600" dirty="0"/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endParaRPr lang="ru-RU" sz="1600" dirty="0"/>
                    </a:p>
                  </a:txBody>
                  <a:tcPr marL="19050" marR="19050" marT="19050" marB="19050"/>
                </a:tc>
              </a:tr>
              <a:tr h="587395"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 smtClean="0"/>
                        <a:t>2012</a:t>
                      </a:r>
                      <a:endParaRPr lang="ru-RU" sz="1600" dirty="0"/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 err="1" smtClean="0"/>
                        <a:t>Базанов</a:t>
                      </a:r>
                      <a:r>
                        <a:rPr lang="ru-RU" sz="1600" dirty="0" smtClean="0"/>
                        <a:t> Сергей</a:t>
                      </a:r>
                      <a:endParaRPr lang="ru-RU" sz="1600" dirty="0"/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 smtClean="0"/>
                        <a:t>Олимпиада по окружающему миру</a:t>
                      </a:r>
                      <a:endParaRPr lang="ru-RU" sz="1600" dirty="0"/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 smtClean="0"/>
                        <a:t>муниципальный</a:t>
                      </a:r>
                      <a:endParaRPr lang="ru-RU" sz="1600" dirty="0"/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fontAlgn="t"/>
                      <a:endParaRPr lang="ru-RU" sz="1600" dirty="0"/>
                    </a:p>
                  </a:txBody>
                  <a:tcPr marL="19050" marR="19050" marT="19050" marB="1905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Documents and Settings\Death.MICROSOF-F1561C\Рабочий стол\фото класса\грамоты\img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71480"/>
            <a:ext cx="3876588" cy="5572164"/>
          </a:xfrm>
          <a:prstGeom prst="rect">
            <a:avLst/>
          </a:prstGeom>
          <a:noFill/>
        </p:spPr>
      </p:pic>
      <p:pic>
        <p:nvPicPr>
          <p:cNvPr id="35843" name="Picture 3" descr="D:\Documents and Settings\Death.MICROSOF-F1561C\Рабочий стол\фото класса\грамоты\img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71480"/>
            <a:ext cx="3674092" cy="54968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215</TotalTime>
  <Words>466</Words>
  <Application>Microsoft Office PowerPoint</Application>
  <PresentationFormat>Экран (4:3)</PresentationFormat>
  <Paragraphs>171</Paragraphs>
  <Slides>18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Эркер</vt:lpstr>
      <vt:lpstr>Acrobat Document</vt:lpstr>
      <vt:lpstr>Adobe Acrobat Document</vt:lpstr>
      <vt:lpstr> Осина Елена Владимировна  учитель начальных классов</vt:lpstr>
      <vt:lpstr>Общие сведения:</vt:lpstr>
      <vt:lpstr>Профессиональные достижения</vt:lpstr>
      <vt:lpstr>Слайд 4</vt:lpstr>
      <vt:lpstr>Слайд 5</vt:lpstr>
      <vt:lpstr>Слайд 6</vt:lpstr>
      <vt:lpstr> </vt:lpstr>
      <vt:lpstr>     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Методическая работа </vt:lpstr>
      <vt:lpstr>Слайд 18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Осина Елена Владимировна  учитель начальных классов</dc:title>
  <dc:creator>Bill Gates</dc:creator>
  <cp:lastModifiedBy>Bill Gates</cp:lastModifiedBy>
  <cp:revision>22</cp:revision>
  <dcterms:created xsi:type="dcterms:W3CDTF">2012-11-06T15:32:25Z</dcterms:created>
  <dcterms:modified xsi:type="dcterms:W3CDTF">2013-04-09T16:46:44Z</dcterms:modified>
</cp:coreProperties>
</file>