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96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37470FF-547C-40E4-8068-24314CFDDEB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B82E0F-1F9F-4AE4-8639-639AEA9931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AD6D1D-7B3E-4215-A36D-1E427EA91CF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5380CC-FDD8-4CD9-9731-E1065DAC868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462494-CC57-4F4F-9BCD-DB9C81A30FD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9416A3-0632-427C-841E-A02BEBD98A9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EE3C12-187B-4F2B-BC9E-E3809F4DC9D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364FD3-C411-4ADE-9AAD-91C9C3E0BFD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AF154B-FA69-4CEE-A9CC-2762A3E5A26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3186AA-A331-45FB-9CAB-7A5C000C599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817795-E44E-40C1-883E-BAD928A6BC2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D330CF38-4FD7-47A4-B60D-7F00D523929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472" y="214290"/>
            <a:ext cx="7772400" cy="1071570"/>
          </a:xfrm>
        </p:spPr>
        <p:txBody>
          <a:bodyPr/>
          <a:lstStyle/>
          <a:p>
            <a:r>
              <a:rPr lang="ru-RU" sz="28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МДОУ</a:t>
            </a:r>
            <a:r>
              <a:rPr lang="ru-RU" sz="28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«Детский </a:t>
            </a:r>
            <a:r>
              <a:rPr lang="ru-RU" sz="28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сад комбинированного </a:t>
            </a:r>
            <a:r>
              <a:rPr lang="ru-RU" sz="28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вида </a:t>
            </a:r>
            <a:r>
              <a:rPr lang="ru-RU" sz="28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№14»</a:t>
            </a:r>
            <a:endParaRPr lang="ru-RU" sz="28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2844" y="2143116"/>
            <a:ext cx="8072494" cy="3786214"/>
          </a:xfrm>
          <a:solidFill>
            <a:schemeClr val="accent1">
              <a:lumMod val="25000"/>
              <a:alpha val="50000"/>
            </a:schemeClr>
          </a:solidFill>
        </p:spPr>
        <p:txBody>
          <a:bodyPr/>
          <a:lstStyle/>
          <a:p>
            <a:r>
              <a:rPr lang="ru-RU" sz="48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Путешествие в страну Театральную</a:t>
            </a:r>
            <a:endParaRPr lang="ru-RU" sz="4800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Автор </a:t>
            </a:r>
            <a:r>
              <a:rPr lang="ru-RU" sz="2400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проекта: учитель - логопед Зайнагабдинова</a:t>
            </a:r>
          </a:p>
          <a:p>
            <a:pPr>
              <a:lnSpc>
                <a:spcPct val="80000"/>
              </a:lnSpc>
            </a:pPr>
            <a:r>
              <a:rPr lang="ru-RU" sz="2400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Галина  Георгиевна</a:t>
            </a:r>
          </a:p>
          <a:p>
            <a:pPr>
              <a:lnSpc>
                <a:spcPct val="80000"/>
              </a:lnSpc>
            </a:pPr>
            <a:r>
              <a:rPr lang="ru-RU" sz="2400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ru-RU" sz="2400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Участники: дети - логопаты и родители </a:t>
            </a:r>
          </a:p>
          <a:p>
            <a:pPr>
              <a:lnSpc>
                <a:spcPct val="80000"/>
              </a:lnSpc>
            </a:pPr>
            <a:r>
              <a:rPr lang="ru-RU" sz="2400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подготовительной группы</a:t>
            </a:r>
          </a:p>
          <a:p>
            <a:pPr>
              <a:lnSpc>
                <a:spcPct val="80000"/>
              </a:lnSpc>
            </a:pPr>
            <a:r>
              <a:rPr lang="ru-RU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8929718" cy="1785950"/>
          </a:xfrm>
        </p:spPr>
        <p:txBody>
          <a:bodyPr/>
          <a:lstStyle/>
          <a:p>
            <a:r>
              <a:rPr lang="ru-RU" sz="40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 хотите участвовать в создании спектакля? </a:t>
            </a:r>
            <a:endParaRPr lang="ru-RU" sz="4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5000"/>
              <a:alpha val="50000"/>
            </a:schemeClr>
          </a:solidFill>
        </p:spPr>
        <p:txBody>
          <a:bodyPr/>
          <a:lstStyle/>
          <a:p>
            <a:endParaRPr lang="ru-RU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Спектакль </a:t>
            </a:r>
            <a:r>
              <a:rPr lang="ru-RU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ак родился наш проект ?</a:t>
            </a:r>
            <a:endParaRPr lang="ru-RU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5000"/>
              <a:alpha val="50000"/>
            </a:schemeClr>
          </a:solidFill>
        </p:spPr>
        <p:txBody>
          <a:bodyPr/>
          <a:lstStyle/>
          <a:p>
            <a:pPr>
              <a:lnSpc>
                <a:spcPct val="90000"/>
              </a:lnSpc>
            </a:pPr>
            <a:endParaRPr lang="ru-RU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ru-RU" sz="28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Мы </a:t>
            </a:r>
            <a:r>
              <a:rPr lang="ru-RU" sz="28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провели анкетирование среди родителей</a:t>
            </a:r>
          </a:p>
          <a:p>
            <a:pPr>
              <a:lnSpc>
                <a:spcPct val="90000"/>
              </a:lnSpc>
            </a:pPr>
            <a:r>
              <a:rPr lang="ru-RU" sz="28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наши респонденты ответили, что  хотят узнать о: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ru-RU" sz="4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Театре;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ru-RU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Когда появился первый театр?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ru-RU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 видах театров?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Маршрут нашего увлекательного путешествия в мир Театра:</a:t>
            </a:r>
            <a:endParaRPr lang="ru-RU" sz="4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5000"/>
              <a:alpha val="50000"/>
            </a:schemeClr>
          </a:solidFill>
        </p:spPr>
        <p:txBody>
          <a:bodyPr/>
          <a:lstStyle/>
          <a:p>
            <a:pPr>
              <a:defRPr/>
            </a:pPr>
            <a:endParaRPr lang="ru-RU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мы знаем о театре;</a:t>
            </a:r>
          </a:p>
          <a:p>
            <a:pPr>
              <a:defRPr/>
            </a:pPr>
            <a:r>
              <a:rPr lang="ru-RU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Возникновение первого театра;</a:t>
            </a:r>
          </a:p>
          <a:p>
            <a:pPr>
              <a:defRPr/>
            </a:pPr>
            <a:r>
              <a:rPr lang="ru-RU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Кто стоял у истоков возникновения театра;</a:t>
            </a:r>
          </a:p>
          <a:p>
            <a:r>
              <a:rPr lang="ru-RU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Кто был первым актёром?</a:t>
            </a:r>
          </a:p>
          <a:p>
            <a:r>
              <a:rPr lang="ru-RU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История детского театра?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Можно убедиться, что</a:t>
            </a:r>
            <a:endParaRPr lang="ru-RU" sz="54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5000"/>
              <a:alpha val="50000"/>
            </a:schemeClr>
          </a:solidFill>
        </p:spPr>
        <p:txBody>
          <a:bodyPr/>
          <a:lstStyle/>
          <a:p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историю  </a:t>
            </a:r>
            <a:r>
              <a:rPr lang="ru-RU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развития театра можно представить в виде спирали</a:t>
            </a:r>
          </a:p>
          <a:p>
            <a:endParaRPr lang="ru-RU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259280" y="2857496"/>
            <a:ext cx="6741744" cy="3714776"/>
            <a:chOff x="866" y="1260"/>
            <a:chExt cx="4222" cy="2484"/>
          </a:xfrm>
        </p:grpSpPr>
        <p:sp>
          <p:nvSpPr>
            <p:cNvPr id="5" name="Freeform 4"/>
            <p:cNvSpPr>
              <a:spLocks noEditPoints="1"/>
            </p:cNvSpPr>
            <p:nvPr/>
          </p:nvSpPr>
          <p:spPr bwMode="gray">
            <a:xfrm rot="20241944">
              <a:off x="866" y="1850"/>
              <a:ext cx="3839" cy="1527"/>
            </a:xfrm>
            <a:custGeom>
              <a:avLst/>
              <a:gdLst/>
              <a:ahLst/>
              <a:cxnLst>
                <a:cxn ang="0">
                  <a:pos x="1692" y="12"/>
                </a:cxn>
                <a:cxn ang="0">
                  <a:pos x="1234" y="74"/>
                </a:cxn>
                <a:cxn ang="0">
                  <a:pos x="828" y="182"/>
                </a:cxn>
                <a:cxn ang="0">
                  <a:pos x="486" y="330"/>
                </a:cxn>
                <a:cxn ang="0">
                  <a:pos x="226" y="510"/>
                </a:cxn>
                <a:cxn ang="0">
                  <a:pos x="58" y="718"/>
                </a:cxn>
                <a:cxn ang="0">
                  <a:pos x="0" y="944"/>
                </a:cxn>
                <a:cxn ang="0">
                  <a:pos x="58" y="1170"/>
                </a:cxn>
                <a:cxn ang="0">
                  <a:pos x="226" y="1378"/>
                </a:cxn>
                <a:cxn ang="0">
                  <a:pos x="486" y="1558"/>
                </a:cxn>
                <a:cxn ang="0">
                  <a:pos x="828" y="1706"/>
                </a:cxn>
                <a:cxn ang="0">
                  <a:pos x="1234" y="1814"/>
                </a:cxn>
                <a:cxn ang="0">
                  <a:pos x="1692" y="1876"/>
                </a:cxn>
                <a:cxn ang="0">
                  <a:pos x="2186" y="1884"/>
                </a:cxn>
                <a:cxn ang="0">
                  <a:pos x="2658" y="1840"/>
                </a:cxn>
                <a:cxn ang="0">
                  <a:pos x="3084" y="1746"/>
                </a:cxn>
                <a:cxn ang="0">
                  <a:pos x="3448" y="1612"/>
                </a:cxn>
                <a:cxn ang="0">
                  <a:pos x="3738" y="1442"/>
                </a:cxn>
                <a:cxn ang="0">
                  <a:pos x="3938" y="1242"/>
                </a:cxn>
                <a:cxn ang="0">
                  <a:pos x="4034" y="1022"/>
                </a:cxn>
                <a:cxn ang="0">
                  <a:pos x="4014" y="790"/>
                </a:cxn>
                <a:cxn ang="0">
                  <a:pos x="3882" y="576"/>
                </a:cxn>
                <a:cxn ang="0">
                  <a:pos x="3650" y="386"/>
                </a:cxn>
                <a:cxn ang="0">
                  <a:pos x="3334" y="228"/>
                </a:cxn>
                <a:cxn ang="0">
                  <a:pos x="2948" y="106"/>
                </a:cxn>
                <a:cxn ang="0">
                  <a:pos x="2506" y="28"/>
                </a:cxn>
                <a:cxn ang="0">
                  <a:pos x="2020" y="0"/>
                </a:cxn>
                <a:cxn ang="0">
                  <a:pos x="1606" y="1736"/>
                </a:cxn>
                <a:cxn ang="0">
                  <a:pos x="1164" y="1678"/>
                </a:cxn>
                <a:cxn ang="0">
                  <a:pos x="776" y="1576"/>
                </a:cxn>
                <a:cxn ang="0">
                  <a:pos x="458" y="1436"/>
                </a:cxn>
                <a:cxn ang="0">
                  <a:pos x="224" y="1266"/>
                </a:cxn>
                <a:cxn ang="0">
                  <a:pos x="88" y="1074"/>
                </a:cxn>
                <a:cxn ang="0">
                  <a:pos x="68" y="864"/>
                </a:cxn>
                <a:cxn ang="0">
                  <a:pos x="166" y="664"/>
                </a:cxn>
                <a:cxn ang="0">
                  <a:pos x="370" y="486"/>
                </a:cxn>
                <a:cxn ang="0">
                  <a:pos x="662" y="336"/>
                </a:cxn>
                <a:cxn ang="0">
                  <a:pos x="1028" y="222"/>
                </a:cxn>
                <a:cxn ang="0">
                  <a:pos x="1454" y="148"/>
                </a:cxn>
                <a:cxn ang="0">
                  <a:pos x="1922" y="120"/>
                </a:cxn>
                <a:cxn ang="0">
                  <a:pos x="2392" y="148"/>
                </a:cxn>
                <a:cxn ang="0">
                  <a:pos x="2818" y="222"/>
                </a:cxn>
                <a:cxn ang="0">
                  <a:pos x="3184" y="336"/>
                </a:cxn>
                <a:cxn ang="0">
                  <a:pos x="3476" y="486"/>
                </a:cxn>
                <a:cxn ang="0">
                  <a:pos x="3680" y="664"/>
                </a:cxn>
                <a:cxn ang="0">
                  <a:pos x="3778" y="864"/>
                </a:cxn>
                <a:cxn ang="0">
                  <a:pos x="3758" y="1074"/>
                </a:cxn>
                <a:cxn ang="0">
                  <a:pos x="3622" y="1266"/>
                </a:cxn>
                <a:cxn ang="0">
                  <a:pos x="3388" y="1436"/>
                </a:cxn>
                <a:cxn ang="0">
                  <a:pos x="3070" y="1576"/>
                </a:cxn>
                <a:cxn ang="0">
                  <a:pos x="2682" y="1678"/>
                </a:cxn>
                <a:cxn ang="0">
                  <a:pos x="2240" y="1736"/>
                </a:cxn>
              </a:cxnLst>
              <a:rect l="0" t="0" r="r" b="b"/>
              <a:pathLst>
                <a:path w="4040" h="1888">
                  <a:moveTo>
                    <a:pt x="2020" y="0"/>
                  </a:moveTo>
                  <a:lnTo>
                    <a:pt x="1854" y="4"/>
                  </a:lnTo>
                  <a:lnTo>
                    <a:pt x="1692" y="12"/>
                  </a:lnTo>
                  <a:lnTo>
                    <a:pt x="1534" y="28"/>
                  </a:lnTo>
                  <a:lnTo>
                    <a:pt x="1382" y="48"/>
                  </a:lnTo>
                  <a:lnTo>
                    <a:pt x="1234" y="74"/>
                  </a:lnTo>
                  <a:lnTo>
                    <a:pt x="1092" y="106"/>
                  </a:lnTo>
                  <a:lnTo>
                    <a:pt x="956" y="142"/>
                  </a:lnTo>
                  <a:lnTo>
                    <a:pt x="828" y="182"/>
                  </a:lnTo>
                  <a:lnTo>
                    <a:pt x="706" y="228"/>
                  </a:lnTo>
                  <a:lnTo>
                    <a:pt x="592" y="276"/>
                  </a:lnTo>
                  <a:lnTo>
                    <a:pt x="486" y="330"/>
                  </a:lnTo>
                  <a:lnTo>
                    <a:pt x="390" y="386"/>
                  </a:lnTo>
                  <a:lnTo>
                    <a:pt x="302" y="446"/>
                  </a:lnTo>
                  <a:lnTo>
                    <a:pt x="226" y="510"/>
                  </a:lnTo>
                  <a:lnTo>
                    <a:pt x="158" y="576"/>
                  </a:lnTo>
                  <a:lnTo>
                    <a:pt x="102" y="646"/>
                  </a:lnTo>
                  <a:lnTo>
                    <a:pt x="58" y="718"/>
                  </a:lnTo>
                  <a:lnTo>
                    <a:pt x="26" y="790"/>
                  </a:lnTo>
                  <a:lnTo>
                    <a:pt x="6" y="866"/>
                  </a:lnTo>
                  <a:lnTo>
                    <a:pt x="0" y="944"/>
                  </a:lnTo>
                  <a:lnTo>
                    <a:pt x="6" y="1022"/>
                  </a:lnTo>
                  <a:lnTo>
                    <a:pt x="26" y="1098"/>
                  </a:lnTo>
                  <a:lnTo>
                    <a:pt x="58" y="1170"/>
                  </a:lnTo>
                  <a:lnTo>
                    <a:pt x="102" y="1242"/>
                  </a:lnTo>
                  <a:lnTo>
                    <a:pt x="158" y="1312"/>
                  </a:lnTo>
                  <a:lnTo>
                    <a:pt x="226" y="1378"/>
                  </a:lnTo>
                  <a:lnTo>
                    <a:pt x="302" y="1442"/>
                  </a:lnTo>
                  <a:lnTo>
                    <a:pt x="390" y="1502"/>
                  </a:lnTo>
                  <a:lnTo>
                    <a:pt x="486" y="1558"/>
                  </a:lnTo>
                  <a:lnTo>
                    <a:pt x="592" y="1612"/>
                  </a:lnTo>
                  <a:lnTo>
                    <a:pt x="706" y="1660"/>
                  </a:lnTo>
                  <a:lnTo>
                    <a:pt x="828" y="1706"/>
                  </a:lnTo>
                  <a:lnTo>
                    <a:pt x="956" y="1746"/>
                  </a:lnTo>
                  <a:lnTo>
                    <a:pt x="1092" y="1782"/>
                  </a:lnTo>
                  <a:lnTo>
                    <a:pt x="1234" y="1814"/>
                  </a:lnTo>
                  <a:lnTo>
                    <a:pt x="1382" y="1840"/>
                  </a:lnTo>
                  <a:lnTo>
                    <a:pt x="1534" y="1860"/>
                  </a:lnTo>
                  <a:lnTo>
                    <a:pt x="1692" y="1876"/>
                  </a:lnTo>
                  <a:lnTo>
                    <a:pt x="1854" y="1884"/>
                  </a:lnTo>
                  <a:lnTo>
                    <a:pt x="2020" y="1888"/>
                  </a:lnTo>
                  <a:lnTo>
                    <a:pt x="2186" y="1884"/>
                  </a:lnTo>
                  <a:lnTo>
                    <a:pt x="2348" y="1876"/>
                  </a:lnTo>
                  <a:lnTo>
                    <a:pt x="2506" y="1860"/>
                  </a:lnTo>
                  <a:lnTo>
                    <a:pt x="2658" y="1840"/>
                  </a:lnTo>
                  <a:lnTo>
                    <a:pt x="2806" y="1814"/>
                  </a:lnTo>
                  <a:lnTo>
                    <a:pt x="2948" y="1782"/>
                  </a:lnTo>
                  <a:lnTo>
                    <a:pt x="3084" y="1746"/>
                  </a:lnTo>
                  <a:lnTo>
                    <a:pt x="3212" y="1706"/>
                  </a:lnTo>
                  <a:lnTo>
                    <a:pt x="3334" y="1660"/>
                  </a:lnTo>
                  <a:lnTo>
                    <a:pt x="3448" y="1612"/>
                  </a:lnTo>
                  <a:lnTo>
                    <a:pt x="3554" y="1558"/>
                  </a:lnTo>
                  <a:lnTo>
                    <a:pt x="3650" y="1502"/>
                  </a:lnTo>
                  <a:lnTo>
                    <a:pt x="3738" y="1442"/>
                  </a:lnTo>
                  <a:lnTo>
                    <a:pt x="3814" y="1378"/>
                  </a:lnTo>
                  <a:lnTo>
                    <a:pt x="3882" y="1312"/>
                  </a:lnTo>
                  <a:lnTo>
                    <a:pt x="3938" y="1242"/>
                  </a:lnTo>
                  <a:lnTo>
                    <a:pt x="3982" y="1170"/>
                  </a:lnTo>
                  <a:lnTo>
                    <a:pt x="4014" y="1098"/>
                  </a:lnTo>
                  <a:lnTo>
                    <a:pt x="4034" y="1022"/>
                  </a:lnTo>
                  <a:lnTo>
                    <a:pt x="4040" y="944"/>
                  </a:lnTo>
                  <a:lnTo>
                    <a:pt x="4034" y="866"/>
                  </a:lnTo>
                  <a:lnTo>
                    <a:pt x="4014" y="790"/>
                  </a:lnTo>
                  <a:lnTo>
                    <a:pt x="3982" y="718"/>
                  </a:lnTo>
                  <a:lnTo>
                    <a:pt x="3938" y="646"/>
                  </a:lnTo>
                  <a:lnTo>
                    <a:pt x="3882" y="576"/>
                  </a:lnTo>
                  <a:lnTo>
                    <a:pt x="3814" y="510"/>
                  </a:lnTo>
                  <a:lnTo>
                    <a:pt x="3738" y="446"/>
                  </a:lnTo>
                  <a:lnTo>
                    <a:pt x="3650" y="386"/>
                  </a:lnTo>
                  <a:lnTo>
                    <a:pt x="3554" y="330"/>
                  </a:lnTo>
                  <a:lnTo>
                    <a:pt x="3448" y="276"/>
                  </a:lnTo>
                  <a:lnTo>
                    <a:pt x="3334" y="228"/>
                  </a:lnTo>
                  <a:lnTo>
                    <a:pt x="3212" y="182"/>
                  </a:lnTo>
                  <a:lnTo>
                    <a:pt x="3084" y="142"/>
                  </a:lnTo>
                  <a:lnTo>
                    <a:pt x="2948" y="106"/>
                  </a:lnTo>
                  <a:lnTo>
                    <a:pt x="2806" y="74"/>
                  </a:lnTo>
                  <a:lnTo>
                    <a:pt x="2658" y="48"/>
                  </a:lnTo>
                  <a:lnTo>
                    <a:pt x="2506" y="28"/>
                  </a:lnTo>
                  <a:lnTo>
                    <a:pt x="2348" y="12"/>
                  </a:lnTo>
                  <a:lnTo>
                    <a:pt x="2186" y="4"/>
                  </a:lnTo>
                  <a:lnTo>
                    <a:pt x="2020" y="0"/>
                  </a:lnTo>
                  <a:close/>
                  <a:moveTo>
                    <a:pt x="1922" y="1748"/>
                  </a:moveTo>
                  <a:lnTo>
                    <a:pt x="1762" y="1746"/>
                  </a:lnTo>
                  <a:lnTo>
                    <a:pt x="1606" y="1736"/>
                  </a:lnTo>
                  <a:lnTo>
                    <a:pt x="1454" y="1722"/>
                  </a:lnTo>
                  <a:lnTo>
                    <a:pt x="1306" y="1702"/>
                  </a:lnTo>
                  <a:lnTo>
                    <a:pt x="1164" y="1678"/>
                  </a:lnTo>
                  <a:lnTo>
                    <a:pt x="1028" y="1648"/>
                  </a:lnTo>
                  <a:lnTo>
                    <a:pt x="898" y="1614"/>
                  </a:lnTo>
                  <a:lnTo>
                    <a:pt x="776" y="1576"/>
                  </a:lnTo>
                  <a:lnTo>
                    <a:pt x="662" y="1532"/>
                  </a:lnTo>
                  <a:lnTo>
                    <a:pt x="554" y="1486"/>
                  </a:lnTo>
                  <a:lnTo>
                    <a:pt x="458" y="1436"/>
                  </a:lnTo>
                  <a:lnTo>
                    <a:pt x="370" y="1382"/>
                  </a:lnTo>
                  <a:lnTo>
                    <a:pt x="292" y="1326"/>
                  </a:lnTo>
                  <a:lnTo>
                    <a:pt x="224" y="1266"/>
                  </a:lnTo>
                  <a:lnTo>
                    <a:pt x="166" y="1204"/>
                  </a:lnTo>
                  <a:lnTo>
                    <a:pt x="122" y="1140"/>
                  </a:lnTo>
                  <a:lnTo>
                    <a:pt x="88" y="1074"/>
                  </a:lnTo>
                  <a:lnTo>
                    <a:pt x="68" y="1004"/>
                  </a:lnTo>
                  <a:lnTo>
                    <a:pt x="62" y="934"/>
                  </a:lnTo>
                  <a:lnTo>
                    <a:pt x="68" y="864"/>
                  </a:lnTo>
                  <a:lnTo>
                    <a:pt x="88" y="796"/>
                  </a:lnTo>
                  <a:lnTo>
                    <a:pt x="122" y="730"/>
                  </a:lnTo>
                  <a:lnTo>
                    <a:pt x="166" y="664"/>
                  </a:lnTo>
                  <a:lnTo>
                    <a:pt x="224" y="602"/>
                  </a:lnTo>
                  <a:lnTo>
                    <a:pt x="292" y="544"/>
                  </a:lnTo>
                  <a:lnTo>
                    <a:pt x="370" y="486"/>
                  </a:lnTo>
                  <a:lnTo>
                    <a:pt x="458" y="434"/>
                  </a:lnTo>
                  <a:lnTo>
                    <a:pt x="554" y="382"/>
                  </a:lnTo>
                  <a:lnTo>
                    <a:pt x="662" y="336"/>
                  </a:lnTo>
                  <a:lnTo>
                    <a:pt x="776" y="294"/>
                  </a:lnTo>
                  <a:lnTo>
                    <a:pt x="898" y="256"/>
                  </a:lnTo>
                  <a:lnTo>
                    <a:pt x="1028" y="222"/>
                  </a:lnTo>
                  <a:lnTo>
                    <a:pt x="1164" y="192"/>
                  </a:lnTo>
                  <a:lnTo>
                    <a:pt x="1306" y="166"/>
                  </a:lnTo>
                  <a:lnTo>
                    <a:pt x="1454" y="148"/>
                  </a:lnTo>
                  <a:lnTo>
                    <a:pt x="1606" y="132"/>
                  </a:lnTo>
                  <a:lnTo>
                    <a:pt x="1762" y="124"/>
                  </a:lnTo>
                  <a:lnTo>
                    <a:pt x="1922" y="120"/>
                  </a:lnTo>
                  <a:lnTo>
                    <a:pt x="2084" y="124"/>
                  </a:lnTo>
                  <a:lnTo>
                    <a:pt x="2240" y="132"/>
                  </a:lnTo>
                  <a:lnTo>
                    <a:pt x="2392" y="148"/>
                  </a:lnTo>
                  <a:lnTo>
                    <a:pt x="2540" y="166"/>
                  </a:lnTo>
                  <a:lnTo>
                    <a:pt x="2682" y="192"/>
                  </a:lnTo>
                  <a:lnTo>
                    <a:pt x="2818" y="222"/>
                  </a:lnTo>
                  <a:lnTo>
                    <a:pt x="2948" y="256"/>
                  </a:lnTo>
                  <a:lnTo>
                    <a:pt x="3070" y="294"/>
                  </a:lnTo>
                  <a:lnTo>
                    <a:pt x="3184" y="336"/>
                  </a:lnTo>
                  <a:lnTo>
                    <a:pt x="3292" y="382"/>
                  </a:lnTo>
                  <a:lnTo>
                    <a:pt x="3388" y="434"/>
                  </a:lnTo>
                  <a:lnTo>
                    <a:pt x="3476" y="486"/>
                  </a:lnTo>
                  <a:lnTo>
                    <a:pt x="3554" y="544"/>
                  </a:lnTo>
                  <a:lnTo>
                    <a:pt x="3622" y="602"/>
                  </a:lnTo>
                  <a:lnTo>
                    <a:pt x="3680" y="664"/>
                  </a:lnTo>
                  <a:lnTo>
                    <a:pt x="3724" y="730"/>
                  </a:lnTo>
                  <a:lnTo>
                    <a:pt x="3758" y="796"/>
                  </a:lnTo>
                  <a:lnTo>
                    <a:pt x="3778" y="864"/>
                  </a:lnTo>
                  <a:lnTo>
                    <a:pt x="3784" y="934"/>
                  </a:lnTo>
                  <a:lnTo>
                    <a:pt x="3778" y="1004"/>
                  </a:lnTo>
                  <a:lnTo>
                    <a:pt x="3758" y="1074"/>
                  </a:lnTo>
                  <a:lnTo>
                    <a:pt x="3724" y="1140"/>
                  </a:lnTo>
                  <a:lnTo>
                    <a:pt x="3680" y="1204"/>
                  </a:lnTo>
                  <a:lnTo>
                    <a:pt x="3622" y="1266"/>
                  </a:lnTo>
                  <a:lnTo>
                    <a:pt x="3554" y="1326"/>
                  </a:lnTo>
                  <a:lnTo>
                    <a:pt x="3476" y="1382"/>
                  </a:lnTo>
                  <a:lnTo>
                    <a:pt x="3388" y="1436"/>
                  </a:lnTo>
                  <a:lnTo>
                    <a:pt x="3292" y="1486"/>
                  </a:lnTo>
                  <a:lnTo>
                    <a:pt x="3184" y="1532"/>
                  </a:lnTo>
                  <a:lnTo>
                    <a:pt x="3070" y="1576"/>
                  </a:lnTo>
                  <a:lnTo>
                    <a:pt x="2948" y="1614"/>
                  </a:lnTo>
                  <a:lnTo>
                    <a:pt x="2818" y="1648"/>
                  </a:lnTo>
                  <a:lnTo>
                    <a:pt x="2682" y="1678"/>
                  </a:lnTo>
                  <a:lnTo>
                    <a:pt x="2540" y="1702"/>
                  </a:lnTo>
                  <a:lnTo>
                    <a:pt x="2392" y="1722"/>
                  </a:lnTo>
                  <a:lnTo>
                    <a:pt x="2240" y="1736"/>
                  </a:lnTo>
                  <a:lnTo>
                    <a:pt x="2084" y="1746"/>
                  </a:lnTo>
                  <a:lnTo>
                    <a:pt x="1922" y="1748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30196"/>
                    <a:invGamma/>
                    <a:alpha val="36000"/>
                  </a:schemeClr>
                </a:gs>
                <a:gs pos="100000">
                  <a:schemeClr val="bg2"/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Oval 5"/>
            <p:cNvSpPr>
              <a:spLocks noChangeArrowheads="1"/>
            </p:cNvSpPr>
            <p:nvPr/>
          </p:nvSpPr>
          <p:spPr bwMode="gray">
            <a:xfrm rot="-1543677">
              <a:off x="2736" y="1728"/>
              <a:ext cx="672" cy="192"/>
            </a:xfrm>
            <a:prstGeom prst="ellipse">
              <a:avLst/>
            </a:prstGeom>
            <a:gradFill rotWithShape="1">
              <a:gsLst>
                <a:gs pos="0">
                  <a:srgbClr val="5F5F5F"/>
                </a:gs>
                <a:gs pos="100000">
                  <a:srgbClr val="84A5CA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gray">
            <a:xfrm rot="-1543677">
              <a:off x="4416" y="1824"/>
              <a:ext cx="672" cy="192"/>
            </a:xfrm>
            <a:prstGeom prst="ellipse">
              <a:avLst/>
            </a:prstGeom>
            <a:gradFill rotWithShape="1">
              <a:gsLst>
                <a:gs pos="0">
                  <a:srgbClr val="5F5F5F"/>
                </a:gs>
                <a:gs pos="100000">
                  <a:srgbClr val="84A5CA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gray">
            <a:xfrm rot="-1543677">
              <a:off x="1824" y="3504"/>
              <a:ext cx="672" cy="192"/>
            </a:xfrm>
            <a:prstGeom prst="ellipse">
              <a:avLst/>
            </a:prstGeom>
            <a:gradFill rotWithShape="1">
              <a:gsLst>
                <a:gs pos="0">
                  <a:srgbClr val="5F5F5F"/>
                </a:gs>
                <a:gs pos="100000">
                  <a:srgbClr val="84A5CA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gray">
            <a:xfrm rot="-1543677">
              <a:off x="3456" y="3120"/>
              <a:ext cx="672" cy="192"/>
            </a:xfrm>
            <a:prstGeom prst="ellipse">
              <a:avLst/>
            </a:prstGeom>
            <a:gradFill rotWithShape="1">
              <a:gsLst>
                <a:gs pos="0">
                  <a:srgbClr val="5F5F5F"/>
                </a:gs>
                <a:gs pos="100000">
                  <a:srgbClr val="84A5CA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gray">
            <a:xfrm rot="-1543677">
              <a:off x="1296" y="2592"/>
              <a:ext cx="672" cy="192"/>
            </a:xfrm>
            <a:prstGeom prst="ellipse">
              <a:avLst/>
            </a:prstGeom>
            <a:gradFill rotWithShape="1">
              <a:gsLst>
                <a:gs pos="0">
                  <a:srgbClr val="5F5F5F"/>
                </a:gs>
                <a:gs pos="100000">
                  <a:srgbClr val="84A5CA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gray">
            <a:xfrm>
              <a:off x="2430" y="1260"/>
              <a:ext cx="720" cy="694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12" name="Oval 11"/>
            <p:cNvSpPr>
              <a:spLocks noChangeArrowheads="1"/>
            </p:cNvSpPr>
            <p:nvPr/>
          </p:nvSpPr>
          <p:spPr bwMode="gray">
            <a:xfrm>
              <a:off x="999" y="2126"/>
              <a:ext cx="719" cy="694"/>
            </a:xfrm>
            <a:prstGeom prst="ellipse">
              <a:avLst/>
            </a:prstGeom>
            <a:gradFill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  <a:ln w="9525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dirty="0">
                <a:solidFill>
                  <a:srgbClr val="FFFF00"/>
                </a:solidFill>
              </a:endParaRPr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gray">
            <a:xfrm>
              <a:off x="1493" y="3050"/>
              <a:ext cx="719" cy="694"/>
            </a:xfrm>
            <a:prstGeom prst="ellipse">
              <a:avLst/>
            </a:prstGeom>
            <a:gradFill rotWithShape="1"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14" name="Oval 13"/>
            <p:cNvSpPr>
              <a:spLocks noChangeArrowheads="1"/>
            </p:cNvSpPr>
            <p:nvPr/>
          </p:nvSpPr>
          <p:spPr bwMode="gray">
            <a:xfrm>
              <a:off x="3048" y="2707"/>
              <a:ext cx="719" cy="694"/>
            </a:xfrm>
            <a:prstGeom prst="ellipse">
              <a:avLst/>
            </a:prstGeom>
            <a:gradFill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15" name="Oval 14"/>
            <p:cNvSpPr>
              <a:spLocks noChangeArrowheads="1"/>
            </p:cNvSpPr>
            <p:nvPr/>
          </p:nvSpPr>
          <p:spPr bwMode="gray">
            <a:xfrm>
              <a:off x="4072" y="1420"/>
              <a:ext cx="680" cy="695"/>
            </a:xfrm>
            <a:prstGeom prst="ellipse">
              <a:avLst/>
            </a:prstGeom>
            <a:gradFill rotWithShape="1">
              <a:gsLst>
                <a:gs pos="0">
                  <a:srgbClr val="3399FF"/>
                </a:gs>
                <a:gs pos="16000">
                  <a:srgbClr val="00CCCC"/>
                </a:gs>
                <a:gs pos="47000">
                  <a:srgbClr val="9999FF"/>
                </a:gs>
                <a:gs pos="60001">
                  <a:srgbClr val="2E6792"/>
                </a:gs>
                <a:gs pos="71001">
                  <a:srgbClr val="3333CC"/>
                </a:gs>
                <a:gs pos="81000">
                  <a:srgbClr val="1170FF"/>
                </a:gs>
                <a:gs pos="100000">
                  <a:srgbClr val="006699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b="1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gray">
            <a:xfrm>
              <a:off x="1127" y="2375"/>
              <a:ext cx="4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schemeClr val="bg1"/>
                  </a:solidFill>
                  <a:latin typeface="Verdana" pitchFamily="34" charset="0"/>
                </a:rPr>
                <a:t>Text</a:t>
              </a:r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gray">
            <a:xfrm>
              <a:off x="2578" y="1545"/>
              <a:ext cx="4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schemeClr val="bg1"/>
                  </a:solidFill>
                  <a:latin typeface="Verdana" pitchFamily="34" charset="0"/>
                </a:rPr>
                <a:t>Text</a:t>
              </a:r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gray">
            <a:xfrm>
              <a:off x="4222" y="1696"/>
              <a:ext cx="4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>
                  <a:solidFill>
                    <a:schemeClr val="bg1"/>
                  </a:solidFill>
                  <a:latin typeface="Verdana" pitchFamily="34" charset="0"/>
                </a:rPr>
                <a:t>Text</a:t>
              </a:r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gray">
            <a:xfrm>
              <a:off x="3219" y="2956"/>
              <a:ext cx="4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schemeClr val="bg1"/>
                  </a:solidFill>
                  <a:latin typeface="Verdana" pitchFamily="34" charset="0"/>
                </a:rPr>
                <a:t>Text</a:t>
              </a:r>
            </a:p>
          </p:txBody>
        </p:sp>
        <p:sp>
          <p:nvSpPr>
            <p:cNvPr id="20" name="Text Box 19"/>
            <p:cNvSpPr txBox="1">
              <a:spLocks noChangeArrowheads="1"/>
            </p:cNvSpPr>
            <p:nvPr/>
          </p:nvSpPr>
          <p:spPr bwMode="gray">
            <a:xfrm>
              <a:off x="1638" y="3295"/>
              <a:ext cx="4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>
                  <a:solidFill>
                    <a:schemeClr val="bg1"/>
                  </a:solidFill>
                  <a:latin typeface="Verdana" pitchFamily="34" charset="0"/>
                </a:rPr>
                <a:t>Text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У вас будет возможность:</a:t>
            </a:r>
            <a:endParaRPr lang="ru-RU" sz="48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5000"/>
              <a:alpha val="50000"/>
            </a:schemeClr>
          </a:solidFill>
        </p:spPr>
        <p:txBody>
          <a:bodyPr/>
          <a:lstStyle/>
          <a:p>
            <a:pPr>
              <a:buFont typeface="Wingdings" pitchFamily="2" charset="2"/>
              <a:buChar char="v"/>
              <a:defRPr/>
            </a:pPr>
            <a:endParaRPr lang="ru-RU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  <a:defRPr/>
            </a:pP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Поучаствовать </a:t>
            </a:r>
            <a:r>
              <a:rPr lang="ru-RU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 подготовке спектакля;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ru-RU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Совместно с родителями приготовить атрибуты к спектаклю;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ru-RU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Принять участие в создании книги о нашем театре!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 узнаете :</a:t>
            </a:r>
            <a:endParaRPr lang="ru-RU" sz="48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5000"/>
              <a:alpha val="50000"/>
            </a:schemeClr>
          </a:solidFill>
        </p:spPr>
        <p:txBody>
          <a:bodyPr/>
          <a:lstStyle/>
          <a:p>
            <a:pPr>
              <a:buFont typeface="Wingdings" pitchFamily="2" charset="2"/>
              <a:buChar char="v"/>
              <a:defRPr/>
            </a:pPr>
            <a:endParaRPr lang="ru-RU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  <a:defRPr/>
            </a:pP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Когда </a:t>
            </a:r>
            <a:r>
              <a:rPr lang="ru-RU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 где появились театры?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ru-RU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 «волшебных» 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средствах театральной деятельности?</a:t>
            </a:r>
            <a:endParaRPr lang="ru-RU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  <a:defRPr/>
            </a:pPr>
            <a:r>
              <a:rPr lang="ru-RU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Что такое актёрские тренинги?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ru-RU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 театральных профессиях?</a:t>
            </a:r>
          </a:p>
          <a:p>
            <a:pPr>
              <a:buFont typeface="Wingdings" pitchFamily="2" charset="2"/>
              <a:buChar char="v"/>
            </a:pPr>
            <a:endParaRPr lang="ru-RU" dirty="0" smtClean="0">
              <a:solidFill>
                <a:srgbClr val="FFFF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 не поверите, но</a:t>
            </a:r>
            <a:endParaRPr lang="ru-RU" sz="48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5000"/>
              <a:alpha val="50000"/>
            </a:schemeClr>
          </a:solidFill>
        </p:spPr>
        <p:txBody>
          <a:bodyPr/>
          <a:lstStyle/>
          <a:p>
            <a:pPr>
              <a:buFont typeface="Wingdings" pitchFamily="2" charset="2"/>
              <a:buChar char="v"/>
              <a:defRPr/>
            </a:pPr>
            <a:endParaRPr lang="ru-RU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  <a:defRPr/>
            </a:pP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Первыми </a:t>
            </a:r>
            <a:r>
              <a:rPr lang="ru-RU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актёрами были только мужчины.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ru-RU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Мим – это небольшая сценка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ru-RU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Пантомим – повествовал мимический танец.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3429024"/>
          </a:xfrm>
        </p:spPr>
        <p:txBody>
          <a:bodyPr/>
          <a:lstStyle/>
          <a:p>
            <a:r>
              <a:rPr lang="ru-RU" sz="36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нашем проекте вы сможете ответить на вопросы «Как люди с древних времён стали участвовать в разыгрывании различных сценок?»</a:t>
            </a:r>
            <a:endParaRPr lang="ru-RU" sz="36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572008"/>
            <a:ext cx="8229600" cy="714380"/>
          </a:xfrm>
          <a:solidFill>
            <a:schemeClr val="accent1">
              <a:lumMod val="25000"/>
              <a:alpha val="50000"/>
            </a:schemeClr>
          </a:solidFill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7_Green-frog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17_Green-frog</Template>
  <TotalTime>133</TotalTime>
  <Words>218</Words>
  <Application>Microsoft Office PowerPoint</Application>
  <PresentationFormat>Экран (4:3)</PresentationFormat>
  <Paragraphs>50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17_Green-frog</vt:lpstr>
      <vt:lpstr>МДОУ«Детский сад комбинированного  вида №14»</vt:lpstr>
      <vt:lpstr>Как родился наш проект ?</vt:lpstr>
      <vt:lpstr>Маршрут нашего увлекательного путешествия в мир Театра:</vt:lpstr>
      <vt:lpstr>Слайд 4</vt:lpstr>
      <vt:lpstr>Можно убедиться, что</vt:lpstr>
      <vt:lpstr>У вас будет возможность:</vt:lpstr>
      <vt:lpstr>Вы узнаете :</vt:lpstr>
      <vt:lpstr>Вы не поверите, но</vt:lpstr>
      <vt:lpstr>На нашем проекте вы сможете ответить на вопросы «Как люди с древних времён стали участвовать в разыгрывании различных сценок?»</vt:lpstr>
      <vt:lpstr>Вы хотите участвовать в создании спектакля?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дошкольное образовательное учреждение «Детский сад комбинированного вида №14»</dc:title>
  <dc:creator>Пользователь</dc:creator>
  <cp:lastModifiedBy>Пользователь</cp:lastModifiedBy>
  <cp:revision>7</cp:revision>
  <dcterms:created xsi:type="dcterms:W3CDTF">2011-02-06T09:16:36Z</dcterms:created>
  <dcterms:modified xsi:type="dcterms:W3CDTF">2011-02-07T07:40:03Z</dcterms:modified>
</cp:coreProperties>
</file>