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4" r:id="rId7"/>
    <p:sldId id="265" r:id="rId8"/>
    <p:sldId id="263" r:id="rId9"/>
    <p:sldId id="269" r:id="rId10"/>
    <p:sldId id="266" r:id="rId11"/>
    <p:sldId id="267" r:id="rId12"/>
    <p:sldId id="268" r:id="rId13"/>
    <p:sldId id="270" r:id="rId14"/>
    <p:sldId id="271" r:id="rId15"/>
    <p:sldId id="274" r:id="rId16"/>
    <p:sldId id="261" r:id="rId17"/>
    <p:sldId id="275" r:id="rId18"/>
    <p:sldId id="262" r:id="rId19"/>
    <p:sldId id="272" r:id="rId20"/>
    <p:sldId id="27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E260E5EC-2FA8-4DFB-B1D8-F7AD9AB30512}" type="datetimeFigureOut">
              <a:rPr lang="ru-RU" smtClean="0"/>
              <a:pPr/>
              <a:t>19.04.2015</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574693D-A7D9-44D5-A1A8-FE096CBD89D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260E5EC-2FA8-4DFB-B1D8-F7AD9AB30512}" type="datetimeFigureOut">
              <a:rPr lang="ru-RU" smtClean="0"/>
              <a:pPr/>
              <a:t>19.04.2015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74693D-A7D9-44D5-A1A8-FE096CBD89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260E5EC-2FA8-4DFB-B1D8-F7AD9AB30512}" type="datetimeFigureOut">
              <a:rPr lang="ru-RU" smtClean="0"/>
              <a:pPr/>
              <a:t>19.04.2015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74693D-A7D9-44D5-A1A8-FE096CBD89D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E260E5EC-2FA8-4DFB-B1D8-F7AD9AB30512}" type="datetimeFigureOut">
              <a:rPr lang="ru-RU" smtClean="0"/>
              <a:pPr/>
              <a:t>19.04.2015</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574693D-A7D9-44D5-A1A8-FE096CBD89D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E260E5EC-2FA8-4DFB-B1D8-F7AD9AB30512}" type="datetimeFigureOut">
              <a:rPr lang="ru-RU" smtClean="0"/>
              <a:pPr/>
              <a:t>19.04.2015</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574693D-A7D9-44D5-A1A8-FE096CBD89D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E260E5EC-2FA8-4DFB-B1D8-F7AD9AB30512}" type="datetimeFigureOut">
              <a:rPr lang="ru-RU" smtClean="0"/>
              <a:pPr/>
              <a:t>19.04.2015</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574693D-A7D9-44D5-A1A8-FE096CBD89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E260E5EC-2FA8-4DFB-B1D8-F7AD9AB30512}" type="datetimeFigureOut">
              <a:rPr lang="ru-RU" smtClean="0"/>
              <a:pPr/>
              <a:t>19.04.2015</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574693D-A7D9-44D5-A1A8-FE096CBD89D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260E5EC-2FA8-4DFB-B1D8-F7AD9AB30512}" type="datetimeFigureOut">
              <a:rPr lang="ru-RU" smtClean="0"/>
              <a:pPr/>
              <a:t>19.04.2015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574693D-A7D9-44D5-A1A8-FE096CBD89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E260E5EC-2FA8-4DFB-B1D8-F7AD9AB30512}" type="datetimeFigureOut">
              <a:rPr lang="ru-RU" smtClean="0"/>
              <a:pPr/>
              <a:t>19.04.2015</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574693D-A7D9-44D5-A1A8-FE096CBD89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E260E5EC-2FA8-4DFB-B1D8-F7AD9AB30512}" type="datetimeFigureOut">
              <a:rPr lang="ru-RU" smtClean="0"/>
              <a:pPr/>
              <a:t>19.04.2015</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574693D-A7D9-44D5-A1A8-FE096CBD89D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E260E5EC-2FA8-4DFB-B1D8-F7AD9AB30512}" type="datetimeFigureOut">
              <a:rPr lang="ru-RU" smtClean="0"/>
              <a:pPr/>
              <a:t>19.04.2015</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574693D-A7D9-44D5-A1A8-FE096CBD89D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260E5EC-2FA8-4DFB-B1D8-F7AD9AB30512}" type="datetimeFigureOut">
              <a:rPr lang="ru-RU" smtClean="0"/>
              <a:pPr/>
              <a:t>19.04.2015</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574693D-A7D9-44D5-A1A8-FE096CBD89D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071546"/>
            <a:ext cx="7772400" cy="398479"/>
          </a:xfrm>
        </p:spPr>
        <p:txBody>
          <a:bodyPr>
            <a:normAutofit fontScale="90000"/>
          </a:bodyPr>
          <a:lstStyle/>
          <a:p>
            <a:r>
              <a:rPr lang="ru-RU" sz="2200" b="1" dirty="0" smtClean="0"/>
              <a:t>                                                                                                                                           </a:t>
            </a:r>
            <a:r>
              <a:rPr lang="en-US" sz="2200" b="1" dirty="0" smtClean="0"/>
              <a:t/>
            </a:r>
            <a:br>
              <a:rPr lang="en-US" sz="2200" b="1" dirty="0" smtClean="0"/>
            </a:br>
            <a:r>
              <a:rPr lang="en-US" sz="2200" b="1" dirty="0" smtClean="0"/>
              <a:t>                                                                                                                                   </a:t>
            </a:r>
            <a:br>
              <a:rPr lang="en-US" sz="2200" b="1" dirty="0" smtClean="0"/>
            </a:br>
            <a:r>
              <a:rPr lang="en-US" sz="2200" b="1" dirty="0" smtClean="0"/>
              <a:t/>
            </a:r>
            <a:br>
              <a:rPr lang="en-US" sz="2200" b="1" dirty="0" smtClean="0"/>
            </a:br>
            <a:r>
              <a:rPr lang="en-US" sz="2200" b="1" dirty="0" smtClean="0"/>
              <a:t>                                                                                                                       </a:t>
            </a:r>
            <a:br>
              <a:rPr lang="en-US" sz="2200" b="1" dirty="0" smtClean="0"/>
            </a:br>
            <a:r>
              <a:rPr lang="en-US" sz="2200" b="1" dirty="0" smtClean="0"/>
              <a:t>                                                                                                     </a:t>
            </a:r>
            <a:r>
              <a:rPr lang="ru-RU" b="1" dirty="0"/>
              <a:t> </a:t>
            </a:r>
            <a:r>
              <a:rPr lang="ru-RU" dirty="0"/>
              <a:t/>
            </a:r>
            <a:br>
              <a:rPr lang="ru-RU" dirty="0"/>
            </a:br>
            <a:r>
              <a:rPr lang="en-US" dirty="0" smtClean="0"/>
              <a:t>  </a:t>
            </a:r>
            <a:endParaRPr lang="ru-RU" dirty="0"/>
          </a:p>
        </p:txBody>
      </p:sp>
      <p:sp>
        <p:nvSpPr>
          <p:cNvPr id="3" name="Подзаголовок 2"/>
          <p:cNvSpPr>
            <a:spLocks noGrp="1"/>
          </p:cNvSpPr>
          <p:nvPr>
            <p:ph type="subTitle" idx="1"/>
          </p:nvPr>
        </p:nvSpPr>
        <p:spPr>
          <a:xfrm>
            <a:off x="1357290" y="571480"/>
            <a:ext cx="6400800" cy="4429156"/>
          </a:xfrm>
        </p:spPr>
        <p:txBody>
          <a:bodyPr>
            <a:normAutofit fontScale="47500" lnSpcReduction="20000"/>
          </a:bodyPr>
          <a:lstStyle/>
          <a:p>
            <a:pPr algn="ctr"/>
            <a:r>
              <a:rPr lang="en-US" sz="7400" b="1" i="1" dirty="0" smtClean="0">
                <a:solidFill>
                  <a:schemeClr val="bg1"/>
                </a:solidFill>
              </a:rPr>
              <a:t>                                               </a:t>
            </a:r>
            <a:r>
              <a:rPr lang="ru-RU" sz="7400" b="1" i="1" dirty="0" smtClean="0">
                <a:solidFill>
                  <a:schemeClr val="bg1"/>
                </a:solidFill>
              </a:rPr>
              <a:t> </a:t>
            </a:r>
            <a:r>
              <a:rPr lang="ru-RU" sz="4200" b="1" i="1" dirty="0" smtClean="0">
                <a:solidFill>
                  <a:schemeClr val="bg1"/>
                </a:solidFill>
              </a:rPr>
              <a:t>Проект-исследование</a:t>
            </a:r>
          </a:p>
          <a:p>
            <a:r>
              <a:rPr lang="ru-RU" dirty="0"/>
              <a:t> </a:t>
            </a:r>
          </a:p>
          <a:p>
            <a:r>
              <a:rPr lang="ru-RU" sz="7000" b="1" i="1" dirty="0" smtClean="0">
                <a:solidFill>
                  <a:schemeClr val="tx1"/>
                </a:solidFill>
              </a:rPr>
              <a:t>                                                                                               </a:t>
            </a:r>
            <a:r>
              <a:rPr lang="ru-RU" sz="4500" b="1" i="1" dirty="0" smtClean="0">
                <a:solidFill>
                  <a:srgbClr val="0070C0"/>
                </a:solidFill>
              </a:rPr>
              <a:t>Секция</a:t>
            </a:r>
            <a:r>
              <a:rPr lang="ru-RU" sz="4500" b="1" i="1" dirty="0">
                <a:solidFill>
                  <a:srgbClr val="0070C0"/>
                </a:solidFill>
              </a:rPr>
              <a:t>: </a:t>
            </a:r>
            <a:r>
              <a:rPr lang="ru-RU" sz="4500" b="1" i="1" dirty="0" smtClean="0">
                <a:solidFill>
                  <a:srgbClr val="0070C0"/>
                </a:solidFill>
              </a:rPr>
              <a:t>п</a:t>
            </a:r>
            <a:r>
              <a:rPr lang="ru-RU" sz="4500" b="1" i="1" dirty="0" smtClean="0">
                <a:solidFill>
                  <a:srgbClr val="0070C0"/>
                </a:solidFill>
              </a:rPr>
              <a:t>резентация –Города -герои</a:t>
            </a:r>
            <a:endParaRPr lang="ru-RU" sz="4500" b="1" i="1" dirty="0">
              <a:solidFill>
                <a:srgbClr val="0070C0"/>
              </a:solidFill>
            </a:endParaRPr>
          </a:p>
          <a:p>
            <a:r>
              <a:rPr lang="ru-RU" sz="4500" b="1" i="1" dirty="0">
                <a:solidFill>
                  <a:srgbClr val="0070C0"/>
                </a:solidFill>
              </a:rPr>
              <a:t>(к 70 </a:t>
            </a:r>
            <a:r>
              <a:rPr lang="ru-RU" sz="4500" b="1" i="1" dirty="0" err="1">
                <a:solidFill>
                  <a:srgbClr val="0070C0"/>
                </a:solidFill>
              </a:rPr>
              <a:t>летию</a:t>
            </a:r>
            <a:r>
              <a:rPr lang="ru-RU" sz="4500" b="1" i="1" dirty="0">
                <a:solidFill>
                  <a:srgbClr val="0070C0"/>
                </a:solidFill>
              </a:rPr>
              <a:t>  Победы в Великой Отечественной войне 1941-1945 гг.)</a:t>
            </a:r>
          </a:p>
          <a:p>
            <a:r>
              <a:rPr lang="ru-RU" sz="4000" b="1" dirty="0"/>
              <a:t> </a:t>
            </a:r>
            <a:endParaRPr lang="ru-RU" sz="4000" dirty="0"/>
          </a:p>
          <a:p>
            <a:r>
              <a:rPr lang="ru-RU" sz="5000" b="1" dirty="0">
                <a:solidFill>
                  <a:srgbClr val="FF0000"/>
                </a:solidFill>
              </a:rPr>
              <a:t>«Дорогами войны»</a:t>
            </a:r>
            <a:endParaRPr lang="ru-RU" sz="5000" dirty="0">
              <a:solidFill>
                <a:srgbClr val="FF0000"/>
              </a:solidFill>
            </a:endParaRPr>
          </a:p>
          <a:p>
            <a:r>
              <a:rPr lang="ru-RU" sz="5000" b="1" dirty="0">
                <a:solidFill>
                  <a:srgbClr val="FF0000"/>
                </a:solidFill>
              </a:rPr>
              <a:t>( посвящается  землякам –уроженцам  </a:t>
            </a:r>
            <a:r>
              <a:rPr lang="ru-RU" sz="5000" b="1" dirty="0" err="1">
                <a:solidFill>
                  <a:srgbClr val="FF0000"/>
                </a:solidFill>
              </a:rPr>
              <a:t>дергачевской</a:t>
            </a:r>
            <a:r>
              <a:rPr lang="ru-RU" sz="5000" b="1" dirty="0">
                <a:solidFill>
                  <a:srgbClr val="FF0000"/>
                </a:solidFill>
              </a:rPr>
              <a:t>   земли,</a:t>
            </a:r>
            <a:endParaRPr lang="ru-RU" sz="5000" dirty="0">
              <a:solidFill>
                <a:srgbClr val="FF0000"/>
              </a:solidFill>
            </a:endParaRPr>
          </a:p>
          <a:p>
            <a:r>
              <a:rPr lang="ru-RU" sz="5000" b="1" dirty="0">
                <a:solidFill>
                  <a:srgbClr val="FF0000"/>
                </a:solidFill>
              </a:rPr>
              <a:t>участникам  Великой </a:t>
            </a:r>
            <a:r>
              <a:rPr lang="ru-RU" sz="5000" b="1" dirty="0" smtClean="0">
                <a:solidFill>
                  <a:srgbClr val="FF0000"/>
                </a:solidFill>
              </a:rPr>
              <a:t>Отечественной </a:t>
            </a:r>
            <a:r>
              <a:rPr lang="ru-RU" sz="5000" b="1" dirty="0">
                <a:solidFill>
                  <a:srgbClr val="FF0000"/>
                </a:solidFill>
              </a:rPr>
              <a:t>В</a:t>
            </a:r>
            <a:r>
              <a:rPr lang="ru-RU" sz="5000" b="1" dirty="0" smtClean="0">
                <a:solidFill>
                  <a:srgbClr val="FF0000"/>
                </a:solidFill>
              </a:rPr>
              <a:t>ойны</a:t>
            </a:r>
            <a:r>
              <a:rPr lang="ru-RU" sz="5000" b="1" dirty="0">
                <a:solidFill>
                  <a:srgbClr val="FF0000"/>
                </a:solidFill>
              </a:rPr>
              <a:t>)</a:t>
            </a:r>
            <a:endParaRPr lang="ru-RU" sz="5000" dirty="0">
              <a:solidFill>
                <a:srgbClr val="FF0000"/>
              </a:solidFill>
            </a:endParaRPr>
          </a:p>
          <a:p>
            <a:r>
              <a:rPr lang="ru-RU" sz="5100" b="1" i="1" dirty="0">
                <a:solidFill>
                  <a:srgbClr val="FF0000"/>
                </a:solidFill>
              </a:rPr>
              <a:t> </a:t>
            </a:r>
          </a:p>
          <a:p>
            <a:endParaRPr lang="ru-RU" b="1" i="1" dirty="0">
              <a:solidFill>
                <a:schemeClr val="tx1"/>
              </a:solidFill>
            </a:endParaRPr>
          </a:p>
        </p:txBody>
      </p:sp>
      <p:sp>
        <p:nvSpPr>
          <p:cNvPr id="6" name="Прямоугольник 5"/>
          <p:cNvSpPr/>
          <p:nvPr/>
        </p:nvSpPr>
        <p:spPr>
          <a:xfrm>
            <a:off x="6858000" y="4365010"/>
            <a:ext cx="2286000" cy="2492990"/>
          </a:xfrm>
          <a:prstGeom prst="rect">
            <a:avLst/>
          </a:prstGeom>
        </p:spPr>
        <p:txBody>
          <a:bodyPr wrap="square">
            <a:spAutoFit/>
          </a:bodyPr>
          <a:lstStyle/>
          <a:p>
            <a:pPr lvl="0" fontAlgn="base">
              <a:spcBef>
                <a:spcPct val="0"/>
              </a:spcBef>
              <a:spcAft>
                <a:spcPct val="0"/>
              </a:spcAft>
            </a:pPr>
            <a:r>
              <a:rPr lang="ru-RU" sz="1200" b="1" dirty="0">
                <a:solidFill>
                  <a:prstClr val="black"/>
                </a:solidFill>
                <a:latin typeface="Times New Roman" pitchFamily="18" charset="0"/>
                <a:ea typeface="Calibri" pitchFamily="34" charset="0"/>
                <a:cs typeface="Times New Roman" pitchFamily="18" charset="0"/>
              </a:rPr>
              <a:t>Выполнил:</a:t>
            </a:r>
            <a:endParaRPr lang="ru-RU" sz="1200" b="1" dirty="0">
              <a:solidFill>
                <a:prstClr val="black"/>
              </a:solidFill>
              <a:latin typeface="Arial" pitchFamily="34" charset="0"/>
            </a:endParaRPr>
          </a:p>
          <a:p>
            <a:pPr lvl="0" eaLnBrk="0" fontAlgn="base" hangingPunct="0">
              <a:spcBef>
                <a:spcPct val="0"/>
              </a:spcBef>
              <a:spcAft>
                <a:spcPct val="0"/>
              </a:spcAft>
            </a:pPr>
            <a:r>
              <a:rPr lang="ru-RU" sz="1200" b="1" dirty="0">
                <a:solidFill>
                  <a:prstClr val="black"/>
                </a:solidFill>
                <a:latin typeface="Times New Roman" pitchFamily="18" charset="0"/>
                <a:ea typeface="Calibri" pitchFamily="34" charset="0"/>
                <a:cs typeface="Times New Roman" pitchFamily="18" charset="0"/>
              </a:rPr>
              <a:t> </a:t>
            </a:r>
            <a:r>
              <a:rPr lang="ru-RU" sz="1200" b="1" dirty="0" err="1">
                <a:solidFill>
                  <a:prstClr val="black"/>
                </a:solidFill>
                <a:latin typeface="Times New Roman" pitchFamily="18" charset="0"/>
                <a:ea typeface="Calibri" pitchFamily="34" charset="0"/>
                <a:cs typeface="Times New Roman" pitchFamily="18" charset="0"/>
              </a:rPr>
              <a:t>Жанталиев</a:t>
            </a:r>
            <a:r>
              <a:rPr lang="ru-RU" sz="1200" b="1" dirty="0">
                <a:solidFill>
                  <a:prstClr val="black"/>
                </a:solidFill>
                <a:latin typeface="Times New Roman" pitchFamily="18" charset="0"/>
                <a:ea typeface="Calibri" pitchFamily="34" charset="0"/>
                <a:cs typeface="Times New Roman" pitchFamily="18" charset="0"/>
              </a:rPr>
              <a:t>   Каир </a:t>
            </a:r>
            <a:r>
              <a:rPr lang="ru-RU" sz="1200" b="1" dirty="0" err="1">
                <a:solidFill>
                  <a:prstClr val="black"/>
                </a:solidFill>
                <a:latin typeface="Times New Roman" pitchFamily="18" charset="0"/>
                <a:ea typeface="Calibri" pitchFamily="34" charset="0"/>
                <a:cs typeface="Times New Roman" pitchFamily="18" charset="0"/>
              </a:rPr>
              <a:t>Канатович</a:t>
            </a:r>
            <a:endParaRPr lang="ru-RU" sz="1200" b="1" dirty="0">
              <a:solidFill>
                <a:prstClr val="black"/>
              </a:solidFill>
              <a:latin typeface="Arial" pitchFamily="34" charset="0"/>
            </a:endParaRPr>
          </a:p>
          <a:p>
            <a:pPr lvl="0" eaLnBrk="0" fontAlgn="base" hangingPunct="0">
              <a:spcBef>
                <a:spcPct val="0"/>
              </a:spcBef>
              <a:spcAft>
                <a:spcPct val="0"/>
              </a:spcAft>
            </a:pPr>
            <a:r>
              <a:rPr lang="ru-RU" sz="1200" b="1" dirty="0">
                <a:solidFill>
                  <a:prstClr val="black"/>
                </a:solidFill>
                <a:latin typeface="Times New Roman" pitchFamily="18" charset="0"/>
                <a:ea typeface="Calibri" pitchFamily="34" charset="0"/>
                <a:cs typeface="Times New Roman" pitchFamily="18" charset="0"/>
              </a:rPr>
              <a:t>Ученик  10 класса</a:t>
            </a:r>
            <a:endParaRPr lang="ru-RU" sz="1200" b="1" dirty="0">
              <a:solidFill>
                <a:prstClr val="black"/>
              </a:solidFill>
              <a:latin typeface="Arial" pitchFamily="34" charset="0"/>
            </a:endParaRPr>
          </a:p>
          <a:p>
            <a:pPr lvl="0" eaLnBrk="0" fontAlgn="base" hangingPunct="0">
              <a:spcBef>
                <a:spcPct val="0"/>
              </a:spcBef>
              <a:spcAft>
                <a:spcPct val="0"/>
              </a:spcAft>
            </a:pPr>
            <a:r>
              <a:rPr lang="ru-RU" sz="1200" b="1" dirty="0">
                <a:solidFill>
                  <a:prstClr val="black"/>
                </a:solidFill>
                <a:latin typeface="Times New Roman" pitchFamily="18" charset="0"/>
                <a:ea typeface="Calibri" pitchFamily="34" charset="0"/>
                <a:cs typeface="Times New Roman" pitchFamily="18" charset="0"/>
              </a:rPr>
              <a:t> МОУ </a:t>
            </a:r>
            <a:r>
              <a:rPr lang="ru-RU" sz="1200" b="1" dirty="0">
                <a:solidFill>
                  <a:prstClr val="black"/>
                </a:solidFill>
                <a:ea typeface="Calibri" pitchFamily="34" charset="0"/>
                <a:cs typeface="Times New Roman" pitchFamily="18" charset="0"/>
              </a:rPr>
              <a:t>«</a:t>
            </a:r>
            <a:r>
              <a:rPr lang="ru-RU" sz="1200" b="1" dirty="0">
                <a:solidFill>
                  <a:prstClr val="black"/>
                </a:solidFill>
                <a:latin typeface="Times New Roman" pitchFamily="18" charset="0"/>
                <a:ea typeface="Calibri" pitchFamily="34" charset="0"/>
                <a:cs typeface="Times New Roman" pitchFamily="18" charset="0"/>
              </a:rPr>
              <a:t>СОШ п.Восточный</a:t>
            </a:r>
            <a:endParaRPr lang="ru-RU" sz="1200" b="1" dirty="0">
              <a:solidFill>
                <a:prstClr val="black"/>
              </a:solidFill>
              <a:latin typeface="Arial" pitchFamily="34" charset="0"/>
            </a:endParaRPr>
          </a:p>
          <a:p>
            <a:pPr lvl="0" eaLnBrk="0" fontAlgn="base" hangingPunct="0">
              <a:spcBef>
                <a:spcPct val="0"/>
              </a:spcBef>
              <a:spcAft>
                <a:spcPct val="0"/>
              </a:spcAft>
            </a:pPr>
            <a:r>
              <a:rPr lang="ru-RU" sz="1200" b="1" dirty="0">
                <a:solidFill>
                  <a:prstClr val="black"/>
                </a:solidFill>
                <a:latin typeface="Times New Roman" pitchFamily="18" charset="0"/>
                <a:ea typeface="Calibri" pitchFamily="34" charset="0"/>
                <a:cs typeface="Times New Roman" pitchFamily="18" charset="0"/>
              </a:rPr>
              <a:t> </a:t>
            </a:r>
            <a:r>
              <a:rPr lang="ru-RU" sz="1200" b="1" dirty="0" err="1">
                <a:solidFill>
                  <a:prstClr val="black"/>
                </a:solidFill>
                <a:latin typeface="Times New Roman" pitchFamily="18" charset="0"/>
                <a:ea typeface="Calibri" pitchFamily="34" charset="0"/>
                <a:cs typeface="Times New Roman" pitchFamily="18" charset="0"/>
              </a:rPr>
              <a:t>Дергачевского</a:t>
            </a:r>
            <a:r>
              <a:rPr lang="ru-RU" sz="1200" b="1" dirty="0">
                <a:solidFill>
                  <a:prstClr val="black"/>
                </a:solidFill>
                <a:latin typeface="Times New Roman" pitchFamily="18" charset="0"/>
                <a:ea typeface="Calibri" pitchFamily="34" charset="0"/>
                <a:cs typeface="Times New Roman" pitchFamily="18" charset="0"/>
              </a:rPr>
              <a:t> района </a:t>
            </a:r>
            <a:endParaRPr lang="ru-RU" sz="1200" b="1" dirty="0">
              <a:solidFill>
                <a:prstClr val="black"/>
              </a:solidFill>
              <a:latin typeface="Arial" pitchFamily="34" charset="0"/>
            </a:endParaRPr>
          </a:p>
          <a:p>
            <a:pPr lvl="0" eaLnBrk="0" fontAlgn="base" hangingPunct="0">
              <a:spcBef>
                <a:spcPct val="0"/>
              </a:spcBef>
              <a:spcAft>
                <a:spcPct val="0"/>
              </a:spcAft>
            </a:pPr>
            <a:r>
              <a:rPr lang="ru-RU" sz="1200" b="1" dirty="0">
                <a:solidFill>
                  <a:prstClr val="black"/>
                </a:solidFill>
                <a:latin typeface="Times New Roman" pitchFamily="18" charset="0"/>
                <a:ea typeface="Calibri" pitchFamily="34" charset="0"/>
                <a:cs typeface="Times New Roman" pitchFamily="18" charset="0"/>
              </a:rPr>
              <a:t>Саратовской области</a:t>
            </a:r>
            <a:r>
              <a:rPr lang="ru-RU" sz="1200" b="1" dirty="0">
                <a:solidFill>
                  <a:prstClr val="black"/>
                </a:solidFill>
                <a:ea typeface="Calibri" pitchFamily="34" charset="0"/>
                <a:cs typeface="Times New Roman" pitchFamily="18" charset="0"/>
              </a:rPr>
              <a:t>»</a:t>
            </a:r>
            <a:endParaRPr lang="ru-RU" sz="1200" b="1" dirty="0">
              <a:solidFill>
                <a:prstClr val="black"/>
              </a:solidFill>
              <a:latin typeface="Arial" pitchFamily="34" charset="0"/>
            </a:endParaRPr>
          </a:p>
          <a:p>
            <a:pPr lvl="0" eaLnBrk="0" fontAlgn="base" hangingPunct="0">
              <a:spcBef>
                <a:spcPct val="0"/>
              </a:spcBef>
              <a:spcAft>
                <a:spcPct val="0"/>
              </a:spcAft>
            </a:pPr>
            <a:r>
              <a:rPr lang="ru-RU" sz="1200" b="1" dirty="0">
                <a:solidFill>
                  <a:prstClr val="black"/>
                </a:solidFill>
                <a:latin typeface="Times New Roman" pitchFamily="18" charset="0"/>
                <a:ea typeface="Calibri" pitchFamily="34" charset="0"/>
                <a:cs typeface="Times New Roman" pitchFamily="18" charset="0"/>
              </a:rPr>
              <a:t>Руководитель:</a:t>
            </a:r>
            <a:endParaRPr lang="ru-RU" sz="1200" b="1" dirty="0">
              <a:solidFill>
                <a:prstClr val="black"/>
              </a:solidFill>
              <a:latin typeface="Arial" pitchFamily="34" charset="0"/>
            </a:endParaRPr>
          </a:p>
          <a:p>
            <a:pPr lvl="0" eaLnBrk="0" fontAlgn="base" hangingPunct="0">
              <a:spcBef>
                <a:spcPct val="0"/>
              </a:spcBef>
              <a:spcAft>
                <a:spcPct val="0"/>
              </a:spcAft>
            </a:pPr>
            <a:r>
              <a:rPr lang="ru-RU" sz="1200" b="1" dirty="0" err="1">
                <a:solidFill>
                  <a:prstClr val="black"/>
                </a:solidFill>
                <a:latin typeface="Times New Roman" pitchFamily="18" charset="0"/>
                <a:ea typeface="Calibri" pitchFamily="34" charset="0"/>
                <a:cs typeface="Times New Roman" pitchFamily="18" charset="0"/>
              </a:rPr>
              <a:t>Айтмухамбетова</a:t>
            </a:r>
            <a:r>
              <a:rPr lang="ru-RU" sz="1200" b="1" dirty="0">
                <a:solidFill>
                  <a:prstClr val="black"/>
                </a:solidFill>
                <a:latin typeface="Times New Roman" pitchFamily="18" charset="0"/>
                <a:ea typeface="Calibri" pitchFamily="34" charset="0"/>
                <a:cs typeface="Times New Roman" pitchFamily="18" charset="0"/>
              </a:rPr>
              <a:t> Р.Р.,</a:t>
            </a:r>
            <a:endParaRPr lang="ru-RU" sz="1200" b="1" dirty="0">
              <a:solidFill>
                <a:prstClr val="black"/>
              </a:solidFill>
              <a:latin typeface="Arial" pitchFamily="34" charset="0"/>
            </a:endParaRPr>
          </a:p>
          <a:p>
            <a:pPr lvl="0" eaLnBrk="0" fontAlgn="base" hangingPunct="0">
              <a:spcBef>
                <a:spcPct val="0"/>
              </a:spcBef>
              <a:spcAft>
                <a:spcPct val="0"/>
              </a:spcAft>
            </a:pPr>
            <a:r>
              <a:rPr lang="ru-RU" sz="1200" b="1" dirty="0">
                <a:solidFill>
                  <a:prstClr val="black"/>
                </a:solidFill>
                <a:latin typeface="Times New Roman" pitchFamily="18" charset="0"/>
                <a:ea typeface="Calibri" pitchFamily="34" charset="0"/>
                <a:cs typeface="Times New Roman" pitchFamily="18" charset="0"/>
              </a:rPr>
              <a:t>учитель  русского языка и литературы</a:t>
            </a:r>
            <a:r>
              <a:rPr lang="ru-RU" sz="1200" b="1" dirty="0">
                <a:solidFill>
                  <a:srgbClr val="000000"/>
                </a:solidFill>
                <a:latin typeface="Times New Roman" pitchFamily="18" charset="0"/>
                <a:ea typeface="Calibri" pitchFamily="34" charset="0"/>
                <a:cs typeface="Times New Roman" pitchFamily="18" charset="0"/>
              </a:rPr>
              <a:t>"</a:t>
            </a:r>
            <a:endParaRPr lang="ru-RU" sz="1200" b="1" dirty="0">
              <a:solidFill>
                <a:prstClr val="black"/>
              </a:solidFill>
              <a:latin typeface="Arial" pitchFamily="34" charset="0"/>
            </a:endParaRPr>
          </a:p>
          <a:p>
            <a:pPr lvl="0" eaLnBrk="0" fontAlgn="base" hangingPunct="0">
              <a:spcBef>
                <a:spcPct val="0"/>
              </a:spcBef>
              <a:spcAft>
                <a:spcPct val="0"/>
              </a:spcAft>
            </a:pPr>
            <a:r>
              <a:rPr lang="ru-RU" sz="1200" b="1" dirty="0">
                <a:solidFill>
                  <a:prstClr val="black"/>
                </a:solidFill>
                <a:latin typeface="Times New Roman" pitchFamily="18" charset="0"/>
                <a:ea typeface="Calibri" pitchFamily="34" charset="0"/>
                <a:cs typeface="Times New Roman" pitchFamily="18" charset="0"/>
              </a:rPr>
              <a:t>МОУ </a:t>
            </a:r>
            <a:r>
              <a:rPr lang="ru-RU" sz="1200" b="1" dirty="0">
                <a:solidFill>
                  <a:prstClr val="black"/>
                </a:solidFill>
                <a:ea typeface="Calibri" pitchFamily="34" charset="0"/>
                <a:cs typeface="Times New Roman" pitchFamily="18" charset="0"/>
              </a:rPr>
              <a:t>«</a:t>
            </a:r>
            <a:r>
              <a:rPr lang="ru-RU" sz="1200" b="1" dirty="0">
                <a:solidFill>
                  <a:prstClr val="black"/>
                </a:solidFill>
                <a:latin typeface="Times New Roman" pitchFamily="18" charset="0"/>
                <a:ea typeface="Calibri" pitchFamily="34" charset="0"/>
                <a:cs typeface="Times New Roman" pitchFamily="18" charset="0"/>
              </a:rPr>
              <a:t>СОШ п. Восточный</a:t>
            </a:r>
            <a:endParaRPr lang="ru-RU" sz="1200" b="1" dirty="0">
              <a:solidFill>
                <a:prstClr val="black"/>
              </a:solidFill>
              <a:latin typeface="Arial" pitchFamily="34" charset="0"/>
            </a:endParaRPr>
          </a:p>
          <a:p>
            <a:pPr lvl="0" eaLnBrk="0" fontAlgn="base" hangingPunct="0">
              <a:spcBef>
                <a:spcPct val="0"/>
              </a:spcBef>
              <a:spcAft>
                <a:spcPct val="0"/>
              </a:spcAft>
            </a:pPr>
            <a:r>
              <a:rPr lang="ru-RU" sz="1200" b="1" dirty="0">
                <a:solidFill>
                  <a:prstClr val="black"/>
                </a:solidFill>
                <a:latin typeface="Times New Roman" pitchFamily="18" charset="0"/>
                <a:ea typeface="Calibri" pitchFamily="34" charset="0"/>
                <a:cs typeface="Times New Roman" pitchFamily="18" charset="0"/>
              </a:rPr>
              <a:t> </a:t>
            </a:r>
            <a:r>
              <a:rPr lang="ru-RU" sz="1200" b="1" dirty="0" err="1">
                <a:solidFill>
                  <a:prstClr val="black"/>
                </a:solidFill>
                <a:latin typeface="Times New Roman" pitchFamily="18" charset="0"/>
                <a:ea typeface="Calibri" pitchFamily="34" charset="0"/>
                <a:cs typeface="Times New Roman" pitchFamily="18" charset="0"/>
              </a:rPr>
              <a:t>Дергачевского</a:t>
            </a:r>
            <a:r>
              <a:rPr lang="ru-RU" sz="1200" b="1" dirty="0">
                <a:solidFill>
                  <a:prstClr val="black"/>
                </a:solidFill>
                <a:latin typeface="Times New Roman" pitchFamily="18" charset="0"/>
                <a:ea typeface="Calibri" pitchFamily="34" charset="0"/>
                <a:cs typeface="Times New Roman" pitchFamily="18" charset="0"/>
              </a:rPr>
              <a:t> района </a:t>
            </a:r>
            <a:endParaRPr lang="ru-RU" sz="1200" b="1" dirty="0">
              <a:solidFill>
                <a:prstClr val="black"/>
              </a:solidFill>
              <a:latin typeface="Arial" pitchFamily="34" charset="0"/>
            </a:endParaRPr>
          </a:p>
          <a:p>
            <a:pPr lvl="0" eaLnBrk="0" fontAlgn="base" hangingPunct="0">
              <a:spcBef>
                <a:spcPct val="0"/>
              </a:spcBef>
              <a:spcAft>
                <a:spcPct val="0"/>
              </a:spcAft>
            </a:pPr>
            <a:r>
              <a:rPr lang="ru-RU" sz="1200" b="1" dirty="0">
                <a:solidFill>
                  <a:prstClr val="black"/>
                </a:solidFill>
                <a:latin typeface="Times New Roman" pitchFamily="18" charset="0"/>
                <a:ea typeface="Calibri" pitchFamily="34" charset="0"/>
                <a:cs typeface="Times New Roman" pitchFamily="18" charset="0"/>
              </a:rPr>
              <a:t>Саратовской области</a:t>
            </a:r>
            <a:r>
              <a:rPr lang="ru-RU" sz="1200" b="1" dirty="0">
                <a:solidFill>
                  <a:prstClr val="black"/>
                </a:solidFill>
                <a:ea typeface="Calibri" pitchFamily="34" charset="0"/>
                <a:cs typeface="Times New Roman" pitchFamily="18" charset="0"/>
              </a:rPr>
              <a:t>»</a:t>
            </a:r>
            <a:endParaRPr lang="ru-RU" sz="800" b="1" dirty="0">
              <a:solidFill>
                <a:prstClr val="black"/>
              </a:solidFill>
              <a:latin typeface="Arial" pitchFamily="34" charset="0"/>
            </a:endParaRPr>
          </a:p>
        </p:txBody>
      </p:sp>
      <p:sp>
        <p:nvSpPr>
          <p:cNvPr id="8" name="TextBox 7"/>
          <p:cNvSpPr txBox="1"/>
          <p:nvPr/>
        </p:nvSpPr>
        <p:spPr>
          <a:xfrm>
            <a:off x="1928794" y="0"/>
            <a:ext cx="6500858" cy="646331"/>
          </a:xfrm>
          <a:prstGeom prst="rect">
            <a:avLst/>
          </a:prstGeom>
          <a:noFill/>
        </p:spPr>
        <p:txBody>
          <a:bodyPr wrap="square" rtlCol="0">
            <a:spAutoFit/>
          </a:bodyPr>
          <a:lstStyle/>
          <a:p>
            <a:r>
              <a:rPr lang="ru-RU" dirty="0" smtClean="0"/>
              <a:t/>
            </a:r>
            <a:br>
              <a:rPr lang="ru-RU" dirty="0" smtClean="0"/>
            </a:br>
            <a:endParaRPr lang="ru-RU" dirty="0"/>
          </a:p>
        </p:txBody>
      </p:sp>
      <p:sp>
        <p:nvSpPr>
          <p:cNvPr id="7" name="Прямоугольник 6"/>
          <p:cNvSpPr/>
          <p:nvPr/>
        </p:nvSpPr>
        <p:spPr>
          <a:xfrm>
            <a:off x="714348" y="428605"/>
            <a:ext cx="7448342" cy="800219"/>
          </a:xfrm>
          <a:prstGeom prst="rect">
            <a:avLst/>
          </a:prstGeom>
        </p:spPr>
        <p:txBody>
          <a:bodyPr wrap="square">
            <a:spAutoFit/>
          </a:bodyPr>
          <a:lstStyle/>
          <a:p>
            <a:pPr algn="ctr"/>
            <a:r>
              <a:rPr lang="ru-RU" sz="1400" b="1" dirty="0" smtClean="0">
                <a:solidFill>
                  <a:schemeClr val="bg1"/>
                </a:solidFill>
              </a:rPr>
              <a:t>I Межмуниципальный интернет-конкурс творческих работ  </a:t>
            </a:r>
          </a:p>
          <a:p>
            <a:pPr algn="ctr"/>
            <a:r>
              <a:rPr lang="ru-RU" sz="1400" b="1" dirty="0" smtClean="0">
                <a:solidFill>
                  <a:schemeClr val="bg1"/>
                </a:solidFill>
              </a:rPr>
              <a:t>«Победа народа в сердцах поколений»</a:t>
            </a:r>
          </a:p>
          <a:p>
            <a:endParaRPr lang="ru-RU"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t="-8000" b="-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t>Мемориальный комплекс Национального музея истории Великой Отечественной войны 1941-1945 годов в г. Киеве</a:t>
            </a:r>
            <a:endParaRPr lang="ru-RU" sz="3200" dirty="0"/>
          </a:p>
        </p:txBody>
      </p:sp>
      <p:sp>
        <p:nvSpPr>
          <p:cNvPr id="3" name="Содержимое 2"/>
          <p:cNvSpPr>
            <a:spLocks noGrp="1"/>
          </p:cNvSpPr>
          <p:nvPr>
            <p:ph idx="1"/>
          </p:nvPr>
        </p:nvSpPr>
        <p:spPr>
          <a:xfrm>
            <a:off x="457200" y="1882808"/>
            <a:ext cx="8229600" cy="4975192"/>
          </a:xfrm>
        </p:spPr>
        <p:txBody>
          <a:bodyPr>
            <a:normAutofit fontScale="32500" lnSpcReduction="20000"/>
          </a:bodyPr>
          <a:lstStyle/>
          <a:p>
            <a:pPr hangingPunct="0">
              <a:buNone/>
            </a:pPr>
            <a:r>
              <a:rPr lang="ru-RU" sz="3500" b="1" dirty="0" smtClean="0"/>
              <a:t>            УКАЗ ПРЕЗИДИУМА ВЕРХОВНОГО СОВЕТА СССР О ВРУЧЕНИИ ГОРОДУ-ГЕРОЮ КИЕВУ МЕДАЛИ "ЗОЛОТАЯ ЗВЕЗДА"</a:t>
            </a:r>
          </a:p>
          <a:p>
            <a:pPr>
              <a:buNone/>
            </a:pPr>
            <a:r>
              <a:rPr lang="ru-RU" sz="3500" b="1" dirty="0" smtClean="0"/>
              <a:t>                  </a:t>
            </a:r>
            <a:r>
              <a:rPr lang="ru-RU" sz="3500" b="1" i="1" dirty="0" smtClean="0"/>
              <a:t>За выдающиеся заслуги перед Родиной, мужество и героизм, проявленные трудящимися города Киева борьбе с немецко-фашистскими захватчиками, и в ознаменование 20-летия Победы советского народа в Великой Отечественной войне 1941-1945 гг. вручить городу-герою Киеву, ранее награжденному за эти заслуги орденом Ленина, медаль "Золотая Звезда".</a:t>
            </a:r>
            <a:endParaRPr lang="ru-RU" sz="3500" b="1" dirty="0" smtClean="0"/>
          </a:p>
          <a:p>
            <a:pPr hangingPunct="0">
              <a:buNone/>
            </a:pPr>
            <a:r>
              <a:rPr lang="ru-RU" sz="3500" b="1" i="1" dirty="0" smtClean="0"/>
              <a:t>          Москва, Кремль 8 мая 1965 г.</a:t>
            </a:r>
            <a:endParaRPr lang="ru-RU" sz="3500" b="1" dirty="0" smtClean="0"/>
          </a:p>
          <a:p>
            <a:pPr>
              <a:buNone/>
            </a:pPr>
            <a:r>
              <a:rPr lang="ru-RU" sz="3500" b="1" dirty="0" smtClean="0"/>
              <a:t>  </a:t>
            </a:r>
          </a:p>
          <a:p>
            <a:pPr hangingPunct="0">
              <a:buNone/>
            </a:pPr>
            <a:r>
              <a:rPr lang="ru-RU" sz="3500" b="1" dirty="0" smtClean="0"/>
              <a:t>         Киев сыграл важную роль в срыве гитлеровского плана «молниеносной войны».</a:t>
            </a:r>
          </a:p>
          <a:p>
            <a:pPr>
              <a:buNone/>
            </a:pPr>
            <a:r>
              <a:rPr lang="ru-RU" sz="3500" b="1" dirty="0" smtClean="0"/>
              <a:t> </a:t>
            </a:r>
          </a:p>
          <a:p>
            <a:pPr hangingPunct="0">
              <a:buNone/>
            </a:pPr>
            <a:r>
              <a:rPr lang="ru-RU" sz="3500" b="1" dirty="0" smtClean="0"/>
              <a:t>         6 июля 1941 года началась героическая оборона украинской столицы, продолжавшаяся 72 дня (до 19 сентября 1941 года). Во время оккупации, которая длилась 778 дней, фашисты расстреляли и замучили в застенках гестапо более 195 тысяч человек, свыше 100 тысяч молодых киевлян вывезли на работы в Германию.</a:t>
            </a:r>
          </a:p>
          <a:p>
            <a:pPr>
              <a:buNone/>
            </a:pPr>
            <a:r>
              <a:rPr lang="ru-RU" sz="3500" b="1" dirty="0" smtClean="0"/>
              <a:t>  </a:t>
            </a:r>
          </a:p>
          <a:p>
            <a:pPr hangingPunct="0">
              <a:buNone/>
            </a:pPr>
            <a:r>
              <a:rPr lang="ru-RU" sz="3500" b="1" dirty="0" smtClean="0"/>
              <a:t>          За время оккупации подпольщиками были ликвидированы тысячи солдат германской регулярной армии, взорваны и выведены из строя более 500 автомобилей, пущено под откос 19 поездов, разгромлено 18 военных складов, пущено ко дну 15 катеров и паромов, спасено от угона в рабство более 8 тысяч киевлян.</a:t>
            </a:r>
          </a:p>
          <a:p>
            <a:pPr>
              <a:buNone/>
            </a:pPr>
            <a:r>
              <a:rPr lang="ru-RU" sz="3500" b="1" dirty="0" smtClean="0"/>
              <a:t> </a:t>
            </a:r>
          </a:p>
          <a:p>
            <a:pPr hangingPunct="0">
              <a:buNone/>
            </a:pPr>
            <a:r>
              <a:rPr lang="ru-RU" sz="3500" b="1" dirty="0" smtClean="0"/>
              <a:t>          3 ноября 1943 года началась Киевская наступательная операция войск 1-го Украинского фронта. 6 ноября 1943 года над столицей Украины взвилось Красное знамя.</a:t>
            </a:r>
          </a:p>
          <a:p>
            <a:pPr>
              <a:buNone/>
            </a:pPr>
            <a:r>
              <a:rPr lang="ru-RU" sz="3500" b="1" dirty="0" smtClean="0"/>
              <a:t> </a:t>
            </a:r>
          </a:p>
          <a:p>
            <a:pPr hangingPunct="0">
              <a:buNone/>
            </a:pPr>
            <a:r>
              <a:rPr lang="ru-RU" sz="3500" b="1" dirty="0" smtClean="0"/>
              <a:t>          Свидетелями тех героических событий являются сотни памятников и монументов, расположенных как в самом городе, так и на рубежах обороны. Самыми известными являются: известная на весь Союз скульптура "Родина-мать", мемориальные комплексы "Парк Вечной славы" и "Музей истории Великой Отечественной войны 1941-1945 гг.", а также расположенный на площади Победы обелиск "Городу-герою Киеву".</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smtClean="0"/>
              <a:t>                                                                             Список уроженцев и жителей </a:t>
            </a:r>
            <a:r>
              <a:rPr lang="ru-RU" sz="3100" b="1" dirty="0" err="1" smtClean="0"/>
              <a:t>Дергачевского</a:t>
            </a:r>
            <a:r>
              <a:rPr lang="ru-RU" sz="3100" b="1" dirty="0" smtClean="0"/>
              <a:t> района и поселка Восточный, </a:t>
            </a:r>
            <a:r>
              <a:rPr lang="en-US" sz="3100" b="1" dirty="0" err="1" smtClean="0"/>
              <a:t>погибших</a:t>
            </a:r>
            <a:r>
              <a:rPr lang="en-US" sz="3100" b="1" dirty="0" smtClean="0"/>
              <a:t> </a:t>
            </a:r>
            <a:r>
              <a:rPr lang="en-US" sz="3100" b="1" dirty="0" err="1" smtClean="0"/>
              <a:t>при</a:t>
            </a:r>
            <a:r>
              <a:rPr lang="en-US" sz="3100" b="1" dirty="0" smtClean="0"/>
              <a:t> </a:t>
            </a:r>
            <a:r>
              <a:rPr lang="en-US" sz="3100" b="1" dirty="0" err="1" smtClean="0"/>
              <a:t>освобождении</a:t>
            </a:r>
            <a:r>
              <a:rPr lang="en-US" sz="3100" b="1" dirty="0" smtClean="0"/>
              <a:t> г. </a:t>
            </a:r>
            <a:r>
              <a:rPr lang="en-US" sz="3100" b="1" dirty="0" err="1" smtClean="0"/>
              <a:t>Киева</a:t>
            </a:r>
            <a:r>
              <a:rPr lang="ru-RU" dirty="0" smtClean="0"/>
              <a:t/>
            </a:r>
            <a:br>
              <a:rPr lang="ru-RU" dirty="0" smtClean="0"/>
            </a:br>
            <a:endParaRPr lang="ru-RU" dirty="0"/>
          </a:p>
        </p:txBody>
      </p:sp>
      <p:sp>
        <p:nvSpPr>
          <p:cNvPr id="3" name="Содержимое 2"/>
          <p:cNvSpPr>
            <a:spLocks noGrp="1"/>
          </p:cNvSpPr>
          <p:nvPr>
            <p:ph idx="1"/>
          </p:nvPr>
        </p:nvSpPr>
        <p:spPr/>
        <p:txBody>
          <a:bodyPr/>
          <a:lstStyle/>
          <a:p>
            <a:pPr lvl="0" hangingPunct="0"/>
            <a:r>
              <a:rPr lang="ru-RU" b="1" dirty="0" err="1" smtClean="0"/>
              <a:t>Шиндина</a:t>
            </a:r>
            <a:r>
              <a:rPr lang="ru-RU" b="1" dirty="0" smtClean="0"/>
              <a:t> А. </a:t>
            </a:r>
            <a:endParaRPr lang="ru-RU" dirty="0" smtClean="0"/>
          </a:p>
          <a:p>
            <a:pPr lvl="0" hangingPunct="0"/>
            <a:r>
              <a:rPr lang="ru-RU" b="1" dirty="0" err="1" smtClean="0"/>
              <a:t>Умяров</a:t>
            </a:r>
            <a:r>
              <a:rPr lang="ru-RU" b="1" dirty="0" smtClean="0"/>
              <a:t> Д.А.</a:t>
            </a:r>
            <a:endParaRPr lang="ru-RU" dirty="0" smtClean="0"/>
          </a:p>
          <a:p>
            <a:pPr lvl="0" hangingPunct="0"/>
            <a:r>
              <a:rPr lang="ru-RU" b="1" dirty="0" smtClean="0"/>
              <a:t>Лященко М.Н. </a:t>
            </a:r>
            <a:endParaRPr lang="ru-RU" dirty="0" smtClean="0"/>
          </a:p>
          <a:p>
            <a:pPr lvl="0" hangingPunct="0"/>
            <a:r>
              <a:rPr lang="ru-RU" b="1" dirty="0" err="1" smtClean="0"/>
              <a:t>Батаев</a:t>
            </a:r>
            <a:r>
              <a:rPr lang="ru-RU" b="1" dirty="0" smtClean="0"/>
              <a:t> П.А.</a:t>
            </a:r>
            <a:endParaRPr lang="ru-RU" dirty="0" smtClean="0"/>
          </a:p>
          <a:p>
            <a:pPr>
              <a:buNone/>
            </a:pPr>
            <a:endParaRPr lang="ru-RU"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pPr hangingPunct="0">
              <a:buNone/>
            </a:pPr>
            <a:r>
              <a:rPr lang="ru-RU" b="1" dirty="0" smtClean="0">
                <a:solidFill>
                  <a:schemeClr val="bg1"/>
                </a:solidFill>
              </a:rPr>
              <a:t>Список уроженцев и жителей </a:t>
            </a:r>
            <a:endParaRPr lang="ru-RU" dirty="0" smtClean="0">
              <a:solidFill>
                <a:schemeClr val="bg1"/>
              </a:solidFill>
            </a:endParaRPr>
          </a:p>
          <a:p>
            <a:pPr>
              <a:buNone/>
            </a:pPr>
            <a:r>
              <a:rPr lang="ru-RU" b="1" dirty="0" err="1" smtClean="0">
                <a:solidFill>
                  <a:schemeClr val="bg1"/>
                </a:solidFill>
              </a:rPr>
              <a:t>Дергачевского</a:t>
            </a:r>
            <a:r>
              <a:rPr lang="ru-RU" b="1" dirty="0" smtClean="0">
                <a:solidFill>
                  <a:schemeClr val="bg1"/>
                </a:solidFill>
              </a:rPr>
              <a:t> района.</a:t>
            </a:r>
            <a:endParaRPr lang="ru-RU" dirty="0" smtClean="0">
              <a:solidFill>
                <a:schemeClr val="bg1"/>
              </a:solidFill>
            </a:endParaRPr>
          </a:p>
          <a:p>
            <a:pPr>
              <a:buNone/>
            </a:pPr>
            <a:r>
              <a:rPr lang="en-US" b="1" dirty="0" smtClean="0">
                <a:solidFill>
                  <a:schemeClr val="bg1"/>
                </a:solidFill>
              </a:rPr>
              <a:t>1.</a:t>
            </a:r>
            <a:r>
              <a:rPr lang="ru-RU" b="1" dirty="0" smtClean="0">
                <a:solidFill>
                  <a:schemeClr val="bg1"/>
                </a:solidFill>
              </a:rPr>
              <a:t>Доценко В.Д.(герой </a:t>
            </a:r>
            <a:r>
              <a:rPr lang="ru-RU" b="1" dirty="0" err="1" smtClean="0">
                <a:solidFill>
                  <a:schemeClr val="bg1"/>
                </a:solidFill>
              </a:rPr>
              <a:t>Сеоветского</a:t>
            </a:r>
            <a:r>
              <a:rPr lang="ru-RU" b="1" dirty="0" smtClean="0">
                <a:solidFill>
                  <a:schemeClr val="bg1"/>
                </a:solidFill>
              </a:rPr>
              <a:t> Союза)</a:t>
            </a:r>
            <a:endParaRPr lang="ru-RU" dirty="0" smtClean="0">
              <a:solidFill>
                <a:schemeClr val="bg1"/>
              </a:solidFill>
            </a:endParaRPr>
          </a:p>
          <a:p>
            <a:pPr>
              <a:buNone/>
            </a:pPr>
            <a:r>
              <a:rPr lang="en-US" b="1" dirty="0" smtClean="0">
                <a:solidFill>
                  <a:schemeClr val="bg1"/>
                </a:solidFill>
              </a:rPr>
              <a:t>2.</a:t>
            </a:r>
            <a:r>
              <a:rPr lang="ru-RU" b="1" dirty="0" smtClean="0">
                <a:solidFill>
                  <a:schemeClr val="bg1"/>
                </a:solidFill>
              </a:rPr>
              <a:t>Колтунов И.Я.</a:t>
            </a:r>
            <a:endParaRPr lang="ru-RU" dirty="0" smtClean="0">
              <a:solidFill>
                <a:schemeClr val="bg1"/>
              </a:solidFill>
            </a:endParaRPr>
          </a:p>
          <a:p>
            <a:pPr>
              <a:buNone/>
            </a:pPr>
            <a:r>
              <a:rPr lang="en-US" b="1" dirty="0" smtClean="0">
                <a:solidFill>
                  <a:schemeClr val="bg1"/>
                </a:solidFill>
              </a:rPr>
              <a:t>3.</a:t>
            </a:r>
            <a:r>
              <a:rPr lang="ru-RU" b="1" dirty="0" err="1" smtClean="0">
                <a:solidFill>
                  <a:schemeClr val="bg1"/>
                </a:solidFill>
              </a:rPr>
              <a:t>Сабинин</a:t>
            </a:r>
            <a:r>
              <a:rPr lang="ru-RU" b="1" dirty="0" smtClean="0">
                <a:solidFill>
                  <a:schemeClr val="bg1"/>
                </a:solidFill>
              </a:rPr>
              <a:t> А.Д.</a:t>
            </a:r>
            <a:endParaRPr lang="ru-RU" dirty="0" smtClean="0">
              <a:solidFill>
                <a:schemeClr val="bg1"/>
              </a:solidFill>
            </a:endParaRPr>
          </a:p>
          <a:p>
            <a:pPr>
              <a:buNone/>
            </a:pPr>
            <a:r>
              <a:rPr lang="ru-RU" dirty="0" smtClean="0">
                <a:solidFill>
                  <a:schemeClr val="bg1"/>
                </a:solidFill>
              </a:rPr>
              <a:t> </a:t>
            </a:r>
          </a:p>
          <a:p>
            <a:pPr>
              <a:buNone/>
            </a:pP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t>                                                                </a:t>
            </a:r>
            <a:r>
              <a:rPr lang="ru-RU" sz="3600" b="1" dirty="0" smtClean="0">
                <a:solidFill>
                  <a:schemeClr val="bg2">
                    <a:lumMod val="50000"/>
                  </a:schemeClr>
                </a:solidFill>
              </a:rPr>
              <a:t>Список уроженцев и жителей </a:t>
            </a:r>
            <a:r>
              <a:rPr lang="ru-RU" sz="3600" b="1" dirty="0" err="1" smtClean="0">
                <a:solidFill>
                  <a:schemeClr val="bg2">
                    <a:lumMod val="50000"/>
                  </a:schemeClr>
                </a:solidFill>
              </a:rPr>
              <a:t>Дергачевского</a:t>
            </a:r>
            <a:r>
              <a:rPr lang="ru-RU" sz="3600" b="1" dirty="0" smtClean="0">
                <a:solidFill>
                  <a:schemeClr val="bg2">
                    <a:lumMod val="50000"/>
                  </a:schemeClr>
                </a:solidFill>
              </a:rPr>
              <a:t> района и поселка Восточный, </a:t>
            </a:r>
            <a:r>
              <a:rPr lang="ru-RU" sz="3600" b="1" dirty="0" smtClean="0">
                <a:solidFill>
                  <a:srgbClr val="FF0000"/>
                </a:solidFill>
              </a:rPr>
              <a:t>погибших в ходе битвы за Москву </a:t>
            </a:r>
            <a:r>
              <a:rPr lang="ru-RU" sz="3600" b="1" dirty="0" smtClean="0">
                <a:solidFill>
                  <a:schemeClr val="bg2">
                    <a:lumMod val="50000"/>
                  </a:schemeClr>
                </a:solidFill>
              </a:rPr>
              <a:t>.</a:t>
            </a:r>
            <a:br>
              <a:rPr lang="ru-RU" sz="3600" b="1" dirty="0" smtClean="0">
                <a:solidFill>
                  <a:schemeClr val="bg2">
                    <a:lumMod val="50000"/>
                  </a:schemeClr>
                </a:solidFill>
              </a:rPr>
            </a:br>
            <a:r>
              <a:rPr lang="ru-RU" sz="3600" b="1" dirty="0" smtClean="0">
                <a:solidFill>
                  <a:schemeClr val="bg2">
                    <a:lumMod val="50000"/>
                  </a:schemeClr>
                </a:solidFill>
              </a:rPr>
              <a:t>, 1941-1942гг.</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pPr>
              <a:buNone/>
            </a:pPr>
            <a:r>
              <a:rPr lang="en-US" b="1" dirty="0" smtClean="0"/>
              <a:t>1.</a:t>
            </a:r>
            <a:r>
              <a:rPr lang="ru-RU" b="1" dirty="0" err="1" smtClean="0"/>
              <a:t>Кудан</a:t>
            </a:r>
            <a:r>
              <a:rPr lang="ru-RU" b="1" dirty="0" smtClean="0"/>
              <a:t> М.П.</a:t>
            </a:r>
            <a:endParaRPr lang="ru-RU" dirty="0" smtClean="0"/>
          </a:p>
          <a:p>
            <a:pPr>
              <a:buNone/>
            </a:pPr>
            <a:r>
              <a:rPr lang="en-US" b="1" dirty="0" smtClean="0"/>
              <a:t>2.</a:t>
            </a:r>
            <a:r>
              <a:rPr lang="ru-RU" b="1" dirty="0" smtClean="0"/>
              <a:t>Тернов П.И.</a:t>
            </a:r>
            <a:endParaRPr lang="ru-RU" dirty="0" smtClean="0"/>
          </a:p>
          <a:p>
            <a:pPr>
              <a:buNone/>
            </a:pPr>
            <a:r>
              <a:rPr lang="ru-RU" b="1" dirty="0" smtClean="0"/>
              <a:t>3.Батаев П.А.</a:t>
            </a:r>
            <a:r>
              <a:rPr lang="ru-RU" dirty="0" smtClean="0"/>
              <a:t> </a:t>
            </a:r>
          </a:p>
          <a:p>
            <a:pPr>
              <a:buNone/>
            </a:pPr>
            <a:r>
              <a:rPr lang="ru-RU" b="1" dirty="0" smtClean="0"/>
              <a:t>4.Миронов В.Н</a:t>
            </a:r>
            <a:endParaRPr lang="ru-RU" dirty="0" smtClean="0"/>
          </a:p>
          <a:p>
            <a:pPr>
              <a:buNone/>
            </a:pPr>
            <a:r>
              <a:rPr lang="ru-RU" b="1" dirty="0" smtClean="0"/>
              <a:t>5. </a:t>
            </a:r>
            <a:r>
              <a:rPr lang="ru-RU" b="1" dirty="0" err="1" smtClean="0"/>
              <a:t>Курдутов</a:t>
            </a:r>
            <a:r>
              <a:rPr lang="ru-RU" b="1" dirty="0" smtClean="0"/>
              <a:t> Ф.Е.</a:t>
            </a:r>
            <a:endParaRPr lang="ru-RU" dirty="0" smtClean="0"/>
          </a:p>
          <a:p>
            <a:pPr>
              <a:buNone/>
            </a:pPr>
            <a:r>
              <a:rPr lang="ru-RU" b="1" dirty="0" smtClean="0"/>
              <a:t>6. </a:t>
            </a:r>
            <a:r>
              <a:rPr lang="ru-RU" b="1" dirty="0" err="1" smtClean="0"/>
              <a:t>Бокарев</a:t>
            </a:r>
            <a:r>
              <a:rPr lang="ru-RU" b="1" dirty="0" smtClean="0"/>
              <a:t> Г.Н.</a:t>
            </a: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166484"/>
          </a:xfrm>
        </p:spPr>
        <p:txBody>
          <a:bodyPr>
            <a:normAutofit fontScale="90000"/>
          </a:bodyPr>
          <a:lstStyle/>
          <a:p>
            <a:r>
              <a:rPr lang="ru-RU" sz="2700" b="1" dirty="0" smtClean="0"/>
              <a:t>                                                                                                 Список уроженцев и жителей </a:t>
            </a:r>
            <a:r>
              <a:rPr lang="ru-RU" sz="2700" b="1" dirty="0" err="1" smtClean="0"/>
              <a:t>Дергачевского</a:t>
            </a:r>
            <a:r>
              <a:rPr lang="ru-RU" sz="2700" b="1" dirty="0" smtClean="0"/>
              <a:t> района и поселка Восточный, погибших в ходе Сталинградской битвы</a:t>
            </a:r>
            <a:r>
              <a:rPr lang="ru-RU" sz="2700" dirty="0" smtClean="0"/>
              <a:t/>
            </a:r>
            <a:br>
              <a:rPr lang="ru-RU" sz="2700" dirty="0" smtClean="0"/>
            </a:br>
            <a:r>
              <a:rPr lang="ru-RU" sz="2700" b="1" dirty="0" smtClean="0"/>
              <a:t>1942 – 1943гг.</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25000" lnSpcReduction="20000"/>
          </a:bodyPr>
          <a:lstStyle/>
          <a:p>
            <a:pPr>
              <a:buNone/>
            </a:pPr>
            <a:r>
              <a:rPr lang="ru-RU" sz="7200" b="1" dirty="0" smtClean="0"/>
              <a:t>1.Конков В.Д.(Герой Советского Союза)</a:t>
            </a:r>
          </a:p>
          <a:p>
            <a:pPr>
              <a:buNone/>
            </a:pPr>
            <a:r>
              <a:rPr lang="en-US" sz="7200" b="1" dirty="0" smtClean="0"/>
              <a:t>2.</a:t>
            </a:r>
            <a:r>
              <a:rPr lang="ru-RU" sz="7200" b="1" dirty="0" smtClean="0"/>
              <a:t>Наконечников А.Г.(Герой Советского Союза)</a:t>
            </a:r>
          </a:p>
          <a:p>
            <a:pPr>
              <a:buNone/>
            </a:pPr>
            <a:r>
              <a:rPr lang="en-US" sz="7200" b="1" dirty="0" smtClean="0"/>
              <a:t>3.</a:t>
            </a:r>
            <a:r>
              <a:rPr lang="ru-RU" sz="7200" b="1" dirty="0" smtClean="0"/>
              <a:t>Пронин Н.Д.</a:t>
            </a:r>
          </a:p>
          <a:p>
            <a:pPr>
              <a:buNone/>
            </a:pPr>
            <a:r>
              <a:rPr lang="en-US" sz="7200" b="1" dirty="0" smtClean="0"/>
              <a:t>4.</a:t>
            </a:r>
            <a:r>
              <a:rPr lang="ru-RU" sz="7200" b="1" dirty="0" smtClean="0"/>
              <a:t>Журавлев И.В</a:t>
            </a:r>
            <a:r>
              <a:rPr lang="en-US" sz="7200" b="1" dirty="0" smtClean="0"/>
              <a:t>.</a:t>
            </a:r>
            <a:endParaRPr lang="ru-RU" sz="7200" b="1" dirty="0" smtClean="0"/>
          </a:p>
          <a:p>
            <a:pPr>
              <a:buNone/>
            </a:pPr>
            <a:r>
              <a:rPr lang="en-US" sz="7200" b="1" dirty="0" smtClean="0"/>
              <a:t>5.Б</a:t>
            </a:r>
            <a:r>
              <a:rPr lang="ru-RU" sz="7200" b="1" dirty="0" err="1" smtClean="0"/>
              <a:t>абошкин</a:t>
            </a:r>
            <a:r>
              <a:rPr lang="ru-RU" sz="7200" b="1" dirty="0" smtClean="0"/>
              <a:t> И.В.</a:t>
            </a:r>
          </a:p>
          <a:p>
            <a:pPr>
              <a:buNone/>
            </a:pPr>
            <a:r>
              <a:rPr lang="en-US" sz="7200" b="1" dirty="0" smtClean="0"/>
              <a:t>6.</a:t>
            </a:r>
            <a:r>
              <a:rPr lang="ru-RU" sz="7200" b="1" dirty="0" smtClean="0"/>
              <a:t>Вдовин В.С.</a:t>
            </a:r>
          </a:p>
          <a:p>
            <a:pPr>
              <a:buNone/>
            </a:pPr>
            <a:r>
              <a:rPr lang="en-US" sz="7200" b="1" dirty="0" smtClean="0"/>
              <a:t>7.</a:t>
            </a:r>
            <a:r>
              <a:rPr lang="ru-RU" sz="7200" b="1" dirty="0" err="1" smtClean="0"/>
              <a:t>Умяров</a:t>
            </a:r>
            <a:r>
              <a:rPr lang="ru-RU" sz="7200" b="1" dirty="0" smtClean="0"/>
              <a:t> К.А. </a:t>
            </a:r>
          </a:p>
          <a:p>
            <a:pPr>
              <a:buNone/>
            </a:pPr>
            <a:r>
              <a:rPr lang="ru-RU" sz="7200" b="1" dirty="0" smtClean="0"/>
              <a:t>8. </a:t>
            </a:r>
            <a:r>
              <a:rPr lang="ru-RU" sz="7200" b="1" dirty="0" err="1" smtClean="0"/>
              <a:t>Нигматулин</a:t>
            </a:r>
            <a:r>
              <a:rPr lang="ru-RU" sz="7200" b="1" dirty="0" smtClean="0"/>
              <a:t> З.З</a:t>
            </a:r>
          </a:p>
          <a:p>
            <a:pPr>
              <a:buNone/>
            </a:pPr>
            <a:r>
              <a:rPr lang="ru-RU" sz="7200" b="1" dirty="0" smtClean="0"/>
              <a:t>9. </a:t>
            </a:r>
            <a:r>
              <a:rPr lang="ru-RU" sz="7200" b="1" dirty="0" err="1" smtClean="0"/>
              <a:t>Саттаров</a:t>
            </a:r>
            <a:r>
              <a:rPr lang="ru-RU" sz="7200" b="1" dirty="0" smtClean="0"/>
              <a:t> А.М.</a:t>
            </a:r>
          </a:p>
          <a:p>
            <a:pPr>
              <a:buNone/>
            </a:pPr>
            <a:r>
              <a:rPr lang="ru-RU" sz="7200" b="1" dirty="0" smtClean="0"/>
              <a:t>10. </a:t>
            </a:r>
            <a:r>
              <a:rPr lang="ru-RU" sz="7200" b="1" dirty="0" err="1" smtClean="0"/>
              <a:t>Мавлютов</a:t>
            </a:r>
            <a:r>
              <a:rPr lang="ru-RU" sz="7200" b="1" dirty="0" smtClean="0"/>
              <a:t> А.</a:t>
            </a:r>
          </a:p>
          <a:p>
            <a:pPr>
              <a:buNone/>
            </a:pPr>
            <a:r>
              <a:rPr lang="ru-RU" sz="7200" b="1" dirty="0" smtClean="0"/>
              <a:t>11. </a:t>
            </a:r>
            <a:r>
              <a:rPr lang="ru-RU" sz="7200" b="1" dirty="0" err="1" smtClean="0"/>
              <a:t>Тансаров</a:t>
            </a:r>
            <a:r>
              <a:rPr lang="ru-RU" sz="7200" b="1" dirty="0" smtClean="0"/>
              <a:t> А.</a:t>
            </a:r>
          </a:p>
          <a:p>
            <a:pPr>
              <a:buNone/>
            </a:pPr>
            <a:r>
              <a:rPr lang="ru-RU" sz="7200" b="1" dirty="0" smtClean="0"/>
              <a:t>12. Мухамеджанов К.А.</a:t>
            </a:r>
          </a:p>
          <a:p>
            <a:pPr>
              <a:buNone/>
            </a:pPr>
            <a:r>
              <a:rPr lang="ru-RU" sz="7200" b="1" dirty="0" smtClean="0"/>
              <a:t>13. Азизов Д.А.</a:t>
            </a:r>
          </a:p>
          <a:p>
            <a:pPr>
              <a:buNone/>
            </a:pPr>
            <a:r>
              <a:rPr lang="ru-RU" sz="7200" b="1" dirty="0" smtClean="0"/>
              <a:t>14. </a:t>
            </a:r>
            <a:r>
              <a:rPr lang="ru-RU" sz="7200" b="1" dirty="0" err="1" smtClean="0"/>
              <a:t>Туктаров</a:t>
            </a:r>
            <a:r>
              <a:rPr lang="ru-RU" sz="7200" b="1" dirty="0" smtClean="0"/>
              <a:t> М.А.</a:t>
            </a:r>
          </a:p>
          <a:p>
            <a:pPr>
              <a:buNone/>
            </a:pPr>
            <a:r>
              <a:rPr lang="ru-RU" sz="7200" b="1" dirty="0" smtClean="0"/>
              <a:t>15. Алимов З.С.</a:t>
            </a:r>
          </a:p>
          <a:p>
            <a:pPr>
              <a:buNone/>
            </a:pPr>
            <a:r>
              <a:rPr lang="ru-RU" sz="7200" b="1" dirty="0" smtClean="0"/>
              <a:t>16.Абжалимов А.С.</a:t>
            </a:r>
          </a:p>
          <a:p>
            <a:pPr>
              <a:buNone/>
            </a:pPr>
            <a:r>
              <a:rPr lang="ru-RU" sz="7200" b="1" dirty="0" smtClean="0"/>
              <a:t>17. Салихов М.Е.</a:t>
            </a:r>
          </a:p>
          <a:p>
            <a:r>
              <a:rPr lang="ru-RU" b="1" dirty="0" smtClean="0"/>
              <a:t/>
            </a:r>
            <a:br>
              <a:rPr lang="ru-RU" b="1" dirty="0" smtClean="0"/>
            </a:b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5304646"/>
          </a:xfrm>
        </p:spPr>
        <p:txBody>
          <a:bodyPr>
            <a:normAutofit/>
          </a:bodyPr>
          <a:lstStyle/>
          <a:p>
            <a:r>
              <a:rPr lang="ru-RU" sz="3200" b="1" dirty="0" smtClean="0">
                <a:solidFill>
                  <a:schemeClr val="bg1"/>
                </a:solidFill>
              </a:rPr>
              <a:t>На Мамаевом кургане установлена стела погибшим в Сталинграде солдатам из </a:t>
            </a:r>
            <a:r>
              <a:rPr lang="ru-RU" sz="3200" b="1" dirty="0" err="1" smtClean="0">
                <a:solidFill>
                  <a:schemeClr val="bg1"/>
                </a:solidFill>
              </a:rPr>
              <a:t>Дергачевского</a:t>
            </a:r>
            <a:r>
              <a:rPr lang="ru-RU" sz="3200" b="1" dirty="0" smtClean="0">
                <a:solidFill>
                  <a:schemeClr val="bg1"/>
                </a:solidFill>
              </a:rPr>
              <a:t> района Саратовской области погибшим</a:t>
            </a:r>
            <a:br>
              <a:rPr lang="ru-RU" sz="3200" b="1" dirty="0" smtClean="0">
                <a:solidFill>
                  <a:schemeClr val="bg1"/>
                </a:solidFill>
              </a:rPr>
            </a:br>
            <a:r>
              <a:rPr lang="ru-RU" sz="3200" b="1" dirty="0" smtClean="0">
                <a:solidFill>
                  <a:schemeClr val="bg1"/>
                </a:solidFill>
              </a:rPr>
              <a:t>при </a:t>
            </a:r>
            <a:r>
              <a:rPr lang="ru-RU" sz="3200" b="1" smtClean="0">
                <a:solidFill>
                  <a:schemeClr val="bg1"/>
                </a:solidFill>
              </a:rPr>
              <a:t>защите талинграда</a:t>
            </a:r>
            <a:r>
              <a:rPr lang="ru-RU" sz="3200" b="1" dirty="0" smtClean="0">
                <a:solidFill>
                  <a:schemeClr val="bg1"/>
                </a:solidFill>
              </a:rPr>
              <a:t>.</a:t>
            </a:r>
            <a:endParaRPr lang="ru-RU" sz="3200" b="1" dirty="0">
              <a:solidFill>
                <a:schemeClr val="bg1"/>
              </a:solidFill>
            </a:endParaRPr>
          </a:p>
        </p:txBody>
      </p:sp>
      <p:pic>
        <p:nvPicPr>
          <p:cNvPr id="4" name="Рисунок 3" descr="02.png"/>
          <p:cNvPicPr>
            <a:picLocks noChangeAspect="1"/>
          </p:cNvPicPr>
          <p:nvPr/>
        </p:nvPicPr>
        <p:blipFill>
          <a:blip r:embed="rId3"/>
          <a:stretch>
            <a:fillRect/>
          </a:stretch>
        </p:blipFill>
        <p:spPr>
          <a:xfrm>
            <a:off x="4929190" y="4143380"/>
            <a:ext cx="4214810" cy="271462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Мероприятия у нас в школе</a:t>
            </a:r>
            <a:endParaRPr lang="ru-RU" b="1" i="1" dirty="0"/>
          </a:p>
        </p:txBody>
      </p:sp>
      <p:graphicFrame>
        <p:nvGraphicFramePr>
          <p:cNvPr id="4" name="Содержимое 3"/>
          <p:cNvGraphicFramePr>
            <a:graphicFrameLocks noGrp="1"/>
          </p:cNvGraphicFramePr>
          <p:nvPr>
            <p:ph idx="1"/>
          </p:nvPr>
        </p:nvGraphicFramePr>
        <p:xfrm>
          <a:off x="214282" y="1571612"/>
          <a:ext cx="8929718" cy="5023400"/>
        </p:xfrm>
        <a:graphic>
          <a:graphicData uri="http://schemas.openxmlformats.org/drawingml/2006/table">
            <a:tbl>
              <a:tblPr/>
              <a:tblGrid>
                <a:gridCol w="5787609"/>
                <a:gridCol w="3142109"/>
              </a:tblGrid>
              <a:tr h="317395">
                <a:tc>
                  <a:txBody>
                    <a:bodyPr/>
                    <a:lstStyle/>
                    <a:p>
                      <a:pPr algn="ctr">
                        <a:lnSpc>
                          <a:spcPct val="115000"/>
                        </a:lnSpc>
                        <a:spcAft>
                          <a:spcPts val="1000"/>
                        </a:spcAft>
                      </a:pPr>
                      <a:r>
                        <a:rPr lang="ru-RU" sz="1400" b="1" dirty="0">
                          <a:latin typeface="Times New Roman"/>
                          <a:ea typeface="Calibri"/>
                          <a:cs typeface="Times New Roman"/>
                        </a:rPr>
                        <a:t>Мероприятия, формы работы</a:t>
                      </a:r>
                      <a:endParaRPr lang="ru-RU"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b="1" dirty="0">
                          <a:latin typeface="Times New Roman"/>
                          <a:ea typeface="Calibri"/>
                          <a:cs typeface="Times New Roman"/>
                        </a:rPr>
                        <a:t>Сроки</a:t>
                      </a:r>
                      <a:endParaRPr lang="ru-RU"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395">
                <a:tc>
                  <a:txBody>
                    <a:bodyPr/>
                    <a:lstStyle/>
                    <a:p>
                      <a:pPr algn="just">
                        <a:lnSpc>
                          <a:spcPct val="115000"/>
                        </a:lnSpc>
                        <a:spcAft>
                          <a:spcPts val="0"/>
                        </a:spcAft>
                      </a:pPr>
                      <a:r>
                        <a:rPr lang="ru-RU" sz="1600" dirty="0">
                          <a:latin typeface="Times New Roman"/>
                          <a:ea typeface="Calibri"/>
                          <a:cs typeface="Times New Roman"/>
                        </a:rPr>
                        <a:t>Постановка целей и задач проекта-исследования;</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600" dirty="0">
                          <a:latin typeface="Times New Roman"/>
                          <a:ea typeface="Calibri"/>
                          <a:cs typeface="Times New Roman"/>
                        </a:rPr>
                        <a:t>февраль  2015г.</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891">
                <a:tc>
                  <a:txBody>
                    <a:bodyPr/>
                    <a:lstStyle/>
                    <a:p>
                      <a:pPr algn="just">
                        <a:lnSpc>
                          <a:spcPct val="115000"/>
                        </a:lnSpc>
                        <a:spcAft>
                          <a:spcPts val="0"/>
                        </a:spcAft>
                      </a:pPr>
                      <a:r>
                        <a:rPr lang="ru-RU" sz="1600" dirty="0">
                          <a:latin typeface="Times New Roman"/>
                          <a:ea typeface="Calibri"/>
                          <a:cs typeface="Times New Roman"/>
                        </a:rPr>
                        <a:t>Организация и проведение  школьного  мероприятия</a:t>
                      </a:r>
                      <a:endParaRPr lang="ru-RU" sz="1600" dirty="0">
                        <a:latin typeface="Calibri"/>
                        <a:ea typeface="Calibri"/>
                        <a:cs typeface="Times New Roman"/>
                      </a:endParaRPr>
                    </a:p>
                    <a:p>
                      <a:pPr algn="just">
                        <a:lnSpc>
                          <a:spcPct val="115000"/>
                        </a:lnSpc>
                        <a:spcAft>
                          <a:spcPts val="0"/>
                        </a:spcAft>
                      </a:pPr>
                      <a:r>
                        <a:rPr lang="ru-RU" sz="1600" dirty="0">
                          <a:latin typeface="Times New Roman"/>
                          <a:ea typeface="Calibri"/>
                          <a:cs typeface="Times New Roman"/>
                        </a:rPr>
                        <a:t>Виртуальное путешествие « Города-герои» </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Calibri"/>
                          <a:cs typeface="Times New Roman"/>
                        </a:rPr>
                        <a:t>март 2015</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790">
                <a:tc>
                  <a:txBody>
                    <a:bodyPr/>
                    <a:lstStyle/>
                    <a:p>
                      <a:pPr algn="just">
                        <a:lnSpc>
                          <a:spcPct val="115000"/>
                        </a:lnSpc>
                        <a:spcAft>
                          <a:spcPts val="1000"/>
                        </a:spcAft>
                      </a:pPr>
                      <a:r>
                        <a:rPr lang="ru-RU" sz="1600" dirty="0">
                          <a:latin typeface="Times New Roman"/>
                          <a:ea typeface="Calibri"/>
                          <a:cs typeface="Times New Roman"/>
                        </a:rPr>
                        <a:t>Видеозапись-материал  о городах-героях, выполненный учащимися  МОУ «СОШ п.Восточный» </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Calibri"/>
                          <a:cs typeface="Times New Roman"/>
                        </a:rPr>
                        <a:t>март</a:t>
                      </a:r>
                      <a:endParaRPr lang="ru-RU" sz="1600" dirty="0">
                        <a:latin typeface="Calibri"/>
                        <a:ea typeface="Calibri"/>
                        <a:cs typeface="Times New Roman"/>
                      </a:endParaRPr>
                    </a:p>
                    <a:p>
                      <a:pPr algn="ctr">
                        <a:lnSpc>
                          <a:spcPct val="115000"/>
                        </a:lnSpc>
                        <a:spcAft>
                          <a:spcPts val="0"/>
                        </a:spcAft>
                      </a:pPr>
                      <a:r>
                        <a:rPr lang="ru-RU" sz="1600" dirty="0">
                          <a:latin typeface="Times New Roman"/>
                          <a:ea typeface="Calibri"/>
                          <a:cs typeface="Times New Roman"/>
                        </a:rPr>
                        <a:t>2015</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743">
                <a:tc>
                  <a:txBody>
                    <a:bodyPr/>
                    <a:lstStyle/>
                    <a:p>
                      <a:pPr algn="just">
                        <a:lnSpc>
                          <a:spcPct val="115000"/>
                        </a:lnSpc>
                        <a:spcAft>
                          <a:spcPts val="1000"/>
                        </a:spcAft>
                      </a:pPr>
                      <a:r>
                        <a:rPr lang="ru-RU" sz="1600" dirty="0">
                          <a:latin typeface="Times New Roman"/>
                          <a:ea typeface="Calibri"/>
                          <a:cs typeface="Times New Roman"/>
                        </a:rPr>
                        <a:t>Сбор материала в комнату  Боевой Славы  по опубликованным мемуарам о земляках-защитниках городов-героев </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Calibri"/>
                          <a:cs typeface="Times New Roman"/>
                        </a:rPr>
                        <a:t>февраль- март</a:t>
                      </a:r>
                      <a:endParaRPr lang="ru-RU" sz="1600" dirty="0">
                        <a:latin typeface="Calibri"/>
                        <a:ea typeface="Calibri"/>
                        <a:cs typeface="Times New Roman"/>
                      </a:endParaRPr>
                    </a:p>
                    <a:p>
                      <a:pPr algn="ctr">
                        <a:lnSpc>
                          <a:spcPct val="115000"/>
                        </a:lnSpc>
                        <a:spcAft>
                          <a:spcPts val="0"/>
                        </a:spcAft>
                      </a:pPr>
                      <a:r>
                        <a:rPr lang="ru-RU" sz="1600" dirty="0">
                          <a:latin typeface="Times New Roman"/>
                          <a:ea typeface="Calibri"/>
                          <a:cs typeface="Times New Roman"/>
                        </a:rPr>
                        <a:t>2015</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3738">
                <a:tc>
                  <a:txBody>
                    <a:bodyPr/>
                    <a:lstStyle/>
                    <a:p>
                      <a:pPr algn="just">
                        <a:lnSpc>
                          <a:spcPct val="115000"/>
                        </a:lnSpc>
                        <a:spcAft>
                          <a:spcPts val="0"/>
                        </a:spcAft>
                      </a:pPr>
                      <a:r>
                        <a:rPr lang="ru-RU" sz="1600" dirty="0">
                          <a:latin typeface="Times New Roman"/>
                          <a:ea typeface="Calibri"/>
                          <a:cs typeface="Times New Roman"/>
                        </a:rPr>
                        <a:t>Материалы- видеоролики о городах-героях.</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Calibri"/>
                          <a:cs typeface="Times New Roman"/>
                        </a:rPr>
                        <a:t>март</a:t>
                      </a:r>
                      <a:endParaRPr lang="ru-RU" sz="1600" dirty="0">
                        <a:latin typeface="Calibri"/>
                        <a:ea typeface="Calibri"/>
                        <a:cs typeface="Times New Roman"/>
                      </a:endParaRPr>
                    </a:p>
                    <a:p>
                      <a:pPr algn="ctr">
                        <a:lnSpc>
                          <a:spcPct val="115000"/>
                        </a:lnSpc>
                        <a:spcAft>
                          <a:spcPts val="0"/>
                        </a:spcAft>
                      </a:pPr>
                      <a:r>
                        <a:rPr lang="ru-RU" sz="1600" dirty="0">
                          <a:latin typeface="Times New Roman"/>
                          <a:ea typeface="Calibri"/>
                          <a:cs typeface="Times New Roman"/>
                        </a:rPr>
                        <a:t>2015</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868">
                <a:tc>
                  <a:txBody>
                    <a:bodyPr/>
                    <a:lstStyle/>
                    <a:p>
                      <a:pPr algn="just">
                        <a:lnSpc>
                          <a:spcPct val="115000"/>
                        </a:lnSpc>
                        <a:spcAft>
                          <a:spcPts val="0"/>
                        </a:spcAft>
                      </a:pPr>
                      <a:r>
                        <a:rPr lang="ru-RU" sz="1600" dirty="0">
                          <a:latin typeface="Times New Roman"/>
                          <a:ea typeface="Calibri"/>
                          <a:cs typeface="Times New Roman"/>
                        </a:rPr>
                        <a:t>Подборка фотографий и материала   для  приложения к проекту.</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Calibri"/>
                          <a:cs typeface="Times New Roman"/>
                        </a:rPr>
                        <a:t>февраль - март 2015</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790">
                <a:tc>
                  <a:txBody>
                    <a:bodyPr/>
                    <a:lstStyle/>
                    <a:p>
                      <a:pPr algn="just">
                        <a:lnSpc>
                          <a:spcPct val="115000"/>
                        </a:lnSpc>
                        <a:spcAft>
                          <a:spcPts val="1000"/>
                        </a:spcAft>
                      </a:pPr>
                      <a:r>
                        <a:rPr lang="ru-RU" sz="1100" dirty="0">
                          <a:latin typeface="Times New Roman"/>
                          <a:ea typeface="Calibri"/>
                          <a:cs typeface="Times New Roman"/>
                        </a:rPr>
                        <a:t> </a:t>
                      </a:r>
                      <a:r>
                        <a:rPr lang="ru-RU" sz="1600" dirty="0">
                          <a:latin typeface="Times New Roman"/>
                          <a:ea typeface="Calibri"/>
                          <a:cs typeface="Times New Roman"/>
                        </a:rPr>
                        <a:t>Запись компакт-диска « Дорогами войны» - обобщение поисковой работы участников проекта</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Calibri"/>
                          <a:cs typeface="Times New Roman"/>
                        </a:rPr>
                        <a:t>апрель</a:t>
                      </a:r>
                      <a:endParaRPr lang="ru-RU" sz="1600" dirty="0">
                        <a:latin typeface="Calibri"/>
                        <a:ea typeface="Calibri"/>
                        <a:cs typeface="Times New Roman"/>
                      </a:endParaRPr>
                    </a:p>
                    <a:p>
                      <a:pPr algn="ctr">
                        <a:lnSpc>
                          <a:spcPct val="115000"/>
                        </a:lnSpc>
                        <a:spcAft>
                          <a:spcPts val="0"/>
                        </a:spcAft>
                      </a:pPr>
                      <a:r>
                        <a:rPr lang="ru-RU" sz="1600" dirty="0">
                          <a:latin typeface="Times New Roman"/>
                          <a:ea typeface="Calibri"/>
                          <a:cs typeface="Times New Roman"/>
                        </a:rPr>
                        <a:t>2015</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790">
                <a:tc>
                  <a:txBody>
                    <a:bodyPr/>
                    <a:lstStyle/>
                    <a:p>
                      <a:pPr algn="ctr">
                        <a:lnSpc>
                          <a:spcPct val="115000"/>
                        </a:lnSpc>
                        <a:spcAft>
                          <a:spcPts val="0"/>
                        </a:spcAft>
                      </a:pPr>
                      <a:r>
                        <a:rPr lang="ru-RU" sz="1600" dirty="0">
                          <a:latin typeface="Times New Roman"/>
                          <a:ea typeface="Calibri"/>
                          <a:cs typeface="Times New Roman"/>
                        </a:rPr>
                        <a:t>Презентация проекта -  </a:t>
                      </a:r>
                      <a:r>
                        <a:rPr lang="ru-RU" sz="1600" b="1" dirty="0">
                          <a:latin typeface="Times New Roman"/>
                          <a:ea typeface="Calibri"/>
                          <a:cs typeface="Times New Roman"/>
                        </a:rPr>
                        <a:t>«Дорогами войны»</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latin typeface="Times New Roman"/>
                          <a:ea typeface="Calibri"/>
                          <a:cs typeface="Times New Roman"/>
                        </a:rPr>
                        <a:t>апрель</a:t>
                      </a:r>
                      <a:endParaRPr lang="ru-RU" sz="1600" dirty="0">
                        <a:latin typeface="Calibri"/>
                        <a:ea typeface="Calibri"/>
                        <a:cs typeface="Times New Roman"/>
                      </a:endParaRPr>
                    </a:p>
                    <a:p>
                      <a:pPr algn="ctr">
                        <a:lnSpc>
                          <a:spcPct val="115000"/>
                        </a:lnSpc>
                        <a:spcAft>
                          <a:spcPts val="0"/>
                        </a:spcAft>
                      </a:pPr>
                      <a:r>
                        <a:rPr lang="ru-RU" sz="1600" dirty="0">
                          <a:latin typeface="Times New Roman"/>
                          <a:ea typeface="Calibri"/>
                          <a:cs typeface="Times New Roman"/>
                        </a:rPr>
                        <a:t>2015</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661176"/>
          </a:xfrm>
        </p:spPr>
        <p:txBody>
          <a:bodyPr>
            <a:normAutofit fontScale="90000"/>
          </a:bodyPr>
          <a:lstStyle/>
          <a:p>
            <a:r>
              <a:rPr lang="ru-RU" dirty="0" smtClean="0"/>
              <a:t>Виртуальное путешествие «Города-герои»</a:t>
            </a:r>
            <a:endParaRPr lang="ru-RU" dirty="0"/>
          </a:p>
        </p:txBody>
      </p:sp>
      <p:pic>
        <p:nvPicPr>
          <p:cNvPr id="1032" name="Picture 8" descr="E:\каир\фото-города-герои\IMG_0834.JPG"/>
          <p:cNvPicPr>
            <a:picLocks noChangeAspect="1" noChangeArrowheads="1"/>
          </p:cNvPicPr>
          <p:nvPr/>
        </p:nvPicPr>
        <p:blipFill>
          <a:blip r:embed="rId2"/>
          <a:srcRect/>
          <a:stretch>
            <a:fillRect/>
          </a:stretch>
        </p:blipFill>
        <p:spPr bwMode="auto">
          <a:xfrm>
            <a:off x="2857488" y="1500174"/>
            <a:ext cx="3251200" cy="2438400"/>
          </a:xfrm>
          <a:prstGeom prst="rect">
            <a:avLst/>
          </a:prstGeom>
          <a:noFill/>
        </p:spPr>
      </p:pic>
      <p:pic>
        <p:nvPicPr>
          <p:cNvPr id="1033" name="Picture 9" descr="E:\каир\фото-города-герои\IMG_0846.JPG"/>
          <p:cNvPicPr>
            <a:picLocks noGrp="1" noChangeAspect="1" noChangeArrowheads="1"/>
          </p:cNvPicPr>
          <p:nvPr>
            <p:ph idx="1"/>
          </p:nvPr>
        </p:nvPicPr>
        <p:blipFill>
          <a:blip r:embed="rId3"/>
          <a:srcRect/>
          <a:stretch>
            <a:fillRect/>
          </a:stretch>
        </p:blipFill>
        <p:spPr bwMode="auto">
          <a:xfrm>
            <a:off x="0" y="1428736"/>
            <a:ext cx="2667019" cy="2000264"/>
          </a:xfrm>
          <a:prstGeom prst="rect">
            <a:avLst/>
          </a:prstGeom>
          <a:noFill/>
        </p:spPr>
      </p:pic>
      <p:pic>
        <p:nvPicPr>
          <p:cNvPr id="1034" name="Picture 10" descr="E:\каир\фото-города-герои\IMG_0850.JPG"/>
          <p:cNvPicPr>
            <a:picLocks noChangeAspect="1" noChangeArrowheads="1"/>
          </p:cNvPicPr>
          <p:nvPr/>
        </p:nvPicPr>
        <p:blipFill>
          <a:blip r:embed="rId4" cstate="print"/>
          <a:srcRect/>
          <a:stretch>
            <a:fillRect/>
          </a:stretch>
        </p:blipFill>
        <p:spPr bwMode="auto">
          <a:xfrm>
            <a:off x="3214678" y="4286256"/>
            <a:ext cx="2476517" cy="1857388"/>
          </a:xfrm>
          <a:prstGeom prst="rect">
            <a:avLst/>
          </a:prstGeom>
          <a:noFill/>
        </p:spPr>
      </p:pic>
      <p:pic>
        <p:nvPicPr>
          <p:cNvPr id="1035" name="Picture 11" descr="E:\каир\фото-города-герои\IMG_0896.JPG"/>
          <p:cNvPicPr>
            <a:picLocks noChangeAspect="1" noChangeArrowheads="1"/>
          </p:cNvPicPr>
          <p:nvPr/>
        </p:nvPicPr>
        <p:blipFill>
          <a:blip r:embed="rId5"/>
          <a:srcRect/>
          <a:stretch>
            <a:fillRect/>
          </a:stretch>
        </p:blipFill>
        <p:spPr bwMode="auto">
          <a:xfrm>
            <a:off x="5892800" y="4143380"/>
            <a:ext cx="3251200" cy="2438400"/>
          </a:xfrm>
          <a:prstGeom prst="rect">
            <a:avLst/>
          </a:prstGeom>
          <a:noFill/>
        </p:spPr>
      </p:pic>
      <p:pic>
        <p:nvPicPr>
          <p:cNvPr id="1037" name="Picture 13" descr="E:\каир\фото-города-герои\IMG_0902.JPG"/>
          <p:cNvPicPr>
            <a:picLocks noChangeAspect="1" noChangeArrowheads="1"/>
          </p:cNvPicPr>
          <p:nvPr/>
        </p:nvPicPr>
        <p:blipFill>
          <a:blip r:embed="rId6"/>
          <a:srcRect/>
          <a:stretch>
            <a:fillRect/>
          </a:stretch>
        </p:blipFill>
        <p:spPr bwMode="auto">
          <a:xfrm>
            <a:off x="142844" y="3857628"/>
            <a:ext cx="3251200" cy="2438400"/>
          </a:xfrm>
          <a:prstGeom prst="rect">
            <a:avLst/>
          </a:prstGeom>
          <a:noFill/>
        </p:spPr>
      </p:pic>
      <p:pic>
        <p:nvPicPr>
          <p:cNvPr id="1038" name="Picture 14" descr="E:\каир\фото-города-герои\IMG_0903.JPG"/>
          <p:cNvPicPr>
            <a:picLocks noChangeAspect="1" noChangeArrowheads="1"/>
          </p:cNvPicPr>
          <p:nvPr/>
        </p:nvPicPr>
        <p:blipFill>
          <a:blip r:embed="rId7"/>
          <a:srcRect/>
          <a:stretch>
            <a:fillRect/>
          </a:stretch>
        </p:blipFill>
        <p:spPr bwMode="auto">
          <a:xfrm>
            <a:off x="5892800" y="1071546"/>
            <a:ext cx="3251200" cy="2438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t>Этапы  проекта-исследования  «Дорогами  войны»</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214282" y="1142984"/>
          <a:ext cx="8929718" cy="5595380"/>
        </p:xfrm>
        <a:graphic>
          <a:graphicData uri="http://schemas.openxmlformats.org/drawingml/2006/table">
            <a:tbl>
              <a:tblPr/>
              <a:tblGrid>
                <a:gridCol w="1496867"/>
                <a:gridCol w="7432851"/>
              </a:tblGrid>
              <a:tr h="323572">
                <a:tc>
                  <a:txBody>
                    <a:bodyPr/>
                    <a:lstStyle/>
                    <a:p>
                      <a:pPr algn="l">
                        <a:lnSpc>
                          <a:spcPct val="115000"/>
                        </a:lnSpc>
                        <a:spcAft>
                          <a:spcPts val="0"/>
                        </a:spcAft>
                      </a:pPr>
                      <a:r>
                        <a:rPr lang="ru-RU" sz="1800" b="1" dirty="0">
                          <a:latin typeface="Times New Roman"/>
                          <a:ea typeface="Calibri"/>
                          <a:cs typeface="Times New Roman"/>
                        </a:rPr>
                        <a:t>Этап</a:t>
                      </a:r>
                      <a:endParaRPr lang="ru-RU"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b="1">
                          <a:latin typeface="Times New Roman"/>
                          <a:ea typeface="Calibri"/>
                          <a:cs typeface="Times New Roman"/>
                        </a:rPr>
                        <a:t>Тема. Содержание. Ресурс.</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5005">
                <a:tc>
                  <a:txBody>
                    <a:bodyPr/>
                    <a:lstStyle/>
                    <a:p>
                      <a:pPr algn="just">
                        <a:lnSpc>
                          <a:spcPct val="115000"/>
                        </a:lnSpc>
                        <a:spcAft>
                          <a:spcPts val="0"/>
                        </a:spcAft>
                      </a:pPr>
                      <a:endParaRPr lang="ru-RU"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b="1" dirty="0">
                          <a:latin typeface="Times New Roman"/>
                          <a:ea typeface="Calibri"/>
                          <a:cs typeface="Times New Roman"/>
                        </a:rPr>
                        <a:t>подача заявок  </a:t>
                      </a:r>
                      <a:r>
                        <a:rPr lang="ru-RU" sz="1600" b="1" dirty="0" smtClean="0"/>
                        <a:t>I Межмуниципальный интернет-конкурс творческих работ  </a:t>
                      </a:r>
                    </a:p>
                    <a:p>
                      <a:pPr algn="ctr"/>
                      <a:r>
                        <a:rPr lang="ru-RU" sz="1600" b="1" dirty="0" smtClean="0"/>
                        <a:t>«Победа народа в сердцах поколений»</a:t>
                      </a:r>
                    </a:p>
                    <a:p>
                      <a:endParaRPr lang="ru-RU" sz="1600" b="1" dirty="0" smtClean="0"/>
                    </a:p>
                    <a:p>
                      <a:pPr algn="l">
                        <a:lnSpc>
                          <a:spcPct val="115000"/>
                        </a:lnSpc>
                        <a:spcAft>
                          <a:spcPts val="0"/>
                        </a:spcAft>
                      </a:pPr>
                      <a:endParaRPr lang="ru-RU" sz="1600" b="1" dirty="0">
                        <a:latin typeface="Calibri"/>
                        <a:ea typeface="Calibri"/>
                        <a:cs typeface="Times New Roman"/>
                      </a:endParaRPr>
                    </a:p>
                    <a:p>
                      <a:pPr algn="l">
                        <a:lnSpc>
                          <a:spcPct val="115000"/>
                        </a:lnSpc>
                        <a:spcAft>
                          <a:spcPts val="0"/>
                        </a:spcAft>
                      </a:pPr>
                      <a:r>
                        <a:rPr lang="ru-RU" sz="1600" b="1" dirty="0">
                          <a:latin typeface="Times New Roman"/>
                          <a:ea typeface="Calibri"/>
                          <a:cs typeface="Times New Roman"/>
                        </a:rPr>
                        <a:t> Проект-исследование</a:t>
                      </a:r>
                      <a:endParaRPr lang="ru-RU" sz="1600" b="1" dirty="0">
                        <a:latin typeface="Calibri"/>
                        <a:ea typeface="Calibri"/>
                        <a:cs typeface="Times New Roman"/>
                      </a:endParaRPr>
                    </a:p>
                    <a:p>
                      <a:pPr algn="l">
                        <a:lnSpc>
                          <a:spcPct val="115000"/>
                        </a:lnSpc>
                        <a:spcAft>
                          <a:spcPts val="0"/>
                        </a:spcAft>
                      </a:pPr>
                      <a:r>
                        <a:rPr lang="ru-RU" sz="1600" b="1" dirty="0">
                          <a:latin typeface="Times New Roman"/>
                          <a:ea typeface="Calibri"/>
                          <a:cs typeface="Times New Roman"/>
                        </a:rPr>
                        <a:t>Секция: </a:t>
                      </a:r>
                      <a:r>
                        <a:rPr lang="ru-RU" sz="1600" b="1" dirty="0" smtClean="0">
                          <a:latin typeface="Times New Roman"/>
                          <a:ea typeface="Calibri"/>
                          <a:cs typeface="Times New Roman"/>
                        </a:rPr>
                        <a:t>Презентация</a:t>
                      </a:r>
                      <a:endParaRPr lang="ru-RU" sz="1600" b="1" dirty="0">
                        <a:latin typeface="Calibri"/>
                        <a:ea typeface="Calibri"/>
                        <a:cs typeface="Times New Roman"/>
                      </a:endParaRPr>
                    </a:p>
                    <a:p>
                      <a:pPr algn="l">
                        <a:lnSpc>
                          <a:spcPct val="115000"/>
                        </a:lnSpc>
                        <a:spcAft>
                          <a:spcPts val="0"/>
                        </a:spcAft>
                      </a:pPr>
                      <a:r>
                        <a:rPr lang="ru-RU" sz="1600" b="1" dirty="0">
                          <a:latin typeface="Times New Roman"/>
                          <a:ea typeface="Calibri"/>
                          <a:cs typeface="Times New Roman"/>
                        </a:rPr>
                        <a:t>(к 70 </a:t>
                      </a:r>
                      <a:r>
                        <a:rPr lang="ru-RU" sz="1600" b="1" dirty="0" err="1">
                          <a:latin typeface="Times New Roman"/>
                          <a:ea typeface="Calibri"/>
                          <a:cs typeface="Times New Roman"/>
                        </a:rPr>
                        <a:t>летию</a:t>
                      </a:r>
                      <a:r>
                        <a:rPr lang="ru-RU" sz="1600" b="1" dirty="0">
                          <a:latin typeface="Times New Roman"/>
                          <a:ea typeface="Calibri"/>
                          <a:cs typeface="Times New Roman"/>
                        </a:rPr>
                        <a:t>  Победы в Великой Отечественной войне 1941-1945 гг.)</a:t>
                      </a:r>
                      <a:endParaRPr lang="ru-RU" sz="1600" b="1" dirty="0">
                        <a:latin typeface="Calibri"/>
                        <a:ea typeface="Calibri"/>
                        <a:cs typeface="Times New Roman"/>
                      </a:endParaRPr>
                    </a:p>
                    <a:p>
                      <a:pPr algn="l">
                        <a:lnSpc>
                          <a:spcPct val="115000"/>
                        </a:lnSpc>
                        <a:spcAft>
                          <a:spcPts val="0"/>
                        </a:spcAft>
                      </a:pPr>
                      <a:r>
                        <a:rPr lang="ru-RU" sz="1600" b="1" dirty="0">
                          <a:latin typeface="Times New Roman"/>
                          <a:ea typeface="Calibri"/>
                          <a:cs typeface="Times New Roman"/>
                        </a:rPr>
                        <a:t>«Дорогами  войны»</a:t>
                      </a:r>
                      <a:endParaRPr lang="ru-RU"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144">
                <a:tc>
                  <a:txBody>
                    <a:bodyPr/>
                    <a:lstStyle/>
                    <a:p>
                      <a:pPr algn="just">
                        <a:lnSpc>
                          <a:spcPct val="115000"/>
                        </a:lnSpc>
                        <a:spcAft>
                          <a:spcPts val="0"/>
                        </a:spcAft>
                      </a:pP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600" b="1">
                          <a:latin typeface="Times New Roman"/>
                          <a:ea typeface="Calibri"/>
                          <a:cs typeface="Times New Roman"/>
                        </a:rPr>
                        <a:t>«Видеоматериалы – мероприятия, посвященные  70 летию  Великой Победы» . (Приложение-диск )</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144">
                <a:tc>
                  <a:txBody>
                    <a:bodyPr/>
                    <a:lstStyle/>
                    <a:p>
                      <a:pPr algn="l">
                        <a:lnSpc>
                          <a:spcPct val="115000"/>
                        </a:lnSpc>
                        <a:spcAft>
                          <a:spcPts val="0"/>
                        </a:spcAft>
                      </a:pP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600" b="1">
                          <a:latin typeface="Times New Roman"/>
                          <a:ea typeface="Calibri"/>
                          <a:cs typeface="Times New Roman"/>
                        </a:rPr>
                        <a:t> Материалы исследовательской   работы –поисковый материал о земляках-участниках войны, защищавших  города-герои. (Приложение )</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144">
                <a:tc>
                  <a:txBody>
                    <a:bodyPr/>
                    <a:lstStyle/>
                    <a:p>
                      <a:pPr algn="l">
                        <a:lnSpc>
                          <a:spcPct val="115000"/>
                        </a:lnSpc>
                        <a:spcAft>
                          <a:spcPts val="0"/>
                        </a:spcAft>
                      </a:pP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b="1">
                          <a:latin typeface="Times New Roman"/>
                          <a:ea typeface="Calibri"/>
                          <a:cs typeface="Times New Roman"/>
                        </a:rPr>
                        <a:t>«Расскажи мне  о войне» – интервью-воспоминание  ветерана  войны, материалы публикаций. (Приложение)</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572">
                <a:tc>
                  <a:txBody>
                    <a:bodyPr/>
                    <a:lstStyle/>
                    <a:p>
                      <a:pPr algn="l">
                        <a:lnSpc>
                          <a:spcPct val="115000"/>
                        </a:lnSpc>
                        <a:spcAft>
                          <a:spcPts val="0"/>
                        </a:spcAft>
                      </a:pP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b="1">
                          <a:latin typeface="Times New Roman"/>
                          <a:ea typeface="Calibri"/>
                          <a:cs typeface="Times New Roman"/>
                        </a:rPr>
                        <a:t>Создание  презентации  о  городах-героях  (Приложение -диск )</a:t>
                      </a:r>
                      <a:endParaRPr lang="ru-RU" sz="16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144">
                <a:tc>
                  <a:txBody>
                    <a:bodyPr/>
                    <a:lstStyle/>
                    <a:p>
                      <a:pPr algn="l">
                        <a:lnSpc>
                          <a:spcPct val="115000"/>
                        </a:lnSpc>
                        <a:spcAft>
                          <a:spcPts val="0"/>
                        </a:spcAft>
                      </a:pPr>
                      <a:endParaRPr lang="ru-RU"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b="1" dirty="0">
                          <a:latin typeface="Times New Roman"/>
                          <a:ea typeface="Calibri"/>
                          <a:cs typeface="Times New Roman"/>
                        </a:rPr>
                        <a:t>«Фото материал  об участии учащихся  в мероприятии «Города-герои» . (Приложение-диск )</a:t>
                      </a:r>
                      <a:endParaRPr lang="ru-RU"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Заключение</a:t>
            </a:r>
            <a:r>
              <a:rPr lang="ru-RU" dirty="0" smtClean="0"/>
              <a:t/>
            </a:r>
            <a:br>
              <a:rPr lang="ru-RU" dirty="0" smtClean="0"/>
            </a:br>
            <a:endParaRPr lang="ru-RU" dirty="0"/>
          </a:p>
        </p:txBody>
      </p:sp>
      <p:sp>
        <p:nvSpPr>
          <p:cNvPr id="3" name="Содержимое 2"/>
          <p:cNvSpPr>
            <a:spLocks noGrp="1"/>
          </p:cNvSpPr>
          <p:nvPr>
            <p:ph idx="1"/>
          </p:nvPr>
        </p:nvSpPr>
        <p:spPr>
          <a:xfrm>
            <a:off x="457200" y="1142984"/>
            <a:ext cx="8229600" cy="5311824"/>
          </a:xfrm>
        </p:spPr>
        <p:txBody>
          <a:bodyPr>
            <a:normAutofit fontScale="70000" lnSpcReduction="20000"/>
          </a:bodyPr>
          <a:lstStyle/>
          <a:p>
            <a:pPr>
              <a:buNone/>
            </a:pPr>
            <a:r>
              <a:rPr lang="ru-RU" b="1" dirty="0" smtClean="0"/>
              <a:t>          Во время поисковой  работы  мы словно перелистали героические страницы Великой Отечественной войны. Нам нельзя забывать, что за нашу сегодняшнюю жизнь была заплачена огромная цена. Мы должны помнить своих героев. Ибо народ, который забыл свое прошлое, не имеет будущего. </a:t>
            </a:r>
            <a:br>
              <a:rPr lang="ru-RU" b="1" dirty="0" smtClean="0"/>
            </a:br>
            <a:r>
              <a:rPr lang="ru-RU" b="1" dirty="0" smtClean="0"/>
              <a:t> Приближается 70 годовщина Великой Победы. Этот праздник очень дорог нашему народу. Не только в городах-героях, но на всей территории нашей страны шла великая битва против фашизма, битва за жизнь, за свободу нашей Родины. Участников сражений почти не осталось в живых. Но живы еще люди, у которых война отобрала детство. Сейчас это пожилые люди, ветераны. Они живут с нами рядом и нуждаются в нашем внимании и уважении.  Этот  проект-исследование  посвящен  моим землякам, защитникам городов -героев, тем, кто не вернулся с войны.</a:t>
            </a:r>
          </a:p>
          <a:p>
            <a:pPr>
              <a:buNone/>
            </a:pPr>
            <a:r>
              <a:rPr lang="ru-RU" b="1" dirty="0" smtClean="0"/>
              <a:t>     Вечная память и слава  моим  землякам, уроженцам   </a:t>
            </a:r>
            <a:r>
              <a:rPr lang="ru-RU" b="1" dirty="0" err="1" smtClean="0"/>
              <a:t>дергачевского</a:t>
            </a:r>
            <a:r>
              <a:rPr lang="ru-RU" b="1" dirty="0" smtClean="0"/>
              <a:t>  края.</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Источники информации:</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40000" lnSpcReduction="20000"/>
          </a:bodyPr>
          <a:lstStyle/>
          <a:p>
            <a:pPr>
              <a:buNone/>
            </a:pPr>
            <a:r>
              <a:rPr lang="ru-RU" dirty="0" smtClean="0"/>
              <a:t>1. Краеведческий материал  п.Восточный </a:t>
            </a:r>
            <a:r>
              <a:rPr lang="ru-RU" dirty="0" err="1" smtClean="0"/>
              <a:t>Дергачевского</a:t>
            </a:r>
            <a:r>
              <a:rPr lang="ru-RU" dirty="0" smtClean="0"/>
              <a:t> муниципального района Саратовской области;</a:t>
            </a:r>
          </a:p>
          <a:p>
            <a:pPr>
              <a:buNone/>
            </a:pPr>
            <a:r>
              <a:rPr lang="ru-RU" dirty="0" smtClean="0"/>
              <a:t>2.Сельская и школьная библиотека п.Восточный </a:t>
            </a:r>
            <a:r>
              <a:rPr lang="ru-RU" dirty="0" err="1" smtClean="0"/>
              <a:t>Дергачевского</a:t>
            </a:r>
            <a:r>
              <a:rPr lang="ru-RU" dirty="0" smtClean="0"/>
              <a:t>  муниципального района Саратовской области;</a:t>
            </a:r>
          </a:p>
          <a:p>
            <a:pPr>
              <a:buNone/>
            </a:pPr>
            <a:r>
              <a:rPr lang="ru-RU" dirty="0" smtClean="0"/>
              <a:t>3.Интервью с ветераном  войны, родственниками  воинов;</a:t>
            </a:r>
          </a:p>
          <a:p>
            <a:pPr>
              <a:buNone/>
            </a:pPr>
            <a:r>
              <a:rPr lang="ru-RU" dirty="0" smtClean="0"/>
              <a:t>4.Материалы  НОУ п.Восточный - руководитель  </a:t>
            </a:r>
            <a:r>
              <a:rPr lang="ru-RU" dirty="0" err="1" smtClean="0"/>
              <a:t>Айтмухамбетова</a:t>
            </a:r>
            <a:r>
              <a:rPr lang="ru-RU" dirty="0" smtClean="0"/>
              <a:t> Р.Р.;</a:t>
            </a:r>
          </a:p>
          <a:p>
            <a:pPr>
              <a:buNone/>
            </a:pPr>
            <a:r>
              <a:rPr lang="ru-RU" dirty="0" smtClean="0"/>
              <a:t>5.Комната Боевой Славы;</a:t>
            </a:r>
          </a:p>
          <a:p>
            <a:pPr>
              <a:buNone/>
            </a:pPr>
            <a:r>
              <a:rPr lang="ru-RU" dirty="0" smtClean="0"/>
              <a:t>6. Интернет-ресурсы . Видеозаписи о городах-героях; </a:t>
            </a:r>
          </a:p>
          <a:p>
            <a:pPr>
              <a:buNone/>
            </a:pPr>
            <a:r>
              <a:rPr lang="ru-RU" dirty="0" smtClean="0"/>
              <a:t>7. Книга Памяти Саратовской области.</a:t>
            </a:r>
          </a:p>
          <a:p>
            <a:pPr>
              <a:buNone/>
            </a:pPr>
            <a:r>
              <a:rPr lang="ru-RU" dirty="0" smtClean="0"/>
              <a:t>8. Маршрутный лист по городам-героям;</a:t>
            </a:r>
          </a:p>
          <a:p>
            <a:pPr>
              <a:buNone/>
            </a:pPr>
            <a:r>
              <a:rPr lang="ru-RU" b="1" dirty="0" smtClean="0"/>
              <a:t>Продукт  проекта-исследования  (прилагается):</a:t>
            </a:r>
            <a:endParaRPr lang="ru-RU" dirty="0" smtClean="0"/>
          </a:p>
          <a:p>
            <a:pPr>
              <a:buNone/>
            </a:pPr>
            <a:r>
              <a:rPr lang="ru-RU" sz="3800" i="1" dirty="0" smtClean="0"/>
              <a:t>- Видеозаписи со школьного мероприятия  о городах-героях.</a:t>
            </a:r>
            <a:endParaRPr lang="ru-RU" sz="3800" dirty="0" smtClean="0"/>
          </a:p>
          <a:p>
            <a:pPr>
              <a:buNone/>
            </a:pPr>
            <a:r>
              <a:rPr lang="ru-RU" sz="3800" i="1" dirty="0" smtClean="0"/>
              <a:t>-Приложение к проекту  «Дорогами войны» (материал о земляках, защищавших  города-герои)</a:t>
            </a:r>
            <a:endParaRPr lang="ru-RU" sz="3800" dirty="0" smtClean="0"/>
          </a:p>
          <a:p>
            <a:pPr>
              <a:buNone/>
            </a:pPr>
            <a:r>
              <a:rPr lang="ru-RU" sz="3800" dirty="0" smtClean="0"/>
              <a:t>-Материал-исследование в комнату  Боевой Славы   про земляков-участников ВОВ.</a:t>
            </a:r>
          </a:p>
          <a:p>
            <a:pPr>
              <a:buNone/>
            </a:pPr>
            <a:r>
              <a:rPr lang="ru-RU" sz="3800" i="1" dirty="0" smtClean="0"/>
              <a:t>-</a:t>
            </a:r>
            <a:r>
              <a:rPr lang="ru-RU" sz="3800" i="1" dirty="0" err="1" smtClean="0"/>
              <a:t>Мультимедийные</a:t>
            </a:r>
            <a:r>
              <a:rPr lang="ru-RU" sz="3800" i="1" dirty="0" smtClean="0"/>
              <a:t>  продукты (приложение- видеоролики, презентация)</a:t>
            </a:r>
            <a:endParaRPr lang="ru-RU" sz="3800" dirty="0" smtClean="0"/>
          </a:p>
          <a:p>
            <a:pPr>
              <a:buNone/>
            </a:pPr>
            <a:r>
              <a:rPr lang="ru-RU" sz="3800" dirty="0" smtClean="0"/>
              <a:t>- Создание  маршрутного листа по городам-героям;</a:t>
            </a:r>
          </a:p>
          <a:p>
            <a:pPr>
              <a:buNone/>
            </a:pPr>
            <a:r>
              <a:rPr lang="ru-RU" sz="3800" i="1" dirty="0" smtClean="0"/>
              <a:t>-Запись на диск материала – проекта- исследования «Дорогами войны»</a:t>
            </a:r>
            <a:endParaRPr lang="ru-RU" sz="3800" dirty="0" smtClean="0"/>
          </a:p>
          <a:p>
            <a:pPr>
              <a:buNone/>
            </a:pPr>
            <a:r>
              <a:rPr lang="ru-RU" sz="3800" dirty="0" smtClean="0"/>
              <a:t> </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fontScale="90000"/>
          </a:bodyPr>
          <a:lstStyle/>
          <a:p>
            <a:r>
              <a:rPr lang="ru-RU" b="1" dirty="0" smtClean="0"/>
              <a:t>                                                               Введение</a:t>
            </a:r>
            <a:r>
              <a:rPr lang="ru-RU" dirty="0" smtClean="0"/>
              <a:t/>
            </a:r>
            <a:br>
              <a:rPr lang="ru-RU" dirty="0" smtClean="0"/>
            </a:br>
            <a:r>
              <a:rPr lang="ru-RU" b="1" dirty="0" smtClean="0"/>
              <a:t> </a:t>
            </a:r>
            <a:r>
              <a:rPr lang="ru-RU" dirty="0" smtClean="0"/>
              <a:t/>
            </a:r>
            <a:br>
              <a:rPr lang="ru-RU" dirty="0" smtClean="0"/>
            </a:br>
            <a:endParaRPr lang="ru-RU" dirty="0"/>
          </a:p>
        </p:txBody>
      </p:sp>
      <p:sp>
        <p:nvSpPr>
          <p:cNvPr id="3" name="Содержимое 2"/>
          <p:cNvSpPr>
            <a:spLocks noGrp="1"/>
          </p:cNvSpPr>
          <p:nvPr>
            <p:ph idx="1"/>
          </p:nvPr>
        </p:nvSpPr>
        <p:spPr>
          <a:xfrm>
            <a:off x="457200" y="785794"/>
            <a:ext cx="8229600" cy="5643602"/>
          </a:xfrm>
        </p:spPr>
        <p:txBody>
          <a:bodyPr>
            <a:normAutofit fontScale="32500" lnSpcReduction="20000"/>
          </a:bodyPr>
          <a:lstStyle/>
          <a:p>
            <a:pPr>
              <a:buNone/>
            </a:pPr>
            <a:r>
              <a:rPr lang="ru-RU" sz="4500" b="1" dirty="0" smtClean="0">
                <a:solidFill>
                  <a:schemeClr val="bg1"/>
                </a:solidFill>
              </a:rPr>
              <a:t>            У </a:t>
            </a:r>
            <a:r>
              <a:rPr lang="ru-RU" sz="4500" b="1" dirty="0">
                <a:solidFill>
                  <a:schemeClr val="bg1"/>
                </a:solidFill>
              </a:rPr>
              <a:t>времени есть своя память – история.</a:t>
            </a:r>
            <a:br>
              <a:rPr lang="ru-RU" sz="4500" b="1" dirty="0">
                <a:solidFill>
                  <a:schemeClr val="bg1"/>
                </a:solidFill>
              </a:rPr>
            </a:br>
            <a:r>
              <a:rPr lang="ru-RU" sz="4500" b="1" dirty="0">
                <a:solidFill>
                  <a:schemeClr val="bg1"/>
                </a:solidFill>
              </a:rPr>
              <a:t>И поэтому мир  никогда не забывает о трагедиях, потрясавших планету в разные эпохи, в том числе и о жестоких войнах, уносивших миллионы жизней.</a:t>
            </a:r>
            <a:br>
              <a:rPr lang="ru-RU" sz="4500" b="1" dirty="0">
                <a:solidFill>
                  <a:schemeClr val="bg1"/>
                </a:solidFill>
              </a:rPr>
            </a:br>
            <a:r>
              <a:rPr lang="ru-RU" sz="4500" b="1" dirty="0">
                <a:solidFill>
                  <a:schemeClr val="bg1"/>
                </a:solidFill>
              </a:rPr>
              <a:t>Прошло 70 лет, как закончилась Великая Отечественная война, но эхо ее до сих пор не затихает в людских душах. Да и у времени есть своя память. Мы не имеем права забыть ужасы войны, чтобы она не повторялась вновь. Мы не имеем права забыть тех солдат, которые погибли ради того, чтобы мы сейчас жили. Мы обязаны все помнить.</a:t>
            </a:r>
            <a:br>
              <a:rPr lang="ru-RU" sz="4500" b="1" dirty="0">
                <a:solidFill>
                  <a:schemeClr val="bg1"/>
                </a:solidFill>
              </a:rPr>
            </a:br>
            <a:r>
              <a:rPr lang="ru-RU" sz="4500" b="1" dirty="0">
                <a:solidFill>
                  <a:schemeClr val="bg1"/>
                </a:solidFill>
              </a:rPr>
              <a:t> Да, война стоила нашему народу большой крови, но победили мы именно благодаря патриотизму, самоотверженности, героизму наших солдат, защищавших  свой дом, своих детей и матерей, свою землю. Они исполнили древнюю заповедь, данную еще Александром Невским: «Кто с мечом к нам придет, от меча и погибнет. На том стоит  и стоять будет Русская земля!</a:t>
            </a:r>
          </a:p>
          <a:p>
            <a:pPr>
              <a:buNone/>
            </a:pPr>
            <a:r>
              <a:rPr lang="ru-RU" sz="4500" b="1" dirty="0" smtClean="0">
                <a:solidFill>
                  <a:schemeClr val="bg1"/>
                </a:solidFill>
              </a:rPr>
              <a:t>         Десятки</a:t>
            </a:r>
            <a:r>
              <a:rPr lang="ru-RU" sz="4500" b="1" dirty="0">
                <a:solidFill>
                  <a:schemeClr val="bg1"/>
                </a:solidFill>
              </a:rPr>
              <a:t>, сотни городов в годы Великой Отечественной стали местами ожесточенных сражений, местами массового героизма людей. </a:t>
            </a:r>
            <a:endParaRPr lang="ru-RU" sz="4500" b="1" dirty="0" smtClean="0">
              <a:solidFill>
                <a:schemeClr val="bg1"/>
              </a:solidFill>
            </a:endParaRPr>
          </a:p>
          <a:p>
            <a:pPr>
              <a:buNone/>
            </a:pPr>
            <a:r>
              <a:rPr lang="ru-RU" sz="4500" b="1" dirty="0" smtClean="0">
                <a:solidFill>
                  <a:schemeClr val="bg1"/>
                </a:solidFill>
              </a:rPr>
              <a:t>        13 городов стали городами-героями.</a:t>
            </a:r>
            <a:br>
              <a:rPr lang="ru-RU" sz="4500" b="1" dirty="0" smtClean="0">
                <a:solidFill>
                  <a:schemeClr val="bg1"/>
                </a:solidFill>
              </a:rPr>
            </a:br>
            <a:r>
              <a:rPr lang="ru-RU" sz="4500" b="1" dirty="0" smtClean="0">
                <a:solidFill>
                  <a:schemeClr val="bg1"/>
                </a:solidFill>
              </a:rPr>
              <a:t> Этот проект-исследование  посвящен  городам-героям, вспомним их героическое прошлое,  сделаем зарубки в своей памяти  о земляках, уроженцах  </a:t>
            </a:r>
            <a:r>
              <a:rPr lang="ru-RU" sz="4500" b="1" dirty="0" err="1" smtClean="0">
                <a:solidFill>
                  <a:schemeClr val="bg1"/>
                </a:solidFill>
              </a:rPr>
              <a:t>дергачевской</a:t>
            </a:r>
            <a:r>
              <a:rPr lang="ru-RU" sz="4500" b="1" dirty="0" smtClean="0">
                <a:solidFill>
                  <a:schemeClr val="bg1"/>
                </a:solidFill>
              </a:rPr>
              <a:t>  земли, защищавших  города-герои.</a:t>
            </a:r>
          </a:p>
          <a:p>
            <a:pPr>
              <a:buNone/>
            </a:pPr>
            <a:r>
              <a:rPr lang="ru-RU" sz="4500" b="1" dirty="0">
                <a:solidFill>
                  <a:schemeClr val="bg1"/>
                </a:solidFill>
              </a:rPr>
              <a:t> </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l="-8000" r="-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Модель проекта</a:t>
            </a:r>
            <a:r>
              <a:rPr lang="ru-RU" dirty="0" smtClean="0"/>
              <a:t/>
            </a:r>
            <a:br>
              <a:rPr lang="ru-RU" dirty="0" smtClean="0"/>
            </a:br>
            <a:endParaRPr lang="ru-RU" dirty="0"/>
          </a:p>
        </p:txBody>
      </p:sp>
      <p:sp>
        <p:nvSpPr>
          <p:cNvPr id="3" name="Содержимое 2"/>
          <p:cNvSpPr>
            <a:spLocks noGrp="1"/>
          </p:cNvSpPr>
          <p:nvPr>
            <p:ph idx="1"/>
          </p:nvPr>
        </p:nvSpPr>
        <p:spPr>
          <a:xfrm>
            <a:off x="500034" y="928670"/>
            <a:ext cx="8229600" cy="4525963"/>
          </a:xfrm>
        </p:spPr>
        <p:txBody>
          <a:bodyPr>
            <a:noAutofit/>
          </a:bodyPr>
          <a:lstStyle/>
          <a:p>
            <a:pPr lvl="0">
              <a:buNone/>
            </a:pPr>
            <a:r>
              <a:rPr lang="ru-RU" sz="2400" b="1" dirty="0" smtClean="0">
                <a:solidFill>
                  <a:schemeClr val="bg1"/>
                </a:solidFill>
              </a:rPr>
              <a:t>    Тема </a:t>
            </a:r>
            <a:r>
              <a:rPr lang="ru-RU" sz="2400" b="1" dirty="0">
                <a:solidFill>
                  <a:schemeClr val="bg1"/>
                </a:solidFill>
              </a:rPr>
              <a:t>проекта:</a:t>
            </a:r>
            <a:r>
              <a:rPr lang="ru-RU" sz="2400" b="1" dirty="0">
                <a:solidFill>
                  <a:srgbClr val="FF0000"/>
                </a:solidFill>
              </a:rPr>
              <a:t>     «Дорогами  войны»</a:t>
            </a:r>
          </a:p>
          <a:p>
            <a:pPr lvl="0">
              <a:buNone/>
            </a:pPr>
            <a:r>
              <a:rPr lang="ru-RU" sz="2400" b="1" dirty="0" smtClean="0">
                <a:solidFill>
                  <a:schemeClr val="bg1"/>
                </a:solidFill>
              </a:rPr>
              <a:t>    Возрастная</a:t>
            </a:r>
            <a:r>
              <a:rPr lang="ru-RU" sz="2400" b="1" dirty="0">
                <a:solidFill>
                  <a:schemeClr val="bg1"/>
                </a:solidFill>
              </a:rPr>
              <a:t> категория : </a:t>
            </a:r>
            <a:r>
              <a:rPr lang="ru-RU" sz="2400" b="1" dirty="0">
                <a:solidFill>
                  <a:srgbClr val="FF0000"/>
                </a:solidFill>
              </a:rPr>
              <a:t>учащиеся  основной школы</a:t>
            </a:r>
          </a:p>
          <a:p>
            <a:pPr lvl="0">
              <a:buNone/>
            </a:pPr>
            <a:r>
              <a:rPr lang="ru-RU" sz="2400" b="1" dirty="0" smtClean="0">
                <a:solidFill>
                  <a:schemeClr val="bg1"/>
                </a:solidFill>
              </a:rPr>
              <a:t>    Основополагающий </a:t>
            </a:r>
            <a:r>
              <a:rPr lang="ru-RU" sz="2400" b="1" dirty="0">
                <a:solidFill>
                  <a:schemeClr val="bg1"/>
                </a:solidFill>
              </a:rPr>
              <a:t>вопрос </a:t>
            </a:r>
          </a:p>
          <a:p>
            <a:pPr>
              <a:buNone/>
            </a:pPr>
            <a:r>
              <a:rPr lang="ru-RU" sz="2400" b="1" dirty="0">
                <a:solidFill>
                  <a:srgbClr val="FF0000"/>
                </a:solidFill>
              </a:rPr>
              <a:t> </a:t>
            </a:r>
            <a:r>
              <a:rPr lang="ru-RU" sz="2400" b="1" dirty="0" smtClean="0">
                <a:solidFill>
                  <a:srgbClr val="FF0000"/>
                </a:solidFill>
              </a:rPr>
              <a:t>    какими </a:t>
            </a:r>
            <a:r>
              <a:rPr lang="ru-RU" sz="2400" b="1" dirty="0">
                <a:solidFill>
                  <a:srgbClr val="FF0000"/>
                </a:solidFill>
              </a:rPr>
              <a:t>дорогами войны  прошли наши земляки –</a:t>
            </a:r>
            <a:r>
              <a:rPr lang="ru-RU" sz="2400" b="1" dirty="0" err="1">
                <a:solidFill>
                  <a:srgbClr val="FF0000"/>
                </a:solidFill>
              </a:rPr>
              <a:t>дергачевцы</a:t>
            </a:r>
            <a:r>
              <a:rPr lang="ru-RU" sz="2400" b="1" dirty="0">
                <a:solidFill>
                  <a:srgbClr val="FF0000"/>
                </a:solidFill>
              </a:rPr>
              <a:t>? </a:t>
            </a:r>
          </a:p>
          <a:p>
            <a:pPr lvl="0">
              <a:buNone/>
            </a:pPr>
            <a:r>
              <a:rPr lang="ru-RU" sz="2400" b="1" dirty="0">
                <a:solidFill>
                  <a:schemeClr val="bg1"/>
                </a:solidFill>
              </a:rPr>
              <a:t> </a:t>
            </a:r>
            <a:r>
              <a:rPr lang="ru-RU" sz="2400" b="1" dirty="0" smtClean="0">
                <a:solidFill>
                  <a:schemeClr val="bg1"/>
                </a:solidFill>
              </a:rPr>
              <a:t>    Проблемные </a:t>
            </a:r>
            <a:r>
              <a:rPr lang="ru-RU" sz="2400" b="1" dirty="0">
                <a:solidFill>
                  <a:schemeClr val="bg1"/>
                </a:solidFill>
              </a:rPr>
              <a:t>вопросы </a:t>
            </a:r>
          </a:p>
          <a:p>
            <a:pPr>
              <a:buNone/>
            </a:pPr>
            <a:r>
              <a:rPr lang="ru-RU" sz="2400" b="1" dirty="0" smtClean="0">
                <a:solidFill>
                  <a:srgbClr val="FF0000"/>
                </a:solidFill>
              </a:rPr>
              <a:t>     В </a:t>
            </a:r>
            <a:r>
              <a:rPr lang="ru-RU" sz="2400" b="1" dirty="0">
                <a:solidFill>
                  <a:srgbClr val="FF0000"/>
                </a:solidFill>
              </a:rPr>
              <a:t>каких  городах-героях  сражались   мои земляки –</a:t>
            </a:r>
            <a:r>
              <a:rPr lang="ru-RU" sz="2400" b="1" dirty="0" err="1">
                <a:solidFill>
                  <a:srgbClr val="FF0000"/>
                </a:solidFill>
              </a:rPr>
              <a:t>дергачевцы</a:t>
            </a:r>
            <a:r>
              <a:rPr lang="ru-RU" sz="2400" b="1" dirty="0">
                <a:solidFill>
                  <a:srgbClr val="FF0000"/>
                </a:solidFill>
              </a:rPr>
              <a:t>?</a:t>
            </a:r>
          </a:p>
          <a:p>
            <a:pPr>
              <a:buNone/>
            </a:pPr>
            <a:r>
              <a:rPr lang="ru-RU" sz="2400" b="1" dirty="0" smtClean="0">
                <a:solidFill>
                  <a:schemeClr val="bg1"/>
                </a:solidFill>
              </a:rPr>
              <a:t>     Цель проекта</a:t>
            </a:r>
            <a:r>
              <a:rPr lang="ru-RU" sz="2400" b="1" dirty="0">
                <a:solidFill>
                  <a:schemeClr val="bg1"/>
                </a:solidFill>
              </a:rPr>
              <a:t>:</a:t>
            </a:r>
            <a:r>
              <a:rPr lang="ru-RU" sz="2400" b="1" dirty="0" smtClean="0">
                <a:solidFill>
                  <a:srgbClr val="FF0000"/>
                </a:solidFill>
              </a:rPr>
              <a:t> </a:t>
            </a:r>
            <a:r>
              <a:rPr lang="ru-RU" sz="2400" b="1" dirty="0">
                <a:solidFill>
                  <a:srgbClr val="FF0000"/>
                </a:solidFill>
              </a:rPr>
              <a:t>приобщить учащихся к героическому прошлому своей </a:t>
            </a:r>
            <a:r>
              <a:rPr lang="ru-RU" sz="2400" b="1" dirty="0" smtClean="0">
                <a:solidFill>
                  <a:srgbClr val="FF0000"/>
                </a:solidFill>
              </a:rPr>
              <a:t>Родины; знать </a:t>
            </a:r>
            <a:r>
              <a:rPr lang="ru-RU" sz="2400" b="1" dirty="0">
                <a:solidFill>
                  <a:srgbClr val="FF0000"/>
                </a:solidFill>
              </a:rPr>
              <a:t>о </a:t>
            </a:r>
            <a:r>
              <a:rPr lang="ru-RU" sz="2400" b="1" dirty="0" smtClean="0">
                <a:solidFill>
                  <a:srgbClr val="FF0000"/>
                </a:solidFill>
              </a:rPr>
              <a:t>     городах-героях </a:t>
            </a:r>
            <a:r>
              <a:rPr lang="ru-RU" sz="2400" b="1" dirty="0">
                <a:solidFill>
                  <a:srgbClr val="FF0000"/>
                </a:solidFill>
              </a:rPr>
              <a:t>и об </a:t>
            </a:r>
            <a:r>
              <a:rPr lang="ru-RU" sz="2400" b="1" dirty="0" smtClean="0">
                <a:solidFill>
                  <a:srgbClr val="FF0000"/>
                </a:solidFill>
              </a:rPr>
              <a:t>участниках-земляках, кто </a:t>
            </a:r>
            <a:r>
              <a:rPr lang="ru-RU" sz="2400" b="1" dirty="0">
                <a:solidFill>
                  <a:srgbClr val="FF0000"/>
                </a:solidFill>
              </a:rPr>
              <a:t>сопричастен  к этим </a:t>
            </a:r>
            <a:r>
              <a:rPr lang="ru-RU" sz="2400" b="1" dirty="0" smtClean="0">
                <a:solidFill>
                  <a:srgbClr val="FF0000"/>
                </a:solidFill>
              </a:rPr>
              <a:t>городам-героям</a:t>
            </a:r>
            <a:endParaRPr lang="ru-RU" sz="2400" b="1" dirty="0">
              <a:solidFill>
                <a:srgbClr val="FF0000"/>
              </a:solidFill>
            </a:endParaRPr>
          </a:p>
          <a:p>
            <a:pPr lvl="0">
              <a:buNone/>
            </a:pPr>
            <a:r>
              <a:rPr lang="ru-RU" sz="2400" b="1" dirty="0" smtClean="0">
                <a:solidFill>
                  <a:schemeClr val="bg1"/>
                </a:solidFill>
              </a:rPr>
              <a:t>     Задачи: </a:t>
            </a:r>
            <a:r>
              <a:rPr lang="ru-RU" sz="2400" b="1" dirty="0" smtClean="0">
                <a:solidFill>
                  <a:srgbClr val="FF0000"/>
                </a:solidFill>
              </a:rPr>
              <a:t> собрать </a:t>
            </a:r>
            <a:r>
              <a:rPr lang="ru-RU" sz="2400" b="1" dirty="0">
                <a:solidFill>
                  <a:srgbClr val="FF0000"/>
                </a:solidFill>
              </a:rPr>
              <a:t>материал о городах-героях,  о земляках  </a:t>
            </a:r>
            <a:r>
              <a:rPr lang="ru-RU" sz="2400" b="1" dirty="0" err="1">
                <a:solidFill>
                  <a:srgbClr val="FF0000"/>
                </a:solidFill>
              </a:rPr>
              <a:t>Дергачевского</a:t>
            </a:r>
            <a:r>
              <a:rPr lang="ru-RU" sz="2400" b="1" dirty="0">
                <a:solidFill>
                  <a:srgbClr val="FF0000"/>
                </a:solidFill>
              </a:rPr>
              <a:t> края, участниках  защиты городов-героев; </a:t>
            </a:r>
          </a:p>
          <a:p>
            <a:endParaRPr lang="ru-RU"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85794"/>
          </a:xfrm>
        </p:spPr>
        <p:txBody>
          <a:bodyPr>
            <a:normAutofit/>
          </a:bodyPr>
          <a:lstStyle/>
          <a:p>
            <a:r>
              <a:rPr lang="ru-RU" b="1" dirty="0" smtClean="0"/>
              <a:t>Модель проекта </a:t>
            </a:r>
            <a:endParaRPr lang="ru-RU" b="1" dirty="0"/>
          </a:p>
        </p:txBody>
      </p:sp>
      <p:sp>
        <p:nvSpPr>
          <p:cNvPr id="3" name="Содержимое 2"/>
          <p:cNvSpPr>
            <a:spLocks noGrp="1"/>
          </p:cNvSpPr>
          <p:nvPr>
            <p:ph idx="1"/>
          </p:nvPr>
        </p:nvSpPr>
        <p:spPr>
          <a:xfrm>
            <a:off x="457200" y="714356"/>
            <a:ext cx="8229600" cy="5000660"/>
          </a:xfrm>
        </p:spPr>
        <p:txBody>
          <a:bodyPr>
            <a:noAutofit/>
          </a:bodyPr>
          <a:lstStyle/>
          <a:p>
            <a:pPr lvl="0">
              <a:buNone/>
            </a:pPr>
            <a:r>
              <a:rPr lang="ru-RU" sz="2000" b="1" dirty="0" smtClean="0">
                <a:solidFill>
                  <a:schemeClr val="bg1"/>
                </a:solidFill>
              </a:rPr>
              <a:t>     Реализация проекта: </a:t>
            </a:r>
            <a:r>
              <a:rPr lang="ru-RU" sz="2000" b="1" dirty="0" smtClean="0">
                <a:solidFill>
                  <a:srgbClr val="FF0000"/>
                </a:solidFill>
              </a:rPr>
              <a:t>сбор </a:t>
            </a:r>
            <a:r>
              <a:rPr lang="ru-RU" sz="2000" b="1" dirty="0">
                <a:solidFill>
                  <a:srgbClr val="FF0000"/>
                </a:solidFill>
              </a:rPr>
              <a:t>поискового </a:t>
            </a:r>
            <a:r>
              <a:rPr lang="ru-RU" sz="2000" b="1" dirty="0" smtClean="0">
                <a:solidFill>
                  <a:srgbClr val="FF0000"/>
                </a:solidFill>
              </a:rPr>
              <a:t>материала об </a:t>
            </a:r>
            <a:r>
              <a:rPr lang="ru-RU" sz="2000" b="1" dirty="0">
                <a:solidFill>
                  <a:srgbClr val="FF0000"/>
                </a:solidFill>
              </a:rPr>
              <a:t>участниках войны</a:t>
            </a:r>
            <a:r>
              <a:rPr lang="ru-RU" sz="2000" b="1" dirty="0" smtClean="0">
                <a:solidFill>
                  <a:srgbClr val="FF0000"/>
                </a:solidFill>
              </a:rPr>
              <a:t>;  </a:t>
            </a:r>
            <a:r>
              <a:rPr lang="ru-RU" sz="2000" b="1" dirty="0">
                <a:solidFill>
                  <a:srgbClr val="FF0000"/>
                </a:solidFill>
              </a:rPr>
              <a:t>собрать публикации об участниках ВОВ</a:t>
            </a:r>
            <a:r>
              <a:rPr lang="ru-RU" sz="2000" b="1" dirty="0" smtClean="0">
                <a:solidFill>
                  <a:srgbClr val="FF0000"/>
                </a:solidFill>
              </a:rPr>
              <a:t>;  </a:t>
            </a:r>
            <a:r>
              <a:rPr lang="ru-RU" sz="2000" b="1" dirty="0">
                <a:solidFill>
                  <a:srgbClr val="FF0000"/>
                </a:solidFill>
              </a:rPr>
              <a:t>восстановление и пополнение ранее имеющегося материала об участниках ВОВ по рассказам и воспоминаниям  родственников, участника  ВОВ -Бикбулатова И.С</a:t>
            </a:r>
            <a:r>
              <a:rPr lang="ru-RU" sz="2000" b="1" dirty="0" smtClean="0">
                <a:solidFill>
                  <a:srgbClr val="FF0000"/>
                </a:solidFill>
              </a:rPr>
              <a:t>.; сбор </a:t>
            </a:r>
            <a:r>
              <a:rPr lang="ru-RU" sz="2000" b="1" dirty="0">
                <a:solidFill>
                  <a:srgbClr val="FF0000"/>
                </a:solidFill>
              </a:rPr>
              <a:t>материала  в  комнату  Боевой </a:t>
            </a:r>
            <a:r>
              <a:rPr lang="ru-RU" sz="2000" b="1" dirty="0" smtClean="0">
                <a:solidFill>
                  <a:srgbClr val="FF0000"/>
                </a:solidFill>
              </a:rPr>
              <a:t>Славы;                                                                                                  </a:t>
            </a:r>
            <a:r>
              <a:rPr lang="ru-RU" sz="2000" b="1" dirty="0" smtClean="0">
                <a:solidFill>
                  <a:schemeClr val="bg1"/>
                </a:solidFill>
              </a:rPr>
              <a:t>План работы: </a:t>
            </a:r>
            <a:r>
              <a:rPr lang="ru-RU" sz="2000" b="1" dirty="0" smtClean="0">
                <a:solidFill>
                  <a:srgbClr val="FF0000"/>
                </a:solidFill>
              </a:rPr>
              <a:t> В </a:t>
            </a:r>
            <a:r>
              <a:rPr lang="ru-RU" sz="2000" b="1" dirty="0">
                <a:solidFill>
                  <a:srgbClr val="FF0000"/>
                </a:solidFill>
              </a:rPr>
              <a:t>течение </a:t>
            </a:r>
            <a:r>
              <a:rPr lang="ru-RU" sz="2000" b="1" dirty="0" smtClean="0">
                <a:solidFill>
                  <a:srgbClr val="FF0000"/>
                </a:solidFill>
              </a:rPr>
              <a:t>проекта: подготовка  </a:t>
            </a:r>
            <a:r>
              <a:rPr lang="ru-RU" sz="2000" b="1" dirty="0">
                <a:solidFill>
                  <a:srgbClr val="FF0000"/>
                </a:solidFill>
              </a:rPr>
              <a:t>школьного мероприятия  «Города –герои</a:t>
            </a:r>
            <a:r>
              <a:rPr lang="ru-RU" sz="2000" b="1" dirty="0" smtClean="0">
                <a:solidFill>
                  <a:srgbClr val="FF0000"/>
                </a:solidFill>
              </a:rPr>
              <a:t>», приобщение   </a:t>
            </a:r>
            <a:r>
              <a:rPr lang="ru-RU" sz="2000" b="1" dirty="0">
                <a:solidFill>
                  <a:srgbClr val="FF0000"/>
                </a:solidFill>
              </a:rPr>
              <a:t>к прошлому и настоящему своей страны, села через связь </a:t>
            </a:r>
            <a:r>
              <a:rPr lang="ru-RU" sz="2000" b="1" dirty="0" smtClean="0">
                <a:solidFill>
                  <a:srgbClr val="FF0000"/>
                </a:solidFill>
              </a:rPr>
              <a:t>поколений; в </a:t>
            </a:r>
            <a:r>
              <a:rPr lang="ru-RU" sz="2000" b="1" dirty="0">
                <a:solidFill>
                  <a:srgbClr val="FF0000"/>
                </a:solidFill>
              </a:rPr>
              <a:t>ходе проектной деятельности  ученики  </a:t>
            </a:r>
            <a:r>
              <a:rPr lang="ru-RU" sz="2000" b="1" dirty="0" smtClean="0">
                <a:solidFill>
                  <a:srgbClr val="FF0000"/>
                </a:solidFill>
              </a:rPr>
              <a:t>собирают </a:t>
            </a:r>
            <a:r>
              <a:rPr lang="ru-RU" sz="2000" b="1" dirty="0">
                <a:solidFill>
                  <a:srgbClr val="FF0000"/>
                </a:solidFill>
              </a:rPr>
              <a:t>местный  краеведческий материал и принимают участие в муниципальной акции «Стена памяти»,  участие в школьном мероприятии ,посвященным </a:t>
            </a:r>
            <a:r>
              <a:rPr lang="ru-RU" sz="2000" b="1" dirty="0" smtClean="0">
                <a:solidFill>
                  <a:srgbClr val="FF0000"/>
                </a:solidFill>
              </a:rPr>
              <a:t>городам-героям;                        </a:t>
            </a:r>
            <a:r>
              <a:rPr lang="ru-RU" sz="2400" dirty="0"/>
              <a:t> </a:t>
            </a:r>
          </a:p>
          <a:p>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Маршрут «Города-герои»</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7500" lnSpcReduction="20000"/>
          </a:bodyPr>
          <a:lstStyle/>
          <a:p>
            <a:r>
              <a:rPr lang="ru-RU" b="1" dirty="0" smtClean="0">
                <a:solidFill>
                  <a:schemeClr val="bg1"/>
                </a:solidFill>
              </a:rPr>
              <a:t>Брест;</a:t>
            </a:r>
          </a:p>
          <a:p>
            <a:r>
              <a:rPr lang="ru-RU" b="1" dirty="0" smtClean="0">
                <a:solidFill>
                  <a:schemeClr val="bg1"/>
                </a:solidFill>
              </a:rPr>
              <a:t>Минск;</a:t>
            </a:r>
          </a:p>
          <a:p>
            <a:r>
              <a:rPr lang="ru-RU" b="1" dirty="0" smtClean="0">
                <a:solidFill>
                  <a:schemeClr val="bg1"/>
                </a:solidFill>
              </a:rPr>
              <a:t>Смоленск;</a:t>
            </a:r>
          </a:p>
          <a:p>
            <a:r>
              <a:rPr lang="ru-RU" b="1" dirty="0" smtClean="0">
                <a:solidFill>
                  <a:schemeClr val="bg1"/>
                </a:solidFill>
              </a:rPr>
              <a:t>Киев;</a:t>
            </a:r>
          </a:p>
          <a:p>
            <a:r>
              <a:rPr lang="ru-RU" b="1" dirty="0" smtClean="0">
                <a:solidFill>
                  <a:schemeClr val="bg1"/>
                </a:solidFill>
              </a:rPr>
              <a:t>Санкт-Петербург (Ленинград);</a:t>
            </a:r>
          </a:p>
          <a:p>
            <a:r>
              <a:rPr lang="ru-RU" b="1" dirty="0" smtClean="0">
                <a:solidFill>
                  <a:schemeClr val="bg1"/>
                </a:solidFill>
              </a:rPr>
              <a:t>Мурманск;</a:t>
            </a:r>
          </a:p>
          <a:p>
            <a:r>
              <a:rPr lang="ru-RU" b="1" dirty="0" smtClean="0">
                <a:solidFill>
                  <a:schemeClr val="bg1"/>
                </a:solidFill>
              </a:rPr>
              <a:t>Одесса;</a:t>
            </a:r>
          </a:p>
          <a:p>
            <a:r>
              <a:rPr lang="ru-RU" b="1" dirty="0" smtClean="0">
                <a:solidFill>
                  <a:schemeClr val="bg1"/>
                </a:solidFill>
              </a:rPr>
              <a:t>Севастополь;</a:t>
            </a:r>
          </a:p>
          <a:p>
            <a:r>
              <a:rPr lang="ru-RU" b="1" dirty="0" smtClean="0">
                <a:solidFill>
                  <a:schemeClr val="bg1"/>
                </a:solidFill>
              </a:rPr>
              <a:t>Керчь;</a:t>
            </a:r>
          </a:p>
          <a:p>
            <a:r>
              <a:rPr lang="ru-RU" b="1" dirty="0" smtClean="0">
                <a:solidFill>
                  <a:schemeClr val="bg1"/>
                </a:solidFill>
              </a:rPr>
              <a:t>Новороссийск;</a:t>
            </a:r>
          </a:p>
          <a:p>
            <a:r>
              <a:rPr lang="ru-RU" b="1" dirty="0" smtClean="0">
                <a:solidFill>
                  <a:schemeClr val="bg1"/>
                </a:solidFill>
              </a:rPr>
              <a:t>Волгоград (Сталинград);</a:t>
            </a:r>
          </a:p>
          <a:p>
            <a:r>
              <a:rPr lang="ru-RU" b="1" dirty="0" smtClean="0">
                <a:solidFill>
                  <a:schemeClr val="bg1"/>
                </a:solidFill>
              </a:rPr>
              <a:t>Тула;</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72132" y="1285860"/>
            <a:ext cx="3357554" cy="1399032"/>
          </a:xfrm>
        </p:spPr>
        <p:txBody>
          <a:bodyPr>
            <a:normAutofit fontScale="90000"/>
          </a:bodyPr>
          <a:lstStyle/>
          <a:p>
            <a:r>
              <a:rPr lang="ru-RU" b="1" i="1" dirty="0" smtClean="0">
                <a:solidFill>
                  <a:srgbClr val="C00000"/>
                </a:solidFill>
                <a:latin typeface="Cambria Math" pitchFamily="18" charset="0"/>
                <a:ea typeface="Cambria Math" pitchFamily="18" charset="0"/>
              </a:rPr>
              <a:t>Брест –город-герой </a:t>
            </a:r>
            <a:endParaRPr lang="ru-RU" b="1" i="1" dirty="0">
              <a:solidFill>
                <a:srgbClr val="C00000"/>
              </a:solidFill>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1000" r="-1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6240518"/>
          </a:xfrm>
        </p:spPr>
        <p:txBody>
          <a:bodyPr>
            <a:normAutofit fontScale="25000" lnSpcReduction="20000"/>
          </a:bodyPr>
          <a:lstStyle/>
          <a:p>
            <a:pPr>
              <a:buNone/>
            </a:pPr>
            <a:r>
              <a:rPr lang="ru-RU" sz="5000" b="1" dirty="0" smtClean="0">
                <a:solidFill>
                  <a:srgbClr val="C00000"/>
                </a:solidFill>
              </a:rPr>
              <a:t>         Монумент «Мужество» в г. Бресте</a:t>
            </a:r>
            <a:endParaRPr lang="ru-RU" sz="5000" dirty="0" smtClean="0">
              <a:solidFill>
                <a:srgbClr val="C00000"/>
              </a:solidFill>
            </a:endParaRPr>
          </a:p>
          <a:p>
            <a:pPr>
              <a:buNone/>
            </a:pPr>
            <a:r>
              <a:rPr lang="ru-RU" sz="5000" dirty="0" smtClean="0">
                <a:solidFill>
                  <a:srgbClr val="C00000"/>
                </a:solidFill>
              </a:rPr>
              <a:t> </a:t>
            </a:r>
            <a:endParaRPr lang="ru-RU" sz="6400" b="1" dirty="0" smtClean="0">
              <a:solidFill>
                <a:srgbClr val="C00000"/>
              </a:solidFill>
              <a:latin typeface="Comic Sans MS" pitchFamily="66" charset="0"/>
            </a:endParaRPr>
          </a:p>
          <a:p>
            <a:pPr hangingPunct="0">
              <a:buNone/>
            </a:pPr>
            <a:r>
              <a:rPr lang="ru-RU" sz="6400" b="1" dirty="0" smtClean="0">
                <a:solidFill>
                  <a:srgbClr val="C00000"/>
                </a:solidFill>
                <a:latin typeface="Comic Sans MS" pitchFamily="66" charset="0"/>
              </a:rPr>
              <a:t>        УКАЗ ПРЕЗИДИУМА ВЕРХОВНОГО СОВЕТА СССР О ПРИСВОЕНИИ БРЕСТСКОЙ КРЕПОСТИ ПОЧЕТНОГО ЗВАНИЯ "КРЕПОСТЬ-ГЕРОЙ"</a:t>
            </a:r>
          </a:p>
          <a:p>
            <a:pPr>
              <a:buNone/>
            </a:pPr>
            <a:r>
              <a:rPr lang="ru-RU" sz="6400" b="1" dirty="0" smtClean="0">
                <a:solidFill>
                  <a:srgbClr val="C00000"/>
                </a:solidFill>
                <a:latin typeface="Comic Sans MS" pitchFamily="66" charset="0"/>
              </a:rPr>
              <a:t>        </a:t>
            </a:r>
            <a:r>
              <a:rPr lang="ru-RU" sz="6400" b="1" i="1" dirty="0" smtClean="0">
                <a:solidFill>
                  <a:schemeClr val="bg1"/>
                </a:solidFill>
                <a:latin typeface="Comic Sans MS" pitchFamily="66" charset="0"/>
              </a:rPr>
              <a:t>Отражая вероломное и внезапное нападение гитлеровских захватчиков на Советский Союз, защитники Брестской крепости в исключительно тяжелых условиях проявили в борьбе с немецко-фашистскими агрессорами выдающуюся воинскую доблесть, массовый героизм и мужество, ставшие символом беспримерной стойкости советского народа. Отмечая исключительные заслуги защитников Брестской крепости перед Родиной, и в ознаменование 20-летия Победы советского народа в Великой Отечественной Войне 1941-1945 гг. присвоить Брестской крепости почетное звание "Крепость-Герой", с вручением ордена Ленина и медали "Золотая Звезда".</a:t>
            </a:r>
            <a:endParaRPr lang="ru-RU" sz="6400" b="1" dirty="0" smtClean="0">
              <a:solidFill>
                <a:schemeClr val="bg1"/>
              </a:solidFill>
              <a:latin typeface="Comic Sans MS" pitchFamily="66" charset="0"/>
            </a:endParaRPr>
          </a:p>
          <a:p>
            <a:pPr>
              <a:buNone/>
            </a:pPr>
            <a:r>
              <a:rPr lang="ru-RU" sz="6400" b="1" i="1" dirty="0" smtClean="0">
                <a:solidFill>
                  <a:schemeClr val="bg1"/>
                </a:solidFill>
                <a:latin typeface="Comic Sans MS" pitchFamily="66" charset="0"/>
              </a:rPr>
              <a:t>                                                                                                                                                                               Москва, Кремль 8 мая 1965 г.</a:t>
            </a:r>
            <a:endParaRPr lang="ru-RU" sz="6400" b="1" dirty="0" smtClean="0">
              <a:solidFill>
                <a:schemeClr val="bg1"/>
              </a:solidFill>
              <a:latin typeface="Comic Sans MS" pitchFamily="66" charset="0"/>
            </a:endParaRPr>
          </a:p>
          <a:p>
            <a:pPr>
              <a:buNone/>
            </a:pPr>
            <a:r>
              <a:rPr lang="ru-RU" sz="6400" b="1" dirty="0" smtClean="0">
                <a:solidFill>
                  <a:schemeClr val="bg1"/>
                </a:solidFill>
                <a:latin typeface="Comic Sans MS" pitchFamily="66" charset="0"/>
              </a:rPr>
              <a:t>         Брест первым принял на себя удар фашистской армии. 28дней длилась героическая оборона Брестской крепости. Почти месяц гарнизон крепости сковывал целую немецко-фашистскую дивизию.</a:t>
            </a:r>
          </a:p>
          <a:p>
            <a:pPr>
              <a:buNone/>
            </a:pPr>
            <a:r>
              <a:rPr lang="ru-RU" sz="6400" b="1" dirty="0" smtClean="0">
                <a:solidFill>
                  <a:schemeClr val="bg1"/>
                </a:solidFill>
                <a:latin typeface="Comic Sans MS" pitchFamily="66" charset="0"/>
              </a:rPr>
              <a:t>      Фашисты рассчитывали захватить крепость за несколько часов стремительным ударом, имея десятикратное преимущество над немногочисленным гарнизоном.</a:t>
            </a:r>
          </a:p>
          <a:p>
            <a:pPr>
              <a:buNone/>
            </a:pPr>
            <a:r>
              <a:rPr lang="ru-RU" sz="6400" b="1" dirty="0" smtClean="0">
                <a:solidFill>
                  <a:schemeClr val="bg1"/>
                </a:solidFill>
                <a:latin typeface="Comic Sans MS" pitchFamily="66" charset="0"/>
              </a:rPr>
              <a:t>       Но крепость не сдалась, она истекла кровью. Ни одно полковое знамя не попало в руки фашистов. До последнего сражались бойцы Брестской крепости. Об этом говорят надписи, оставленные защитниками в развалинах. Они написаны кровью, мелом, выцарапаны на камнях и стенах: "Прощай, Родина!", "Умрем, но не сдадимся". Город Брест освобожден 28 июля 1944 года.</a:t>
            </a:r>
          </a:p>
          <a:p>
            <a:pPr>
              <a:buNone/>
            </a:pPr>
            <a:r>
              <a:rPr lang="ru-RU" sz="6400" b="1" dirty="0" smtClean="0">
                <a:solidFill>
                  <a:schemeClr val="bg1"/>
                </a:solidFill>
                <a:latin typeface="Comic Sans MS" pitchFamily="66" charset="0"/>
              </a:rPr>
              <a:t>      Брестская крепость стала символом мужества, героической стойкости и доблести времен Великой Отечественной войны.</a:t>
            </a:r>
          </a:p>
          <a:p>
            <a:pPr>
              <a:buNone/>
            </a:pPr>
            <a:r>
              <a:rPr lang="ru-RU" sz="6400" b="1" dirty="0" smtClean="0">
                <a:solidFill>
                  <a:schemeClr val="bg1"/>
                </a:solidFill>
                <a:latin typeface="Comic Sans MS" pitchFamily="66" charset="0"/>
              </a:rPr>
              <a:t/>
            </a:r>
            <a:br>
              <a:rPr lang="ru-RU" sz="6400" b="1" dirty="0" smtClean="0">
                <a:solidFill>
                  <a:schemeClr val="bg1"/>
                </a:solidFill>
                <a:latin typeface="Comic Sans MS" pitchFamily="66" charset="0"/>
              </a:rPr>
            </a:br>
            <a:endParaRPr lang="ru-RU" sz="6400" b="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4661704"/>
          </a:xfrm>
        </p:spPr>
        <p:txBody>
          <a:bodyPr>
            <a:normAutofit fontScale="90000"/>
          </a:bodyPr>
          <a:lstStyle/>
          <a:p>
            <a:r>
              <a:rPr lang="ru-RU" sz="3100" b="1" dirty="0" smtClean="0"/>
              <a:t>                                                                                           </a:t>
            </a:r>
            <a:r>
              <a:rPr lang="ru-RU" sz="3100" b="1" dirty="0" smtClean="0">
                <a:solidFill>
                  <a:schemeClr val="bg1"/>
                </a:solidFill>
              </a:rPr>
              <a:t>Список уроженцев и жителей </a:t>
            </a:r>
            <a:r>
              <a:rPr lang="ru-RU" sz="3100" b="1" dirty="0" err="1" smtClean="0">
                <a:solidFill>
                  <a:schemeClr val="bg1"/>
                </a:solidFill>
              </a:rPr>
              <a:t>Дергачевского</a:t>
            </a:r>
            <a:r>
              <a:rPr lang="ru-RU" sz="3100" b="1" dirty="0" smtClean="0">
                <a:solidFill>
                  <a:schemeClr val="bg1"/>
                </a:solidFill>
              </a:rPr>
              <a:t> района и поселка </a:t>
            </a:r>
            <a:r>
              <a:rPr lang="ru-RU" sz="3100" b="1" dirty="0" err="1" smtClean="0">
                <a:solidFill>
                  <a:schemeClr val="bg1"/>
                </a:solidFill>
              </a:rPr>
              <a:t>Восточный,погибших</a:t>
            </a:r>
            <a:r>
              <a:rPr lang="ru-RU" sz="3100" b="1" dirty="0" smtClean="0">
                <a:solidFill>
                  <a:schemeClr val="bg1"/>
                </a:solidFill>
              </a:rPr>
              <a:t> при освобождении Брестской области в 1944г</a:t>
            </a:r>
            <a:r>
              <a:rPr lang="ru-RU" sz="3100" dirty="0" smtClean="0">
                <a:solidFill>
                  <a:schemeClr val="bg1"/>
                </a:solidFill>
              </a:rPr>
              <a:t/>
            </a:r>
            <a:br>
              <a:rPr lang="ru-RU" sz="3100" dirty="0" smtClean="0">
                <a:solidFill>
                  <a:schemeClr val="bg1"/>
                </a:solidFill>
              </a:rPr>
            </a:br>
            <a:r>
              <a:rPr lang="ru-RU" sz="3100" dirty="0" smtClean="0">
                <a:solidFill>
                  <a:schemeClr val="bg1"/>
                </a:solidFill>
              </a:rPr>
              <a:t> </a:t>
            </a:r>
            <a:r>
              <a:rPr lang="ru-RU" sz="3100" b="1" dirty="0" smtClean="0">
                <a:solidFill>
                  <a:schemeClr val="bg1"/>
                </a:solidFill>
              </a:rPr>
              <a:t>1.Нестеров А.Г.</a:t>
            </a:r>
            <a:r>
              <a:rPr lang="ru-RU" sz="3100" dirty="0" smtClean="0">
                <a:solidFill>
                  <a:schemeClr val="bg1"/>
                </a:solidFill>
              </a:rPr>
              <a:t/>
            </a:r>
            <a:br>
              <a:rPr lang="ru-RU" sz="3100" dirty="0" smtClean="0">
                <a:solidFill>
                  <a:schemeClr val="bg1"/>
                </a:solidFill>
              </a:rPr>
            </a:br>
            <a:r>
              <a:rPr lang="ru-RU" sz="3100" b="1" dirty="0" smtClean="0">
                <a:solidFill>
                  <a:schemeClr val="bg1"/>
                </a:solidFill>
              </a:rPr>
              <a:t> 2. </a:t>
            </a:r>
            <a:r>
              <a:rPr lang="ru-RU" sz="3100" b="1" dirty="0" err="1" smtClean="0">
                <a:solidFill>
                  <a:schemeClr val="bg1"/>
                </a:solidFill>
              </a:rPr>
              <a:t>Ликарев</a:t>
            </a:r>
            <a:r>
              <a:rPr lang="ru-RU" sz="3100" b="1" dirty="0" smtClean="0">
                <a:solidFill>
                  <a:schemeClr val="bg1"/>
                </a:solidFill>
              </a:rPr>
              <a:t> В.Я.</a:t>
            </a:r>
            <a:r>
              <a:rPr lang="ru-RU" sz="3100" dirty="0" smtClean="0"/>
              <a:t/>
            </a:r>
            <a:br>
              <a:rPr lang="ru-RU" sz="3100" dirty="0" smtClean="0"/>
            </a:br>
            <a:r>
              <a:rPr lang="ru-RU" b="1" dirty="0" smtClean="0"/>
              <a:t/>
            </a:r>
            <a:br>
              <a:rPr lang="ru-RU" b="1" dirty="0" smtClean="0"/>
            </a:b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114</TotalTime>
  <Words>874</Words>
  <Application>Microsoft Office PowerPoint</Application>
  <PresentationFormat>Экран (4:3)</PresentationFormat>
  <Paragraphs>181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Яркая</vt:lpstr>
      <vt:lpstr>                                                                                                                                                                                                                                                                                                                                                                                                                                                                                                                  </vt:lpstr>
      <vt:lpstr>Слайд 2</vt:lpstr>
      <vt:lpstr>                                                               Введение   </vt:lpstr>
      <vt:lpstr>Модель проекта </vt:lpstr>
      <vt:lpstr>Модель проекта </vt:lpstr>
      <vt:lpstr>Маршрут «Города-герои» </vt:lpstr>
      <vt:lpstr>Брест –город-герой </vt:lpstr>
      <vt:lpstr>Слайд 8</vt:lpstr>
      <vt:lpstr>                                                                                           Список уроженцев и жителей Дергачевского района и поселка Восточный,погибших при освобождении Брестской области в 1944г  1.Нестеров А.Г.  2. Ликарев В.Я.  </vt:lpstr>
      <vt:lpstr>Мемориальный комплекс Национального музея истории Великой Отечественной войны 1941-1945 годов в г. Киеве</vt:lpstr>
      <vt:lpstr>                                                                             Список уроженцев и жителей Дергачевского района и поселка Восточный, погибших при освобождении г. Киева </vt:lpstr>
      <vt:lpstr>Слайд 12</vt:lpstr>
      <vt:lpstr>                                                                Список уроженцев и жителей Дергачевского района и поселка Восточный, погибших в ходе битвы за Москву . , 1941-1942гг. </vt:lpstr>
      <vt:lpstr>                                                                                                 Список уроженцев и жителей Дергачевского района и поселка Восточный, погибших в ходе Сталинградской битвы 1942 – 1943гг. </vt:lpstr>
      <vt:lpstr>На Мамаевом кургане установлена стела погибшим в Сталинграде солдатам из Дергачевского района Саратовской области погибшим при защите талинграда.</vt:lpstr>
      <vt:lpstr>Мероприятия у нас в школе</vt:lpstr>
      <vt:lpstr>Виртуальное путешествие «Города-герои»</vt:lpstr>
      <vt:lpstr>Этапы  проекта-исследования  «Дорогами  войны» </vt:lpstr>
      <vt:lpstr>Заключение </vt:lpstr>
      <vt:lpstr>Источники информации: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Молодежный форум  -открытая экспериментальная площадка для  творческой молодежи -СГАУ им.Н.Н. Вавилова   </dc:title>
  <dc:creator>Admin</dc:creator>
  <cp:lastModifiedBy>LENOVO</cp:lastModifiedBy>
  <cp:revision>14</cp:revision>
  <dcterms:created xsi:type="dcterms:W3CDTF">2015-04-05T16:17:37Z</dcterms:created>
  <dcterms:modified xsi:type="dcterms:W3CDTF">2015-04-19T05:47:44Z</dcterms:modified>
</cp:coreProperties>
</file>