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1"/>
  </p:notesMasterIdLst>
  <p:sldIdLst>
    <p:sldId id="296" r:id="rId2"/>
    <p:sldId id="256" r:id="rId3"/>
    <p:sldId id="300" r:id="rId4"/>
    <p:sldId id="287" r:id="rId5"/>
    <p:sldId id="257" r:id="rId6"/>
    <p:sldId id="260" r:id="rId7"/>
    <p:sldId id="306" r:id="rId8"/>
    <p:sldId id="259" r:id="rId9"/>
    <p:sldId id="270" r:id="rId10"/>
    <p:sldId id="265" r:id="rId11"/>
    <p:sldId id="266" r:id="rId12"/>
    <p:sldId id="267" r:id="rId13"/>
    <p:sldId id="281" r:id="rId14"/>
    <p:sldId id="278" r:id="rId15"/>
    <p:sldId id="268" r:id="rId16"/>
    <p:sldId id="258" r:id="rId17"/>
    <p:sldId id="273" r:id="rId18"/>
    <p:sldId id="307" r:id="rId19"/>
    <p:sldId id="269" r:id="rId20"/>
    <p:sldId id="302" r:id="rId21"/>
    <p:sldId id="303" r:id="rId22"/>
    <p:sldId id="308" r:id="rId23"/>
    <p:sldId id="264" r:id="rId24"/>
    <p:sldId id="276" r:id="rId25"/>
    <p:sldId id="275" r:id="rId26"/>
    <p:sldId id="310" r:id="rId27"/>
    <p:sldId id="312" r:id="rId28"/>
    <p:sldId id="309" r:id="rId29"/>
    <p:sldId id="305" r:id="rId30"/>
    <p:sldId id="280" r:id="rId31"/>
    <p:sldId id="311" r:id="rId32"/>
    <p:sldId id="279" r:id="rId33"/>
    <p:sldId id="283" r:id="rId34"/>
    <p:sldId id="304" r:id="rId35"/>
    <p:sldId id="291" r:id="rId36"/>
    <p:sldId id="292" r:id="rId37"/>
    <p:sldId id="263" r:id="rId38"/>
    <p:sldId id="272" r:id="rId39"/>
    <p:sldId id="261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286" autoAdjust="0"/>
    <p:restoredTop sz="94624" autoAdjust="0"/>
  </p:normalViewPr>
  <p:slideViewPr>
    <p:cSldViewPr>
      <p:cViewPr>
        <p:scale>
          <a:sx n="66" d="100"/>
          <a:sy n="66" d="100"/>
        </p:scale>
        <p:origin x="-150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>
        <c:manualLayout>
          <c:layoutTarget val="inner"/>
          <c:xMode val="edge"/>
          <c:yMode val="edge"/>
          <c:x val="8.269806551958804E-2"/>
          <c:y val="4.1370251124753704E-2"/>
          <c:w val="0.72335131719646162"/>
          <c:h val="0.89006283310483414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Выполнили нормы</c:v>
                </c:pt>
              </c:strCache>
            </c:strRef>
          </c:tx>
          <c:marker>
            <c:symbol val="none"/>
          </c:marker>
          <c:dLbls>
            <c:dLblPos val="t"/>
            <c:showVal val="1"/>
          </c:dLbls>
          <c:cat>
            <c:strRef>
              <c:f>Лист1!$A$2:$A$7</c:f>
              <c:strCache>
                <c:ptCount val="6"/>
                <c:pt idx="0">
                  <c:v>2006-2007</c:v>
                </c:pt>
                <c:pt idx="1">
                  <c:v>2007-2008</c:v>
                </c:pt>
                <c:pt idx="2">
                  <c:v>2008-2009</c:v>
                </c:pt>
                <c:pt idx="3">
                  <c:v>2009-2010</c:v>
                </c:pt>
                <c:pt idx="4">
                  <c:v>2010-2011</c:v>
                </c:pt>
                <c:pt idx="5">
                  <c:v>2011-2012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0.85000000000000064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0.92</c:v>
                </c:pt>
                <c:pt idx="5">
                  <c:v>0.93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Высокий уровень</c:v>
                </c:pt>
              </c:strCache>
            </c:strRef>
          </c:tx>
          <c:marker>
            <c:symbol val="none"/>
          </c:marker>
          <c:dLbls>
            <c:dLblPos val="t"/>
            <c:showVal val="1"/>
          </c:dLbls>
          <c:cat>
            <c:strRef>
              <c:f>Лист1!$A$2:$A$7</c:f>
              <c:strCache>
                <c:ptCount val="6"/>
                <c:pt idx="0">
                  <c:v>2006-2007</c:v>
                </c:pt>
                <c:pt idx="1">
                  <c:v>2007-2008</c:v>
                </c:pt>
                <c:pt idx="2">
                  <c:v>2008-2009</c:v>
                </c:pt>
                <c:pt idx="3">
                  <c:v>2009-2010</c:v>
                </c:pt>
                <c:pt idx="4">
                  <c:v>2010-2011</c:v>
                </c:pt>
                <c:pt idx="5">
                  <c:v>2011-2012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0.18000000000000024</c:v>
                </c:pt>
                <c:pt idx="1">
                  <c:v>0.13</c:v>
                </c:pt>
                <c:pt idx="2">
                  <c:v>0.17</c:v>
                </c:pt>
                <c:pt idx="3">
                  <c:v>0.15000000000000024</c:v>
                </c:pt>
                <c:pt idx="4">
                  <c:v>0.16000000000000028</c:v>
                </c:pt>
                <c:pt idx="5">
                  <c:v>0.27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 уровень</c:v>
                </c:pt>
              </c:strCache>
            </c:strRef>
          </c:tx>
          <c:marker>
            <c:symbol val="none"/>
          </c:marker>
          <c:dLbls>
            <c:dLblPos val="t"/>
            <c:showVal val="1"/>
          </c:dLbls>
          <c:cat>
            <c:strRef>
              <c:f>Лист1!$A$2:$A$7</c:f>
              <c:strCache>
                <c:ptCount val="6"/>
                <c:pt idx="0">
                  <c:v>2006-2007</c:v>
                </c:pt>
                <c:pt idx="1">
                  <c:v>2007-2008</c:v>
                </c:pt>
                <c:pt idx="2">
                  <c:v>2008-2009</c:v>
                </c:pt>
                <c:pt idx="3">
                  <c:v>2009-2010</c:v>
                </c:pt>
                <c:pt idx="4">
                  <c:v>2010-2011</c:v>
                </c:pt>
                <c:pt idx="5">
                  <c:v>2011-2012</c:v>
                </c:pt>
              </c:strCache>
            </c:strRef>
          </c:cat>
          <c:val>
            <c:numRef>
              <c:f>Лист1!$D$2:$D$7</c:f>
              <c:numCache>
                <c:formatCode>0%</c:formatCode>
                <c:ptCount val="6"/>
                <c:pt idx="0">
                  <c:v>0.67000000000000226</c:v>
                </c:pt>
                <c:pt idx="1">
                  <c:v>0.77000000000000091</c:v>
                </c:pt>
                <c:pt idx="2">
                  <c:v>0.73000000000000065</c:v>
                </c:pt>
                <c:pt idx="3">
                  <c:v>0.75000000000000189</c:v>
                </c:pt>
                <c:pt idx="4">
                  <c:v>0.75000000000000189</c:v>
                </c:pt>
                <c:pt idx="5">
                  <c:v>0.66000000000000225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Низкий уровень</c:v>
                </c:pt>
              </c:strCache>
            </c:strRef>
          </c:tx>
          <c:marker>
            <c:symbol val="none"/>
          </c:marker>
          <c:dLbls>
            <c:dLblPos val="b"/>
            <c:showVal val="1"/>
          </c:dLbls>
          <c:cat>
            <c:strRef>
              <c:f>Лист1!$A$2:$A$7</c:f>
              <c:strCache>
                <c:ptCount val="6"/>
                <c:pt idx="0">
                  <c:v>2006-2007</c:v>
                </c:pt>
                <c:pt idx="1">
                  <c:v>2007-2008</c:v>
                </c:pt>
                <c:pt idx="2">
                  <c:v>2008-2009</c:v>
                </c:pt>
                <c:pt idx="3">
                  <c:v>2009-2010</c:v>
                </c:pt>
                <c:pt idx="4">
                  <c:v>2010-2011</c:v>
                </c:pt>
                <c:pt idx="5">
                  <c:v>2011-2012</c:v>
                </c:pt>
              </c:strCache>
            </c:strRef>
          </c:cat>
          <c:val>
            <c:numRef>
              <c:f>Лист1!$E$2:$E$7</c:f>
              <c:numCache>
                <c:formatCode>0%</c:formatCode>
                <c:ptCount val="6"/>
                <c:pt idx="0">
                  <c:v>0.15000000000000024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9.0000000000000066E-2</c:v>
                </c:pt>
                <c:pt idx="5">
                  <c:v>7.0000000000000034E-2</c:v>
                </c:pt>
              </c:numCache>
            </c:numRef>
          </c:val>
        </c:ser>
        <c:dLbls>
          <c:showVal val="1"/>
        </c:dLbls>
        <c:marker val="1"/>
        <c:axId val="90083712"/>
        <c:axId val="90085248"/>
      </c:lineChart>
      <c:catAx>
        <c:axId val="90083712"/>
        <c:scaling>
          <c:orientation val="minMax"/>
        </c:scaling>
        <c:axPos val="b"/>
        <c:tickLblPos val="nextTo"/>
        <c:crossAx val="90085248"/>
        <c:crosses val="autoZero"/>
        <c:auto val="1"/>
        <c:lblAlgn val="ctr"/>
        <c:lblOffset val="100"/>
      </c:catAx>
      <c:valAx>
        <c:axId val="90085248"/>
        <c:scaling>
          <c:orientation val="minMax"/>
        </c:scaling>
        <c:axPos val="l"/>
        <c:majorGridlines/>
        <c:numFmt formatCode="0%" sourceLinked="1"/>
        <c:tickLblPos val="nextTo"/>
        <c:crossAx val="90083712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6D0236-475E-4284-A153-E476F960EB4B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573ADF5D-9683-434B-A8C6-6A47D9F0655C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</a:rPr>
            <a:t>Создание </a:t>
          </a:r>
          <a:r>
            <a:rPr lang="ru-RU" sz="1600" b="1" dirty="0" err="1" smtClean="0">
              <a:solidFill>
                <a:srgbClr val="C00000"/>
              </a:solidFill>
            </a:rPr>
            <a:t>здоровьесберегающей</a:t>
          </a:r>
          <a:r>
            <a:rPr lang="ru-RU" sz="1600" b="1" dirty="0" smtClean="0">
              <a:solidFill>
                <a:srgbClr val="C00000"/>
              </a:solidFill>
            </a:rPr>
            <a:t> образовательной среды</a:t>
          </a:r>
          <a:endParaRPr lang="ru-RU" sz="1600" b="1" dirty="0">
            <a:solidFill>
              <a:srgbClr val="C00000"/>
            </a:solidFill>
          </a:endParaRPr>
        </a:p>
      </dgm:t>
    </dgm:pt>
    <dgm:pt modelId="{51944611-FF49-46E8-8941-B34E493C1C09}" type="parTrans" cxnId="{82669829-9562-45F2-8098-64CD6E6165C2}">
      <dgm:prSet/>
      <dgm:spPr/>
      <dgm:t>
        <a:bodyPr/>
        <a:lstStyle/>
        <a:p>
          <a:endParaRPr lang="ru-RU"/>
        </a:p>
      </dgm:t>
    </dgm:pt>
    <dgm:pt modelId="{63811A4B-1067-4218-AD06-8BF0E472F488}" type="sibTrans" cxnId="{82669829-9562-45F2-8098-64CD6E6165C2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6BEF5A39-E08E-4B26-9C18-72C0FB1A9D3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C00000"/>
              </a:solidFill>
            </a:rPr>
            <a:t>Формирование </a:t>
          </a:r>
          <a:r>
            <a:rPr lang="ru-RU" sz="1400" b="1" dirty="0" err="1" smtClean="0">
              <a:solidFill>
                <a:srgbClr val="C00000"/>
              </a:solidFill>
            </a:rPr>
            <a:t>универсаль-ных</a:t>
          </a:r>
          <a:r>
            <a:rPr lang="ru-RU" sz="1400" b="1" dirty="0" smtClean="0">
              <a:solidFill>
                <a:srgbClr val="C00000"/>
              </a:solidFill>
            </a:rPr>
            <a:t>  учебных действий</a:t>
          </a:r>
          <a:endParaRPr lang="ru-RU" sz="1400" b="1" dirty="0">
            <a:solidFill>
              <a:srgbClr val="C00000"/>
            </a:solidFill>
          </a:endParaRPr>
        </a:p>
      </dgm:t>
    </dgm:pt>
    <dgm:pt modelId="{6278E098-2DAF-47E2-82E4-14699B8233C0}" type="parTrans" cxnId="{64EE93AA-BF0E-4068-9B8E-E2D5A15060D8}">
      <dgm:prSet/>
      <dgm:spPr/>
      <dgm:t>
        <a:bodyPr/>
        <a:lstStyle/>
        <a:p>
          <a:endParaRPr lang="ru-RU"/>
        </a:p>
      </dgm:t>
    </dgm:pt>
    <dgm:pt modelId="{90DF1AA1-48E0-4863-9071-BB01105EE833}" type="sibTrans" cxnId="{64EE93AA-BF0E-4068-9B8E-E2D5A15060D8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5ECBB8FB-082C-4BD5-9F79-5308DE8EE853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Ценностное отношение к здоровью</a:t>
          </a:r>
          <a:endParaRPr lang="ru-RU" b="1" dirty="0">
            <a:solidFill>
              <a:srgbClr val="C00000"/>
            </a:solidFill>
          </a:endParaRPr>
        </a:p>
      </dgm:t>
    </dgm:pt>
    <dgm:pt modelId="{338E4E1E-5189-41CD-8091-8B9E5C65B8BE}" type="parTrans" cxnId="{61028B57-D5D7-4957-9C4F-3D48DFD9E6E4}">
      <dgm:prSet/>
      <dgm:spPr/>
      <dgm:t>
        <a:bodyPr/>
        <a:lstStyle/>
        <a:p>
          <a:endParaRPr lang="ru-RU"/>
        </a:p>
      </dgm:t>
    </dgm:pt>
    <dgm:pt modelId="{31C9E5EC-B38E-4D70-BEFF-060D41C59A9B}" type="sibTrans" cxnId="{61028B57-D5D7-4957-9C4F-3D48DFD9E6E4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6A26A0BE-DAF6-422E-B685-99606509EE56}" type="pres">
      <dgm:prSet presAssocID="{426D0236-475E-4284-A153-E476F960EB4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A47B956-3B5C-4CE8-AE78-34081401CC7A}" type="pres">
      <dgm:prSet presAssocID="{573ADF5D-9683-434B-A8C6-6A47D9F0655C}" presName="gear1" presStyleLbl="node1" presStyleIdx="0" presStyleCnt="3" custScaleX="110446" custScaleY="104600" custLinFactNeighborX="29213" custLinFactNeighborY="-73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01A23-5028-4FD0-89EB-D26CBD6169C6}" type="pres">
      <dgm:prSet presAssocID="{573ADF5D-9683-434B-A8C6-6A47D9F0655C}" presName="gear1srcNode" presStyleLbl="node1" presStyleIdx="0" presStyleCnt="3"/>
      <dgm:spPr/>
      <dgm:t>
        <a:bodyPr/>
        <a:lstStyle/>
        <a:p>
          <a:endParaRPr lang="ru-RU"/>
        </a:p>
      </dgm:t>
    </dgm:pt>
    <dgm:pt modelId="{2F2CC48A-5789-4A19-8D46-C1A375268A69}" type="pres">
      <dgm:prSet presAssocID="{573ADF5D-9683-434B-A8C6-6A47D9F0655C}" presName="gear1dstNode" presStyleLbl="node1" presStyleIdx="0" presStyleCnt="3"/>
      <dgm:spPr/>
      <dgm:t>
        <a:bodyPr/>
        <a:lstStyle/>
        <a:p>
          <a:endParaRPr lang="ru-RU"/>
        </a:p>
      </dgm:t>
    </dgm:pt>
    <dgm:pt modelId="{78D8CD9E-259E-423A-B1A8-4F5467766767}" type="pres">
      <dgm:prSet presAssocID="{6BEF5A39-E08E-4B26-9C18-72C0FB1A9D33}" presName="gear2" presStyleLbl="node1" presStyleIdx="1" presStyleCnt="3" custAng="20632687" custScaleX="131424" custScaleY="116016" custLinFactNeighborX="-59833" custLinFactNeighborY="157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100FC-D05C-4BEA-8E60-6D53B698DCED}" type="pres">
      <dgm:prSet presAssocID="{6BEF5A39-E08E-4B26-9C18-72C0FB1A9D33}" presName="gear2srcNode" presStyleLbl="node1" presStyleIdx="1" presStyleCnt="3"/>
      <dgm:spPr/>
      <dgm:t>
        <a:bodyPr/>
        <a:lstStyle/>
        <a:p>
          <a:endParaRPr lang="ru-RU"/>
        </a:p>
      </dgm:t>
    </dgm:pt>
    <dgm:pt modelId="{D65D815B-1C2E-47EA-87FF-D64AA1A9C957}" type="pres">
      <dgm:prSet presAssocID="{6BEF5A39-E08E-4B26-9C18-72C0FB1A9D33}" presName="gear2dstNode" presStyleLbl="node1" presStyleIdx="1" presStyleCnt="3"/>
      <dgm:spPr/>
      <dgm:t>
        <a:bodyPr/>
        <a:lstStyle/>
        <a:p>
          <a:endParaRPr lang="ru-RU"/>
        </a:p>
      </dgm:t>
    </dgm:pt>
    <dgm:pt modelId="{6C99C829-2A87-47A7-90B8-01166CEB47DB}" type="pres">
      <dgm:prSet presAssocID="{5ECBB8FB-082C-4BD5-9F79-5308DE8EE853}" presName="gear3" presStyleLbl="node1" presStyleIdx="2" presStyleCnt="3" custScaleX="165265" custScaleY="162753" custLinFactNeighborX="-5490" custLinFactNeighborY="12047"/>
      <dgm:spPr/>
      <dgm:t>
        <a:bodyPr/>
        <a:lstStyle/>
        <a:p>
          <a:endParaRPr lang="ru-RU"/>
        </a:p>
      </dgm:t>
    </dgm:pt>
    <dgm:pt modelId="{F74F847A-E882-4437-8626-C8A5FBF1E11A}" type="pres">
      <dgm:prSet presAssocID="{5ECBB8FB-082C-4BD5-9F79-5308DE8EE85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B44AF2-7C42-4418-A309-21111FD38C00}" type="pres">
      <dgm:prSet presAssocID="{5ECBB8FB-082C-4BD5-9F79-5308DE8EE853}" presName="gear3srcNode" presStyleLbl="node1" presStyleIdx="2" presStyleCnt="3"/>
      <dgm:spPr/>
      <dgm:t>
        <a:bodyPr/>
        <a:lstStyle/>
        <a:p>
          <a:endParaRPr lang="ru-RU"/>
        </a:p>
      </dgm:t>
    </dgm:pt>
    <dgm:pt modelId="{2F2038B5-74EF-4401-B316-BB9F0AA5B6E1}" type="pres">
      <dgm:prSet presAssocID="{5ECBB8FB-082C-4BD5-9F79-5308DE8EE853}" presName="gear3dstNode" presStyleLbl="node1" presStyleIdx="2" presStyleCnt="3"/>
      <dgm:spPr/>
      <dgm:t>
        <a:bodyPr/>
        <a:lstStyle/>
        <a:p>
          <a:endParaRPr lang="ru-RU"/>
        </a:p>
      </dgm:t>
    </dgm:pt>
    <dgm:pt modelId="{7A85876C-687D-460A-A43D-13FCE2770D11}" type="pres">
      <dgm:prSet presAssocID="{63811A4B-1067-4218-AD06-8BF0E472F488}" presName="connector1" presStyleLbl="sibTrans2D1" presStyleIdx="0" presStyleCnt="3" custLinFactNeighborX="24440" custLinFactNeighborY="-5324"/>
      <dgm:spPr/>
      <dgm:t>
        <a:bodyPr/>
        <a:lstStyle/>
        <a:p>
          <a:endParaRPr lang="ru-RU"/>
        </a:p>
      </dgm:t>
    </dgm:pt>
    <dgm:pt modelId="{FD29BE45-E6B7-400A-9CE6-3A9B2AD75B32}" type="pres">
      <dgm:prSet presAssocID="{90DF1AA1-48E0-4863-9071-BB01105EE833}" presName="connector2" presStyleLbl="sibTrans2D1" presStyleIdx="1" presStyleCnt="3" custLinFactNeighborX="-59436" custLinFactNeighborY="-192"/>
      <dgm:spPr/>
      <dgm:t>
        <a:bodyPr/>
        <a:lstStyle/>
        <a:p>
          <a:endParaRPr lang="ru-RU"/>
        </a:p>
      </dgm:t>
    </dgm:pt>
    <dgm:pt modelId="{185AC51F-058E-4DEC-BDE0-23D01B9C9BDA}" type="pres">
      <dgm:prSet presAssocID="{31C9E5EC-B38E-4D70-BEFF-060D41C59A9B}" presName="connector3" presStyleLbl="sibTrans2D1" presStyleIdx="2" presStyleCnt="3" custLinFactNeighborX="-20893" custLinFactNeighborY="-1525"/>
      <dgm:spPr/>
      <dgm:t>
        <a:bodyPr/>
        <a:lstStyle/>
        <a:p>
          <a:endParaRPr lang="ru-RU"/>
        </a:p>
      </dgm:t>
    </dgm:pt>
  </dgm:ptLst>
  <dgm:cxnLst>
    <dgm:cxn modelId="{BCB447B3-1A6F-4E07-9D3B-EB0F9EB95A6B}" type="presOf" srcId="{573ADF5D-9683-434B-A8C6-6A47D9F0655C}" destId="{2F2CC48A-5789-4A19-8D46-C1A375268A69}" srcOrd="2" destOrd="0" presId="urn:microsoft.com/office/officeart/2005/8/layout/gear1"/>
    <dgm:cxn modelId="{E22CE3AE-F0D9-488D-B59B-5F47F365CF68}" type="presOf" srcId="{5ECBB8FB-082C-4BD5-9F79-5308DE8EE853}" destId="{2F2038B5-74EF-4401-B316-BB9F0AA5B6E1}" srcOrd="3" destOrd="0" presId="urn:microsoft.com/office/officeart/2005/8/layout/gear1"/>
    <dgm:cxn modelId="{BD4E3465-494C-49E7-B321-E73B2018EB4B}" type="presOf" srcId="{5ECBB8FB-082C-4BD5-9F79-5308DE8EE853}" destId="{31B44AF2-7C42-4418-A309-21111FD38C00}" srcOrd="2" destOrd="0" presId="urn:microsoft.com/office/officeart/2005/8/layout/gear1"/>
    <dgm:cxn modelId="{183D9947-484C-40D7-97C0-8694E274D7B9}" type="presOf" srcId="{5ECBB8FB-082C-4BD5-9F79-5308DE8EE853}" destId="{F74F847A-E882-4437-8626-C8A5FBF1E11A}" srcOrd="1" destOrd="0" presId="urn:microsoft.com/office/officeart/2005/8/layout/gear1"/>
    <dgm:cxn modelId="{1608490F-FAA7-4081-B920-889CD3EAFC0B}" type="presOf" srcId="{5ECBB8FB-082C-4BD5-9F79-5308DE8EE853}" destId="{6C99C829-2A87-47A7-90B8-01166CEB47DB}" srcOrd="0" destOrd="0" presId="urn:microsoft.com/office/officeart/2005/8/layout/gear1"/>
    <dgm:cxn modelId="{E5785825-1BB2-4891-B9CC-FDF3DD2A59D1}" type="presOf" srcId="{6BEF5A39-E08E-4B26-9C18-72C0FB1A9D33}" destId="{78D8CD9E-259E-423A-B1A8-4F5467766767}" srcOrd="0" destOrd="0" presId="urn:microsoft.com/office/officeart/2005/8/layout/gear1"/>
    <dgm:cxn modelId="{C3CC0705-F758-4978-BDFA-3FC7B4C2B2E1}" type="presOf" srcId="{31C9E5EC-B38E-4D70-BEFF-060D41C59A9B}" destId="{185AC51F-058E-4DEC-BDE0-23D01B9C9BDA}" srcOrd="0" destOrd="0" presId="urn:microsoft.com/office/officeart/2005/8/layout/gear1"/>
    <dgm:cxn modelId="{64EE93AA-BF0E-4068-9B8E-E2D5A15060D8}" srcId="{426D0236-475E-4284-A153-E476F960EB4B}" destId="{6BEF5A39-E08E-4B26-9C18-72C0FB1A9D33}" srcOrd="1" destOrd="0" parTransId="{6278E098-2DAF-47E2-82E4-14699B8233C0}" sibTransId="{90DF1AA1-48E0-4863-9071-BB01105EE833}"/>
    <dgm:cxn modelId="{DB08158E-8B53-4705-A9DB-2DCAA7136375}" type="presOf" srcId="{6BEF5A39-E08E-4B26-9C18-72C0FB1A9D33}" destId="{5A9100FC-D05C-4BEA-8E60-6D53B698DCED}" srcOrd="1" destOrd="0" presId="urn:microsoft.com/office/officeart/2005/8/layout/gear1"/>
    <dgm:cxn modelId="{82669829-9562-45F2-8098-64CD6E6165C2}" srcId="{426D0236-475E-4284-A153-E476F960EB4B}" destId="{573ADF5D-9683-434B-A8C6-6A47D9F0655C}" srcOrd="0" destOrd="0" parTransId="{51944611-FF49-46E8-8941-B34E493C1C09}" sibTransId="{63811A4B-1067-4218-AD06-8BF0E472F488}"/>
    <dgm:cxn modelId="{9BF8243F-D1B5-433D-ADA1-AB74D8C17C63}" type="presOf" srcId="{6BEF5A39-E08E-4B26-9C18-72C0FB1A9D33}" destId="{D65D815B-1C2E-47EA-87FF-D64AA1A9C957}" srcOrd="2" destOrd="0" presId="urn:microsoft.com/office/officeart/2005/8/layout/gear1"/>
    <dgm:cxn modelId="{EEA4A874-C5CD-489B-9388-3C8AD2FAD473}" type="presOf" srcId="{90DF1AA1-48E0-4863-9071-BB01105EE833}" destId="{FD29BE45-E6B7-400A-9CE6-3A9B2AD75B32}" srcOrd="0" destOrd="0" presId="urn:microsoft.com/office/officeart/2005/8/layout/gear1"/>
    <dgm:cxn modelId="{610B4AF5-CD4E-4A4D-9139-3AF72BB8D988}" type="presOf" srcId="{63811A4B-1067-4218-AD06-8BF0E472F488}" destId="{7A85876C-687D-460A-A43D-13FCE2770D11}" srcOrd="0" destOrd="0" presId="urn:microsoft.com/office/officeart/2005/8/layout/gear1"/>
    <dgm:cxn modelId="{61028B57-D5D7-4957-9C4F-3D48DFD9E6E4}" srcId="{426D0236-475E-4284-A153-E476F960EB4B}" destId="{5ECBB8FB-082C-4BD5-9F79-5308DE8EE853}" srcOrd="2" destOrd="0" parTransId="{338E4E1E-5189-41CD-8091-8B9E5C65B8BE}" sibTransId="{31C9E5EC-B38E-4D70-BEFF-060D41C59A9B}"/>
    <dgm:cxn modelId="{E63C6EC7-E21D-4918-9697-6B19786B57D9}" type="presOf" srcId="{573ADF5D-9683-434B-A8C6-6A47D9F0655C}" destId="{96001A23-5028-4FD0-89EB-D26CBD6169C6}" srcOrd="1" destOrd="0" presId="urn:microsoft.com/office/officeart/2005/8/layout/gear1"/>
    <dgm:cxn modelId="{2EDC9B3F-5BE4-4C5D-B1B8-692420EA7941}" type="presOf" srcId="{426D0236-475E-4284-A153-E476F960EB4B}" destId="{6A26A0BE-DAF6-422E-B685-99606509EE56}" srcOrd="0" destOrd="0" presId="urn:microsoft.com/office/officeart/2005/8/layout/gear1"/>
    <dgm:cxn modelId="{6294081F-DD35-476E-85D8-91C1E9F348F5}" type="presOf" srcId="{573ADF5D-9683-434B-A8C6-6A47D9F0655C}" destId="{BA47B956-3B5C-4CE8-AE78-34081401CC7A}" srcOrd="0" destOrd="0" presId="urn:microsoft.com/office/officeart/2005/8/layout/gear1"/>
    <dgm:cxn modelId="{2919FAD2-F945-492F-B062-667512B1DE5F}" type="presParOf" srcId="{6A26A0BE-DAF6-422E-B685-99606509EE56}" destId="{BA47B956-3B5C-4CE8-AE78-34081401CC7A}" srcOrd="0" destOrd="0" presId="urn:microsoft.com/office/officeart/2005/8/layout/gear1"/>
    <dgm:cxn modelId="{F535BE9E-C772-4540-AD70-59865216CC17}" type="presParOf" srcId="{6A26A0BE-DAF6-422E-B685-99606509EE56}" destId="{96001A23-5028-4FD0-89EB-D26CBD6169C6}" srcOrd="1" destOrd="0" presId="urn:microsoft.com/office/officeart/2005/8/layout/gear1"/>
    <dgm:cxn modelId="{6C2C3EAD-1EB1-4144-9F50-E9BF4F0F27EF}" type="presParOf" srcId="{6A26A0BE-DAF6-422E-B685-99606509EE56}" destId="{2F2CC48A-5789-4A19-8D46-C1A375268A69}" srcOrd="2" destOrd="0" presId="urn:microsoft.com/office/officeart/2005/8/layout/gear1"/>
    <dgm:cxn modelId="{80172309-15E8-4924-8E0C-382931D30CFF}" type="presParOf" srcId="{6A26A0BE-DAF6-422E-B685-99606509EE56}" destId="{78D8CD9E-259E-423A-B1A8-4F5467766767}" srcOrd="3" destOrd="0" presId="urn:microsoft.com/office/officeart/2005/8/layout/gear1"/>
    <dgm:cxn modelId="{BFAA23E7-1491-4FF3-A7F6-0CE23195CC4C}" type="presParOf" srcId="{6A26A0BE-DAF6-422E-B685-99606509EE56}" destId="{5A9100FC-D05C-4BEA-8E60-6D53B698DCED}" srcOrd="4" destOrd="0" presId="urn:microsoft.com/office/officeart/2005/8/layout/gear1"/>
    <dgm:cxn modelId="{9F3B0D5D-67A3-4199-8A0F-AB7740A06A29}" type="presParOf" srcId="{6A26A0BE-DAF6-422E-B685-99606509EE56}" destId="{D65D815B-1C2E-47EA-87FF-D64AA1A9C957}" srcOrd="5" destOrd="0" presId="urn:microsoft.com/office/officeart/2005/8/layout/gear1"/>
    <dgm:cxn modelId="{2FC8CB73-429D-46F5-AB9D-67808F28990E}" type="presParOf" srcId="{6A26A0BE-DAF6-422E-B685-99606509EE56}" destId="{6C99C829-2A87-47A7-90B8-01166CEB47DB}" srcOrd="6" destOrd="0" presId="urn:microsoft.com/office/officeart/2005/8/layout/gear1"/>
    <dgm:cxn modelId="{E42C0A8E-F16D-42F1-8239-47B632606704}" type="presParOf" srcId="{6A26A0BE-DAF6-422E-B685-99606509EE56}" destId="{F74F847A-E882-4437-8626-C8A5FBF1E11A}" srcOrd="7" destOrd="0" presId="urn:microsoft.com/office/officeart/2005/8/layout/gear1"/>
    <dgm:cxn modelId="{BE2FC509-A79A-419C-883E-25A32EBB6414}" type="presParOf" srcId="{6A26A0BE-DAF6-422E-B685-99606509EE56}" destId="{31B44AF2-7C42-4418-A309-21111FD38C00}" srcOrd="8" destOrd="0" presId="urn:microsoft.com/office/officeart/2005/8/layout/gear1"/>
    <dgm:cxn modelId="{72A855D6-FEC1-4FCF-A837-7E39319219DC}" type="presParOf" srcId="{6A26A0BE-DAF6-422E-B685-99606509EE56}" destId="{2F2038B5-74EF-4401-B316-BB9F0AA5B6E1}" srcOrd="9" destOrd="0" presId="urn:microsoft.com/office/officeart/2005/8/layout/gear1"/>
    <dgm:cxn modelId="{3336F1FB-3194-4932-8806-2EE3DC9400DA}" type="presParOf" srcId="{6A26A0BE-DAF6-422E-B685-99606509EE56}" destId="{7A85876C-687D-460A-A43D-13FCE2770D11}" srcOrd="10" destOrd="0" presId="urn:microsoft.com/office/officeart/2005/8/layout/gear1"/>
    <dgm:cxn modelId="{78CA0B9F-8F27-4814-A4E7-F13A76524352}" type="presParOf" srcId="{6A26A0BE-DAF6-422E-B685-99606509EE56}" destId="{FD29BE45-E6B7-400A-9CE6-3A9B2AD75B32}" srcOrd="11" destOrd="0" presId="urn:microsoft.com/office/officeart/2005/8/layout/gear1"/>
    <dgm:cxn modelId="{B2D6F4FC-4EBD-4E5B-B6DF-2B643E0A9703}" type="presParOf" srcId="{6A26A0BE-DAF6-422E-B685-99606509EE56}" destId="{185AC51F-058E-4DEC-BDE0-23D01B9C9BD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BE2C89-4A12-42F4-953E-207C94A58AB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7B5FEB-1647-4BD4-820A-B9CDBFF8FE0C}">
      <dgm:prSet phldrT="[Текст]"/>
      <dgm:spPr/>
      <dgm:t>
        <a:bodyPr/>
        <a:lstStyle/>
        <a:p>
          <a:r>
            <a:rPr lang="ru-RU" dirty="0" smtClean="0"/>
            <a:t>Оздоровительные</a:t>
          </a:r>
          <a:endParaRPr lang="ru-RU" dirty="0"/>
        </a:p>
      </dgm:t>
    </dgm:pt>
    <dgm:pt modelId="{B0E565B0-7AB2-4087-A800-2EE02DC3364E}" type="parTrans" cxnId="{1B286059-D645-4A8A-897C-3AB1ECF863E7}">
      <dgm:prSet/>
      <dgm:spPr/>
      <dgm:t>
        <a:bodyPr/>
        <a:lstStyle/>
        <a:p>
          <a:endParaRPr lang="ru-RU"/>
        </a:p>
      </dgm:t>
    </dgm:pt>
    <dgm:pt modelId="{F32DB330-D2E7-4F9D-8849-1D805B9AC9A4}" type="sibTrans" cxnId="{1B286059-D645-4A8A-897C-3AB1ECF863E7}">
      <dgm:prSet/>
      <dgm:spPr/>
      <dgm:t>
        <a:bodyPr/>
        <a:lstStyle/>
        <a:p>
          <a:endParaRPr lang="ru-RU"/>
        </a:p>
      </dgm:t>
    </dgm:pt>
    <dgm:pt modelId="{9DE4AE7C-BB4A-4E23-A9D6-595288CBFA2E}">
      <dgm:prSet phldrT="[Текст]"/>
      <dgm:spPr/>
      <dgm:t>
        <a:bodyPr/>
        <a:lstStyle/>
        <a:p>
          <a:r>
            <a:rPr lang="ru-RU" dirty="0" smtClean="0"/>
            <a:t>Соблюдение гигиенических  норм и правил  техники безопасности</a:t>
          </a:r>
          <a:endParaRPr lang="ru-RU" dirty="0"/>
        </a:p>
      </dgm:t>
    </dgm:pt>
    <dgm:pt modelId="{5FA15CE2-EC59-4356-8353-2CD1E5EC84A9}" type="parTrans" cxnId="{51B7B245-BC18-494E-855E-7E733178432F}">
      <dgm:prSet/>
      <dgm:spPr/>
      <dgm:t>
        <a:bodyPr/>
        <a:lstStyle/>
        <a:p>
          <a:endParaRPr lang="ru-RU"/>
        </a:p>
      </dgm:t>
    </dgm:pt>
    <dgm:pt modelId="{FF87A0C8-B6E5-49B9-B6B6-FF20A1EA35A2}" type="sibTrans" cxnId="{51B7B245-BC18-494E-855E-7E733178432F}">
      <dgm:prSet/>
      <dgm:spPr/>
      <dgm:t>
        <a:bodyPr/>
        <a:lstStyle/>
        <a:p>
          <a:endParaRPr lang="ru-RU"/>
        </a:p>
      </dgm:t>
    </dgm:pt>
    <dgm:pt modelId="{4BC92465-487D-4C12-BF80-8B5BAFDC884F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Развитие физических качеств</a:t>
          </a:r>
          <a:endParaRPr lang="ru-RU" dirty="0">
            <a:solidFill>
              <a:srgbClr val="C00000"/>
            </a:solidFill>
          </a:endParaRPr>
        </a:p>
      </dgm:t>
    </dgm:pt>
    <dgm:pt modelId="{FD97A170-5E53-46A5-80FF-3593D32FEF5B}" type="parTrans" cxnId="{87F80176-4D95-4185-900E-1783805BEFB4}">
      <dgm:prSet/>
      <dgm:spPr/>
      <dgm:t>
        <a:bodyPr/>
        <a:lstStyle/>
        <a:p>
          <a:endParaRPr lang="ru-RU"/>
        </a:p>
      </dgm:t>
    </dgm:pt>
    <dgm:pt modelId="{ED647E93-EBA2-430F-9004-FE7210D81D5D}" type="sibTrans" cxnId="{87F80176-4D95-4185-900E-1783805BEFB4}">
      <dgm:prSet/>
      <dgm:spPr/>
      <dgm:t>
        <a:bodyPr/>
        <a:lstStyle/>
        <a:p>
          <a:endParaRPr lang="ru-RU"/>
        </a:p>
      </dgm:t>
    </dgm:pt>
    <dgm:pt modelId="{5678FB9B-7046-4882-A14C-AFD46A9322B8}">
      <dgm:prSet phldrT="[Текст]"/>
      <dgm:spPr/>
      <dgm:t>
        <a:bodyPr/>
        <a:lstStyle/>
        <a:p>
          <a:r>
            <a:rPr lang="ru-RU" dirty="0" smtClean="0"/>
            <a:t>Образовательные</a:t>
          </a:r>
          <a:endParaRPr lang="ru-RU" dirty="0"/>
        </a:p>
      </dgm:t>
    </dgm:pt>
    <dgm:pt modelId="{393ADE6B-A2B7-4A1C-82BB-E204C9C1FD20}" type="parTrans" cxnId="{208C04DE-83FA-4D4A-BB30-B0CA7DB3DAFB}">
      <dgm:prSet/>
      <dgm:spPr/>
      <dgm:t>
        <a:bodyPr/>
        <a:lstStyle/>
        <a:p>
          <a:endParaRPr lang="ru-RU"/>
        </a:p>
      </dgm:t>
    </dgm:pt>
    <dgm:pt modelId="{EB96FC8F-CE9A-4571-B5EF-59CB5F2888D3}" type="sibTrans" cxnId="{208C04DE-83FA-4D4A-BB30-B0CA7DB3DAFB}">
      <dgm:prSet/>
      <dgm:spPr/>
      <dgm:t>
        <a:bodyPr/>
        <a:lstStyle/>
        <a:p>
          <a:endParaRPr lang="ru-RU"/>
        </a:p>
      </dgm:t>
    </dgm:pt>
    <dgm:pt modelId="{9AF20DA6-EEC1-456E-86E4-164BBAE712FB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Формирование </a:t>
          </a:r>
          <a:r>
            <a:rPr lang="ru-RU" dirty="0" err="1" smtClean="0">
              <a:solidFill>
                <a:srgbClr val="C00000"/>
              </a:solidFill>
            </a:rPr>
            <a:t>теоритических</a:t>
          </a:r>
          <a:r>
            <a:rPr lang="ru-RU" dirty="0" smtClean="0">
              <a:solidFill>
                <a:srgbClr val="C00000"/>
              </a:solidFill>
            </a:rPr>
            <a:t> знаний</a:t>
          </a:r>
          <a:endParaRPr lang="ru-RU" dirty="0">
            <a:solidFill>
              <a:srgbClr val="C00000"/>
            </a:solidFill>
          </a:endParaRPr>
        </a:p>
      </dgm:t>
    </dgm:pt>
    <dgm:pt modelId="{E17094AD-B016-49D0-9F12-48B00EF7C845}" type="parTrans" cxnId="{5CC7F829-D45D-4AB7-9280-23E6D22102ED}">
      <dgm:prSet/>
      <dgm:spPr/>
      <dgm:t>
        <a:bodyPr/>
        <a:lstStyle/>
        <a:p>
          <a:endParaRPr lang="ru-RU"/>
        </a:p>
      </dgm:t>
    </dgm:pt>
    <dgm:pt modelId="{D1C408B5-AB41-4C5F-A0B6-41FFD32C76F0}" type="sibTrans" cxnId="{5CC7F829-D45D-4AB7-9280-23E6D22102ED}">
      <dgm:prSet/>
      <dgm:spPr/>
      <dgm:t>
        <a:bodyPr/>
        <a:lstStyle/>
        <a:p>
          <a:endParaRPr lang="ru-RU"/>
        </a:p>
      </dgm:t>
    </dgm:pt>
    <dgm:pt modelId="{00579FF1-6E7E-4B7E-981C-A5279793632A}">
      <dgm:prSet phldrT="[Текст]"/>
      <dgm:spPr/>
      <dgm:t>
        <a:bodyPr/>
        <a:lstStyle/>
        <a:p>
          <a:r>
            <a:rPr lang="ru-RU" dirty="0" smtClean="0"/>
            <a:t>Формирование двигательных умений и навыков</a:t>
          </a:r>
          <a:endParaRPr lang="ru-RU" dirty="0"/>
        </a:p>
      </dgm:t>
    </dgm:pt>
    <dgm:pt modelId="{042E1F2B-C823-42DF-882E-4D046E4F2322}" type="parTrans" cxnId="{7EC8C9DB-4B36-489C-A2D3-4FA45CA43EDF}">
      <dgm:prSet/>
      <dgm:spPr/>
      <dgm:t>
        <a:bodyPr/>
        <a:lstStyle/>
        <a:p>
          <a:endParaRPr lang="ru-RU"/>
        </a:p>
      </dgm:t>
    </dgm:pt>
    <dgm:pt modelId="{1E36114B-989A-42C0-9BB9-6C9D74746688}" type="sibTrans" cxnId="{7EC8C9DB-4B36-489C-A2D3-4FA45CA43EDF}">
      <dgm:prSet/>
      <dgm:spPr/>
      <dgm:t>
        <a:bodyPr/>
        <a:lstStyle/>
        <a:p>
          <a:endParaRPr lang="ru-RU"/>
        </a:p>
      </dgm:t>
    </dgm:pt>
    <dgm:pt modelId="{4CA9E640-E50B-41F7-8988-86E22CF61D37}">
      <dgm:prSet phldrT="[Текст]"/>
      <dgm:spPr/>
      <dgm:t>
        <a:bodyPr/>
        <a:lstStyle/>
        <a:p>
          <a:r>
            <a:rPr lang="ru-RU" dirty="0" smtClean="0"/>
            <a:t>Воспитательные</a:t>
          </a:r>
          <a:endParaRPr lang="ru-RU" dirty="0"/>
        </a:p>
      </dgm:t>
    </dgm:pt>
    <dgm:pt modelId="{05052561-6EDE-4D64-ADAD-506D106B17A1}" type="parTrans" cxnId="{7E265DEA-C986-4207-8ED3-3990B0370F9E}">
      <dgm:prSet/>
      <dgm:spPr/>
      <dgm:t>
        <a:bodyPr/>
        <a:lstStyle/>
        <a:p>
          <a:endParaRPr lang="ru-RU"/>
        </a:p>
      </dgm:t>
    </dgm:pt>
    <dgm:pt modelId="{AC5F3A0E-9721-4D97-8CBA-33DB7DE23A80}" type="sibTrans" cxnId="{7E265DEA-C986-4207-8ED3-3990B0370F9E}">
      <dgm:prSet/>
      <dgm:spPr/>
      <dgm:t>
        <a:bodyPr/>
        <a:lstStyle/>
        <a:p>
          <a:endParaRPr lang="ru-RU"/>
        </a:p>
      </dgm:t>
    </dgm:pt>
    <dgm:pt modelId="{33EC7DCC-65F5-4AAD-BC5C-5D579A0D9386}">
      <dgm:prSet phldrT="[Текст]"/>
      <dgm:spPr/>
      <dgm:t>
        <a:bodyPr/>
        <a:lstStyle/>
        <a:p>
          <a:r>
            <a:rPr lang="ru-RU" dirty="0" smtClean="0"/>
            <a:t>Воспитание морально-волевых качеств</a:t>
          </a:r>
          <a:endParaRPr lang="ru-RU" dirty="0"/>
        </a:p>
      </dgm:t>
    </dgm:pt>
    <dgm:pt modelId="{AD275CCF-E092-491F-AA2B-63613522D1B9}" type="parTrans" cxnId="{CA30E86E-80A9-4F84-9E4C-70F050C3A507}">
      <dgm:prSet/>
      <dgm:spPr/>
      <dgm:t>
        <a:bodyPr/>
        <a:lstStyle/>
        <a:p>
          <a:endParaRPr lang="ru-RU"/>
        </a:p>
      </dgm:t>
    </dgm:pt>
    <dgm:pt modelId="{AC176DAB-C5F6-4F9E-9090-76FD34179501}" type="sibTrans" cxnId="{CA30E86E-80A9-4F84-9E4C-70F050C3A507}">
      <dgm:prSet/>
      <dgm:spPr/>
      <dgm:t>
        <a:bodyPr/>
        <a:lstStyle/>
        <a:p>
          <a:endParaRPr lang="ru-RU"/>
        </a:p>
      </dgm:t>
    </dgm:pt>
    <dgm:pt modelId="{C11A2734-959C-4034-A1FC-82B68676D9BF}">
      <dgm:prSet phldrT="[Текст]"/>
      <dgm:spPr/>
      <dgm:t>
        <a:bodyPr/>
        <a:lstStyle/>
        <a:p>
          <a:r>
            <a:rPr lang="ru-RU" dirty="0" smtClean="0"/>
            <a:t>Формирование коммуникативных и личностных учебных действий</a:t>
          </a:r>
          <a:endParaRPr lang="ru-RU" dirty="0"/>
        </a:p>
      </dgm:t>
    </dgm:pt>
    <dgm:pt modelId="{FC2F2861-F83D-4BC7-94D1-8FF6806EA28D}" type="parTrans" cxnId="{D04F1778-08FF-4C6F-B2D0-BF04C34D9659}">
      <dgm:prSet/>
      <dgm:spPr/>
      <dgm:t>
        <a:bodyPr/>
        <a:lstStyle/>
        <a:p>
          <a:endParaRPr lang="ru-RU"/>
        </a:p>
      </dgm:t>
    </dgm:pt>
    <dgm:pt modelId="{8764F996-D5E7-4A5C-80D2-3E5716F0E9FD}" type="sibTrans" cxnId="{D04F1778-08FF-4C6F-B2D0-BF04C34D9659}">
      <dgm:prSet/>
      <dgm:spPr/>
      <dgm:t>
        <a:bodyPr/>
        <a:lstStyle/>
        <a:p>
          <a:endParaRPr lang="ru-RU"/>
        </a:p>
      </dgm:t>
    </dgm:pt>
    <dgm:pt modelId="{561DBAF1-55B3-4B34-82F9-D8598C18AE46}">
      <dgm:prSet phldrT="[Текст]"/>
      <dgm:spPr/>
      <dgm:t>
        <a:bodyPr/>
        <a:lstStyle/>
        <a:p>
          <a:r>
            <a:rPr lang="ru-RU" dirty="0" smtClean="0"/>
            <a:t>Формирование познавательных и регулятивных  учебных действий</a:t>
          </a:r>
          <a:endParaRPr lang="ru-RU" dirty="0"/>
        </a:p>
      </dgm:t>
    </dgm:pt>
    <dgm:pt modelId="{CC9B93C6-C911-4A8C-B9D0-DF8B40256E01}" type="parTrans" cxnId="{685D88A0-7F33-4A9B-89B6-4B17B1285CD6}">
      <dgm:prSet/>
      <dgm:spPr/>
      <dgm:t>
        <a:bodyPr/>
        <a:lstStyle/>
        <a:p>
          <a:endParaRPr lang="ru-RU"/>
        </a:p>
      </dgm:t>
    </dgm:pt>
    <dgm:pt modelId="{A15CD7CF-FEF7-43AB-BBEB-1D26E9969DDD}" type="sibTrans" cxnId="{685D88A0-7F33-4A9B-89B6-4B17B1285CD6}">
      <dgm:prSet/>
      <dgm:spPr/>
      <dgm:t>
        <a:bodyPr/>
        <a:lstStyle/>
        <a:p>
          <a:endParaRPr lang="ru-RU"/>
        </a:p>
      </dgm:t>
    </dgm:pt>
    <dgm:pt modelId="{A50EFDF3-14D9-4E51-BB73-FBDAD4767F20}">
      <dgm:prSet phldrT="[Текст]"/>
      <dgm:spPr/>
      <dgm:t>
        <a:bodyPr/>
        <a:lstStyle/>
        <a:p>
          <a:r>
            <a:rPr lang="ru-RU" dirty="0" smtClean="0"/>
            <a:t>Применение </a:t>
          </a:r>
          <a:r>
            <a:rPr lang="ru-RU" dirty="0" err="1" smtClean="0"/>
            <a:t>здоровьесберегающих</a:t>
          </a:r>
          <a:r>
            <a:rPr lang="ru-RU" dirty="0" smtClean="0"/>
            <a:t> технологий</a:t>
          </a:r>
          <a:endParaRPr lang="ru-RU" dirty="0"/>
        </a:p>
      </dgm:t>
    </dgm:pt>
    <dgm:pt modelId="{9051F1C5-5FBC-4EF8-8EAE-B4F21172CF8A}" type="parTrans" cxnId="{07A5493A-C0F6-4D52-BD1F-DAD388CCF2EF}">
      <dgm:prSet/>
      <dgm:spPr/>
      <dgm:t>
        <a:bodyPr/>
        <a:lstStyle/>
        <a:p>
          <a:endParaRPr lang="ru-RU"/>
        </a:p>
      </dgm:t>
    </dgm:pt>
    <dgm:pt modelId="{B9674DE6-FDBF-4CA1-99F6-9FA838BDE10B}" type="sibTrans" cxnId="{07A5493A-C0F6-4D52-BD1F-DAD388CCF2EF}">
      <dgm:prSet/>
      <dgm:spPr/>
      <dgm:t>
        <a:bodyPr/>
        <a:lstStyle/>
        <a:p>
          <a:endParaRPr lang="ru-RU"/>
        </a:p>
      </dgm:t>
    </dgm:pt>
    <dgm:pt modelId="{319F71F5-1B8D-46D8-B4A3-089626C2B97E}" type="pres">
      <dgm:prSet presAssocID="{E3BE2C89-4A12-42F4-953E-207C94A58AB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CF1954-B26A-4B88-8A27-308BEEDC874A}" type="pres">
      <dgm:prSet presAssocID="{CE7B5FEB-1647-4BD4-820A-B9CDBFF8FE0C}" presName="composite" presStyleCnt="0"/>
      <dgm:spPr/>
    </dgm:pt>
    <dgm:pt modelId="{D55094B6-89DC-473C-BA42-6316951EAEED}" type="pres">
      <dgm:prSet presAssocID="{CE7B5FEB-1647-4BD4-820A-B9CDBFF8FE0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446865-9EFF-4764-B17D-D1F802B1051E}" type="pres">
      <dgm:prSet presAssocID="{CE7B5FEB-1647-4BD4-820A-B9CDBFF8FE0C}" presName="desTx" presStyleLbl="alignAccFollowNode1" presStyleIdx="0" presStyleCnt="3" custLinFactNeighborX="-103" custLinFactNeighborY="-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CB50F6-DBB7-46B9-A654-E6E713FF2E6E}" type="pres">
      <dgm:prSet presAssocID="{F32DB330-D2E7-4F9D-8849-1D805B9AC9A4}" presName="space" presStyleCnt="0"/>
      <dgm:spPr/>
    </dgm:pt>
    <dgm:pt modelId="{8C9F6F2B-C191-491F-8231-501B64D2D9F4}" type="pres">
      <dgm:prSet presAssocID="{5678FB9B-7046-4882-A14C-AFD46A9322B8}" presName="composite" presStyleCnt="0"/>
      <dgm:spPr/>
    </dgm:pt>
    <dgm:pt modelId="{40641809-3A7C-417D-B74C-8B240DACD208}" type="pres">
      <dgm:prSet presAssocID="{5678FB9B-7046-4882-A14C-AFD46A9322B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102643-EC91-4EDA-9A07-078D15D57094}" type="pres">
      <dgm:prSet presAssocID="{5678FB9B-7046-4882-A14C-AFD46A9322B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24F706-C6B4-4A6D-BAC9-73E78087D78A}" type="pres">
      <dgm:prSet presAssocID="{EB96FC8F-CE9A-4571-B5EF-59CB5F2888D3}" presName="space" presStyleCnt="0"/>
      <dgm:spPr/>
    </dgm:pt>
    <dgm:pt modelId="{0513B378-5F68-4992-8E33-D63B773B3E3B}" type="pres">
      <dgm:prSet presAssocID="{4CA9E640-E50B-41F7-8988-86E22CF61D37}" presName="composite" presStyleCnt="0"/>
      <dgm:spPr/>
    </dgm:pt>
    <dgm:pt modelId="{8C68BA4A-CF91-4F0D-B6C0-2AE291E9CF89}" type="pres">
      <dgm:prSet presAssocID="{4CA9E640-E50B-41F7-8988-86E22CF61D3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FB1B28-02F3-441B-8C99-6AF389EBBE89}" type="pres">
      <dgm:prSet presAssocID="{4CA9E640-E50B-41F7-8988-86E22CF61D3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DF40A2-9044-4629-95D0-4072AAAE27B8}" type="presOf" srcId="{9AF20DA6-EEC1-456E-86E4-164BBAE712FB}" destId="{E8102643-EC91-4EDA-9A07-078D15D57094}" srcOrd="0" destOrd="0" presId="urn:microsoft.com/office/officeart/2005/8/layout/hList1"/>
    <dgm:cxn modelId="{DF82CA45-1461-4236-93A7-D0A751B54B80}" type="presOf" srcId="{C11A2734-959C-4034-A1FC-82B68676D9BF}" destId="{41FB1B28-02F3-441B-8C99-6AF389EBBE89}" srcOrd="0" destOrd="1" presId="urn:microsoft.com/office/officeart/2005/8/layout/hList1"/>
    <dgm:cxn modelId="{51B7B245-BC18-494E-855E-7E733178432F}" srcId="{CE7B5FEB-1647-4BD4-820A-B9CDBFF8FE0C}" destId="{9DE4AE7C-BB4A-4E23-A9D6-595288CBFA2E}" srcOrd="0" destOrd="0" parTransId="{5FA15CE2-EC59-4356-8353-2CD1E5EC84A9}" sibTransId="{FF87A0C8-B6E5-49B9-B6B6-FF20A1EA35A2}"/>
    <dgm:cxn modelId="{BA793B28-F10C-4A62-B0D0-F133B7C0C900}" type="presOf" srcId="{E3BE2C89-4A12-42F4-953E-207C94A58AB6}" destId="{319F71F5-1B8D-46D8-B4A3-089626C2B97E}" srcOrd="0" destOrd="0" presId="urn:microsoft.com/office/officeart/2005/8/layout/hList1"/>
    <dgm:cxn modelId="{E684869B-76FB-4ADD-9348-E8C1C4EF2414}" type="presOf" srcId="{33EC7DCC-65F5-4AAD-BC5C-5D579A0D9386}" destId="{41FB1B28-02F3-441B-8C99-6AF389EBBE89}" srcOrd="0" destOrd="0" presId="urn:microsoft.com/office/officeart/2005/8/layout/hList1"/>
    <dgm:cxn modelId="{CA30E86E-80A9-4F84-9E4C-70F050C3A507}" srcId="{4CA9E640-E50B-41F7-8988-86E22CF61D37}" destId="{33EC7DCC-65F5-4AAD-BC5C-5D579A0D9386}" srcOrd="0" destOrd="0" parTransId="{AD275CCF-E092-491F-AA2B-63613522D1B9}" sibTransId="{AC176DAB-C5F6-4F9E-9090-76FD34179501}"/>
    <dgm:cxn modelId="{E70B2CB8-3E3B-4F9A-9221-A3ED58563D4F}" type="presOf" srcId="{00579FF1-6E7E-4B7E-981C-A5279793632A}" destId="{E8102643-EC91-4EDA-9A07-078D15D57094}" srcOrd="0" destOrd="1" presId="urn:microsoft.com/office/officeart/2005/8/layout/hList1"/>
    <dgm:cxn modelId="{A1A00E1D-9013-49E9-BA8A-093200CB4D2B}" type="presOf" srcId="{4CA9E640-E50B-41F7-8988-86E22CF61D37}" destId="{8C68BA4A-CF91-4F0D-B6C0-2AE291E9CF89}" srcOrd="0" destOrd="0" presId="urn:microsoft.com/office/officeart/2005/8/layout/hList1"/>
    <dgm:cxn modelId="{7E265DEA-C986-4207-8ED3-3990B0370F9E}" srcId="{E3BE2C89-4A12-42F4-953E-207C94A58AB6}" destId="{4CA9E640-E50B-41F7-8988-86E22CF61D37}" srcOrd="2" destOrd="0" parTransId="{05052561-6EDE-4D64-ADAD-506D106B17A1}" sibTransId="{AC5F3A0E-9721-4D97-8CBA-33DB7DE23A80}"/>
    <dgm:cxn modelId="{51E29273-E9A0-4CC5-8F28-C4037A3DEA34}" type="presOf" srcId="{5678FB9B-7046-4882-A14C-AFD46A9322B8}" destId="{40641809-3A7C-417D-B74C-8B240DACD208}" srcOrd="0" destOrd="0" presId="urn:microsoft.com/office/officeart/2005/8/layout/hList1"/>
    <dgm:cxn modelId="{208C04DE-83FA-4D4A-BB30-B0CA7DB3DAFB}" srcId="{E3BE2C89-4A12-42F4-953E-207C94A58AB6}" destId="{5678FB9B-7046-4882-A14C-AFD46A9322B8}" srcOrd="1" destOrd="0" parTransId="{393ADE6B-A2B7-4A1C-82BB-E204C9C1FD20}" sibTransId="{EB96FC8F-CE9A-4571-B5EF-59CB5F2888D3}"/>
    <dgm:cxn modelId="{7EC8C9DB-4B36-489C-A2D3-4FA45CA43EDF}" srcId="{5678FB9B-7046-4882-A14C-AFD46A9322B8}" destId="{00579FF1-6E7E-4B7E-981C-A5279793632A}" srcOrd="1" destOrd="0" parTransId="{042E1F2B-C823-42DF-882E-4D046E4F2322}" sibTransId="{1E36114B-989A-42C0-9BB9-6C9D74746688}"/>
    <dgm:cxn modelId="{D04F1778-08FF-4C6F-B2D0-BF04C34D9659}" srcId="{4CA9E640-E50B-41F7-8988-86E22CF61D37}" destId="{C11A2734-959C-4034-A1FC-82B68676D9BF}" srcOrd="1" destOrd="0" parTransId="{FC2F2861-F83D-4BC7-94D1-8FF6806EA28D}" sibTransId="{8764F996-D5E7-4A5C-80D2-3E5716F0E9FD}"/>
    <dgm:cxn modelId="{07A5493A-C0F6-4D52-BD1F-DAD388CCF2EF}" srcId="{CE7B5FEB-1647-4BD4-820A-B9CDBFF8FE0C}" destId="{A50EFDF3-14D9-4E51-BB73-FBDAD4767F20}" srcOrd="2" destOrd="0" parTransId="{9051F1C5-5FBC-4EF8-8EAE-B4F21172CF8A}" sibTransId="{B9674DE6-FDBF-4CA1-99F6-9FA838BDE10B}"/>
    <dgm:cxn modelId="{5CCC522A-41DA-430A-86C5-A20BFADA4C43}" type="presOf" srcId="{561DBAF1-55B3-4B34-82F9-D8598C18AE46}" destId="{E8102643-EC91-4EDA-9A07-078D15D57094}" srcOrd="0" destOrd="2" presId="urn:microsoft.com/office/officeart/2005/8/layout/hList1"/>
    <dgm:cxn modelId="{685D88A0-7F33-4A9B-89B6-4B17B1285CD6}" srcId="{5678FB9B-7046-4882-A14C-AFD46A9322B8}" destId="{561DBAF1-55B3-4B34-82F9-D8598C18AE46}" srcOrd="2" destOrd="0" parTransId="{CC9B93C6-C911-4A8C-B9D0-DF8B40256E01}" sibTransId="{A15CD7CF-FEF7-43AB-BBEB-1D26E9969DDD}"/>
    <dgm:cxn modelId="{02EBD1EA-2838-42EC-9217-9AD84E01C81C}" type="presOf" srcId="{9DE4AE7C-BB4A-4E23-A9D6-595288CBFA2E}" destId="{9C446865-9EFF-4764-B17D-D1F802B1051E}" srcOrd="0" destOrd="0" presId="urn:microsoft.com/office/officeart/2005/8/layout/hList1"/>
    <dgm:cxn modelId="{1B286059-D645-4A8A-897C-3AB1ECF863E7}" srcId="{E3BE2C89-4A12-42F4-953E-207C94A58AB6}" destId="{CE7B5FEB-1647-4BD4-820A-B9CDBFF8FE0C}" srcOrd="0" destOrd="0" parTransId="{B0E565B0-7AB2-4087-A800-2EE02DC3364E}" sibTransId="{F32DB330-D2E7-4F9D-8849-1D805B9AC9A4}"/>
    <dgm:cxn modelId="{87F80176-4D95-4185-900E-1783805BEFB4}" srcId="{CE7B5FEB-1647-4BD4-820A-B9CDBFF8FE0C}" destId="{4BC92465-487D-4C12-BF80-8B5BAFDC884F}" srcOrd="1" destOrd="0" parTransId="{FD97A170-5E53-46A5-80FF-3593D32FEF5B}" sibTransId="{ED647E93-EBA2-430F-9004-FE7210D81D5D}"/>
    <dgm:cxn modelId="{3E228DFE-CC41-4BF8-8CE4-1243A184E770}" type="presOf" srcId="{CE7B5FEB-1647-4BD4-820A-B9CDBFF8FE0C}" destId="{D55094B6-89DC-473C-BA42-6316951EAEED}" srcOrd="0" destOrd="0" presId="urn:microsoft.com/office/officeart/2005/8/layout/hList1"/>
    <dgm:cxn modelId="{5CC7F829-D45D-4AB7-9280-23E6D22102ED}" srcId="{5678FB9B-7046-4882-A14C-AFD46A9322B8}" destId="{9AF20DA6-EEC1-456E-86E4-164BBAE712FB}" srcOrd="0" destOrd="0" parTransId="{E17094AD-B016-49D0-9F12-48B00EF7C845}" sibTransId="{D1C408B5-AB41-4C5F-A0B6-41FFD32C76F0}"/>
    <dgm:cxn modelId="{9F2E40CF-A1BD-4DA9-B46A-5EDD43E92940}" type="presOf" srcId="{A50EFDF3-14D9-4E51-BB73-FBDAD4767F20}" destId="{9C446865-9EFF-4764-B17D-D1F802B1051E}" srcOrd="0" destOrd="2" presId="urn:microsoft.com/office/officeart/2005/8/layout/hList1"/>
    <dgm:cxn modelId="{0CFFDE81-BA13-4D5A-B43A-9B84AC2D9111}" type="presOf" srcId="{4BC92465-487D-4C12-BF80-8B5BAFDC884F}" destId="{9C446865-9EFF-4764-B17D-D1F802B1051E}" srcOrd="0" destOrd="1" presId="urn:microsoft.com/office/officeart/2005/8/layout/hList1"/>
    <dgm:cxn modelId="{A4906C4A-ACD8-494D-8925-5AE9CB20E5A9}" type="presParOf" srcId="{319F71F5-1B8D-46D8-B4A3-089626C2B97E}" destId="{02CF1954-B26A-4B88-8A27-308BEEDC874A}" srcOrd="0" destOrd="0" presId="urn:microsoft.com/office/officeart/2005/8/layout/hList1"/>
    <dgm:cxn modelId="{9CA53DD9-2237-405F-BD48-034F4BFFB37C}" type="presParOf" srcId="{02CF1954-B26A-4B88-8A27-308BEEDC874A}" destId="{D55094B6-89DC-473C-BA42-6316951EAEED}" srcOrd="0" destOrd="0" presId="urn:microsoft.com/office/officeart/2005/8/layout/hList1"/>
    <dgm:cxn modelId="{E43AC17A-A08C-4501-81C2-7AA2EA92D82F}" type="presParOf" srcId="{02CF1954-B26A-4B88-8A27-308BEEDC874A}" destId="{9C446865-9EFF-4764-B17D-D1F802B1051E}" srcOrd="1" destOrd="0" presId="urn:microsoft.com/office/officeart/2005/8/layout/hList1"/>
    <dgm:cxn modelId="{4549185F-4B6F-4D80-9FD1-30D1D659DE84}" type="presParOf" srcId="{319F71F5-1B8D-46D8-B4A3-089626C2B97E}" destId="{41CB50F6-DBB7-46B9-A654-E6E713FF2E6E}" srcOrd="1" destOrd="0" presId="urn:microsoft.com/office/officeart/2005/8/layout/hList1"/>
    <dgm:cxn modelId="{19B1F165-BAD5-4868-87B1-7D2DBF08367C}" type="presParOf" srcId="{319F71F5-1B8D-46D8-B4A3-089626C2B97E}" destId="{8C9F6F2B-C191-491F-8231-501B64D2D9F4}" srcOrd="2" destOrd="0" presId="urn:microsoft.com/office/officeart/2005/8/layout/hList1"/>
    <dgm:cxn modelId="{1941861B-433C-4865-B690-630ADF35CC67}" type="presParOf" srcId="{8C9F6F2B-C191-491F-8231-501B64D2D9F4}" destId="{40641809-3A7C-417D-B74C-8B240DACD208}" srcOrd="0" destOrd="0" presId="urn:microsoft.com/office/officeart/2005/8/layout/hList1"/>
    <dgm:cxn modelId="{C2C891CF-CA85-47C9-AFEC-569DDAF9578B}" type="presParOf" srcId="{8C9F6F2B-C191-491F-8231-501B64D2D9F4}" destId="{E8102643-EC91-4EDA-9A07-078D15D57094}" srcOrd="1" destOrd="0" presId="urn:microsoft.com/office/officeart/2005/8/layout/hList1"/>
    <dgm:cxn modelId="{C9FA26CB-0118-483A-A0CB-5E8D6B1B7231}" type="presParOf" srcId="{319F71F5-1B8D-46D8-B4A3-089626C2B97E}" destId="{B424F706-C6B4-4A6D-BAC9-73E78087D78A}" srcOrd="3" destOrd="0" presId="urn:microsoft.com/office/officeart/2005/8/layout/hList1"/>
    <dgm:cxn modelId="{24F7DA65-75AA-4DB2-9CCD-68BE18A1AD1D}" type="presParOf" srcId="{319F71F5-1B8D-46D8-B4A3-089626C2B97E}" destId="{0513B378-5F68-4992-8E33-D63B773B3E3B}" srcOrd="4" destOrd="0" presId="urn:microsoft.com/office/officeart/2005/8/layout/hList1"/>
    <dgm:cxn modelId="{103BC2F7-96A4-41F4-8011-8F54C45AF23D}" type="presParOf" srcId="{0513B378-5F68-4992-8E33-D63B773B3E3B}" destId="{8C68BA4A-CF91-4F0D-B6C0-2AE291E9CF89}" srcOrd="0" destOrd="0" presId="urn:microsoft.com/office/officeart/2005/8/layout/hList1"/>
    <dgm:cxn modelId="{A8833939-910A-4E23-A4D3-E6F7B1371ED2}" type="presParOf" srcId="{0513B378-5F68-4992-8E33-D63B773B3E3B}" destId="{41FB1B28-02F3-441B-8C99-6AF389EBBE8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7B956-3B5C-4CE8-AE78-34081401CC7A}">
      <dsp:nvSpPr>
        <dsp:cNvPr id="0" name=""/>
        <dsp:cNvSpPr/>
      </dsp:nvSpPr>
      <dsp:spPr>
        <a:xfrm>
          <a:off x="4695837" y="2429101"/>
          <a:ext cx="3167850" cy="3000173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Создание </a:t>
          </a:r>
          <a:r>
            <a:rPr lang="ru-RU" sz="1600" b="1" kern="1200" dirty="0" err="1" smtClean="0">
              <a:solidFill>
                <a:srgbClr val="C00000"/>
              </a:solidFill>
            </a:rPr>
            <a:t>здоровьесберегающей</a:t>
          </a:r>
          <a:r>
            <a:rPr lang="ru-RU" sz="1600" b="1" kern="1200" dirty="0" smtClean="0">
              <a:solidFill>
                <a:srgbClr val="C00000"/>
              </a:solidFill>
            </a:rPr>
            <a:t> образовательной среды</a:t>
          </a:r>
          <a:endParaRPr lang="ru-RU" sz="1600" b="1" kern="1200" dirty="0">
            <a:solidFill>
              <a:srgbClr val="C00000"/>
            </a:solidFill>
          </a:endParaRPr>
        </a:p>
      </dsp:txBody>
      <dsp:txXfrm>
        <a:off x="5320184" y="3131877"/>
        <a:ext cx="1919156" cy="1542151"/>
      </dsp:txXfrm>
    </dsp:sp>
    <dsp:sp modelId="{78D8CD9E-259E-423A-B1A8-4F5467766767}">
      <dsp:nvSpPr>
        <dsp:cNvPr id="0" name=""/>
        <dsp:cNvSpPr/>
      </dsp:nvSpPr>
      <dsp:spPr>
        <a:xfrm rot="20632687">
          <a:off x="763095" y="2190427"/>
          <a:ext cx="2741490" cy="242008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</a:rPr>
            <a:t>Формирование </a:t>
          </a:r>
          <a:r>
            <a:rPr lang="ru-RU" sz="1400" b="1" kern="1200" dirty="0" err="1" smtClean="0">
              <a:solidFill>
                <a:srgbClr val="C00000"/>
              </a:solidFill>
            </a:rPr>
            <a:t>универсаль-ных</a:t>
          </a:r>
          <a:r>
            <a:rPr lang="ru-RU" sz="1400" b="1" kern="1200" dirty="0" smtClean="0">
              <a:solidFill>
                <a:srgbClr val="C00000"/>
              </a:solidFill>
            </a:rPr>
            <a:t>  учебных действий</a:t>
          </a:r>
          <a:endParaRPr lang="ru-RU" sz="1400" b="1" kern="1200" dirty="0">
            <a:solidFill>
              <a:srgbClr val="C00000"/>
            </a:solidFill>
          </a:endParaRPr>
        </a:p>
      </dsp:txBody>
      <dsp:txXfrm>
        <a:off x="1419078" y="2803372"/>
        <a:ext cx="1429524" cy="1194191"/>
      </dsp:txXfrm>
    </dsp:sp>
    <dsp:sp modelId="{6C99C829-2A87-47A7-90B8-01166CEB47DB}">
      <dsp:nvSpPr>
        <dsp:cNvPr id="0" name=""/>
        <dsp:cNvSpPr/>
      </dsp:nvSpPr>
      <dsp:spPr>
        <a:xfrm rot="20700000">
          <a:off x="2693544" y="259061"/>
          <a:ext cx="3396550" cy="330762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C00000"/>
              </a:solidFill>
            </a:rPr>
            <a:t>Ценностное отношение к здоровью</a:t>
          </a:r>
          <a:endParaRPr lang="ru-RU" sz="2600" b="1" kern="1200" dirty="0">
            <a:solidFill>
              <a:srgbClr val="C00000"/>
            </a:solidFill>
          </a:endParaRPr>
        </a:p>
      </dsp:txBody>
      <dsp:txXfrm rot="-20700000">
        <a:off x="3443781" y="979246"/>
        <a:ext cx="1896075" cy="1867255"/>
      </dsp:txXfrm>
    </dsp:sp>
    <dsp:sp modelId="{7A85876C-687D-460A-A43D-13FCE2770D11}">
      <dsp:nvSpPr>
        <dsp:cNvPr id="0" name=""/>
        <dsp:cNvSpPr/>
      </dsp:nvSpPr>
      <dsp:spPr>
        <a:xfrm>
          <a:off x="4695842" y="2071690"/>
          <a:ext cx="3671340" cy="3671340"/>
        </a:xfrm>
        <a:prstGeom prst="circularArrow">
          <a:avLst>
            <a:gd name="adj1" fmla="val 4687"/>
            <a:gd name="adj2" fmla="val 299029"/>
            <a:gd name="adj3" fmla="val 2536131"/>
            <a:gd name="adj4" fmla="val 15818918"/>
            <a:gd name="adj5" fmla="val 5469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29BE45-E6B7-400A-9CE6-3A9B2AD75B32}">
      <dsp:nvSpPr>
        <dsp:cNvPr id="0" name=""/>
        <dsp:cNvSpPr/>
      </dsp:nvSpPr>
      <dsp:spPr>
        <a:xfrm>
          <a:off x="384100" y="1557460"/>
          <a:ext cx="2667458" cy="266745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AC51F-058E-4DEC-BDE0-23D01B9C9BDA}">
      <dsp:nvSpPr>
        <dsp:cNvPr id="0" name=""/>
        <dsp:cNvSpPr/>
      </dsp:nvSpPr>
      <dsp:spPr>
        <a:xfrm>
          <a:off x="2433666" y="93474"/>
          <a:ext cx="2876057" cy="287605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094B6-89DC-473C-BA42-6316951EAEED}">
      <dsp:nvSpPr>
        <dsp:cNvPr id="0" name=""/>
        <dsp:cNvSpPr/>
      </dsp:nvSpPr>
      <dsp:spPr>
        <a:xfrm>
          <a:off x="2678" y="699477"/>
          <a:ext cx="2611951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Оздоровительные</a:t>
          </a:r>
          <a:endParaRPr lang="ru-RU" sz="1700" kern="1200" dirty="0"/>
        </a:p>
      </dsp:txBody>
      <dsp:txXfrm>
        <a:off x="2678" y="699477"/>
        <a:ext cx="2611951" cy="489600"/>
      </dsp:txXfrm>
    </dsp:sp>
    <dsp:sp modelId="{9C446865-9EFF-4764-B17D-D1F802B1051E}">
      <dsp:nvSpPr>
        <dsp:cNvPr id="0" name=""/>
        <dsp:cNvSpPr/>
      </dsp:nvSpPr>
      <dsp:spPr>
        <a:xfrm>
          <a:off x="0" y="1181463"/>
          <a:ext cx="2611951" cy="22865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Соблюдение гигиенических  норм и правил  техники безопасности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rgbClr val="C00000"/>
              </a:solidFill>
            </a:rPr>
            <a:t>Развитие физических качеств</a:t>
          </a:r>
          <a:endParaRPr lang="ru-RU" sz="1700" kern="1200" dirty="0">
            <a:solidFill>
              <a:srgbClr val="C00000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Применение </a:t>
          </a:r>
          <a:r>
            <a:rPr lang="ru-RU" sz="1700" kern="1200" dirty="0" err="1" smtClean="0"/>
            <a:t>здоровьесберегающих</a:t>
          </a:r>
          <a:r>
            <a:rPr lang="ru-RU" sz="1700" kern="1200" dirty="0" smtClean="0"/>
            <a:t> технологий</a:t>
          </a:r>
          <a:endParaRPr lang="ru-RU" sz="1700" kern="1200" dirty="0"/>
        </a:p>
      </dsp:txBody>
      <dsp:txXfrm>
        <a:off x="0" y="1181463"/>
        <a:ext cx="2611951" cy="2286585"/>
      </dsp:txXfrm>
    </dsp:sp>
    <dsp:sp modelId="{40641809-3A7C-417D-B74C-8B240DACD208}">
      <dsp:nvSpPr>
        <dsp:cNvPr id="0" name=""/>
        <dsp:cNvSpPr/>
      </dsp:nvSpPr>
      <dsp:spPr>
        <a:xfrm>
          <a:off x="2980304" y="699477"/>
          <a:ext cx="2611951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Образовательные</a:t>
          </a:r>
          <a:endParaRPr lang="ru-RU" sz="1700" kern="1200" dirty="0"/>
        </a:p>
      </dsp:txBody>
      <dsp:txXfrm>
        <a:off x="2980304" y="699477"/>
        <a:ext cx="2611951" cy="489600"/>
      </dsp:txXfrm>
    </dsp:sp>
    <dsp:sp modelId="{E8102643-EC91-4EDA-9A07-078D15D57094}">
      <dsp:nvSpPr>
        <dsp:cNvPr id="0" name=""/>
        <dsp:cNvSpPr/>
      </dsp:nvSpPr>
      <dsp:spPr>
        <a:xfrm>
          <a:off x="2980304" y="1189077"/>
          <a:ext cx="2611951" cy="22865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rgbClr val="C00000"/>
              </a:solidFill>
            </a:rPr>
            <a:t>Формирование </a:t>
          </a:r>
          <a:r>
            <a:rPr lang="ru-RU" sz="1700" kern="1200" dirty="0" err="1" smtClean="0">
              <a:solidFill>
                <a:srgbClr val="C00000"/>
              </a:solidFill>
            </a:rPr>
            <a:t>теоритических</a:t>
          </a:r>
          <a:r>
            <a:rPr lang="ru-RU" sz="1700" kern="1200" dirty="0" smtClean="0">
              <a:solidFill>
                <a:srgbClr val="C00000"/>
              </a:solidFill>
            </a:rPr>
            <a:t> знаний</a:t>
          </a:r>
          <a:endParaRPr lang="ru-RU" sz="1700" kern="1200" dirty="0">
            <a:solidFill>
              <a:srgbClr val="C00000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Формирование двигательных умений и навыков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Формирование познавательных и регулятивных  учебных действий</a:t>
          </a:r>
          <a:endParaRPr lang="ru-RU" sz="1700" kern="1200" dirty="0"/>
        </a:p>
      </dsp:txBody>
      <dsp:txXfrm>
        <a:off x="2980304" y="1189077"/>
        <a:ext cx="2611951" cy="2286585"/>
      </dsp:txXfrm>
    </dsp:sp>
    <dsp:sp modelId="{8C68BA4A-CF91-4F0D-B6C0-2AE291E9CF89}">
      <dsp:nvSpPr>
        <dsp:cNvPr id="0" name=""/>
        <dsp:cNvSpPr/>
      </dsp:nvSpPr>
      <dsp:spPr>
        <a:xfrm>
          <a:off x="5957929" y="699477"/>
          <a:ext cx="2611951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Воспитательные</a:t>
          </a:r>
          <a:endParaRPr lang="ru-RU" sz="1700" kern="1200" dirty="0"/>
        </a:p>
      </dsp:txBody>
      <dsp:txXfrm>
        <a:off x="5957929" y="699477"/>
        <a:ext cx="2611951" cy="489600"/>
      </dsp:txXfrm>
    </dsp:sp>
    <dsp:sp modelId="{41FB1B28-02F3-441B-8C99-6AF389EBBE89}">
      <dsp:nvSpPr>
        <dsp:cNvPr id="0" name=""/>
        <dsp:cNvSpPr/>
      </dsp:nvSpPr>
      <dsp:spPr>
        <a:xfrm>
          <a:off x="5957929" y="1189077"/>
          <a:ext cx="2611951" cy="22865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Воспитание морально-волевых качеств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Формирование коммуникативных и личностных учебных действий</a:t>
          </a:r>
          <a:endParaRPr lang="ru-RU" sz="1700" kern="1200" dirty="0"/>
        </a:p>
      </dsp:txBody>
      <dsp:txXfrm>
        <a:off x="5957929" y="1189077"/>
        <a:ext cx="2611951" cy="2286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61A58-F8CB-4E50-9E1E-E9FA22EF0282}" type="datetimeFigureOut">
              <a:rPr lang="ru-RU" smtClean="0"/>
              <a:pPr/>
              <a:t>01.06.2013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E360E-1163-4E5F-8F44-40BB63D55A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4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Но для этого мне, как учителю,  необходимо  пройти несколько этапов работы той пирамиды,  пройдя по которой каждый ребёнок мог  бы достигнуть высот совершенства и здоровья.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E360E-1163-4E5F-8F44-40BB63D55A9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E360E-1163-4E5F-8F44-40BB63D55A9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Развитие физических качеств осуществляю в форме круговой тренировки, в форме игр  «Змейка», «За 10 секунд», «Космонавты», «Земля, вода, воздух» и др.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A2099-D638-4DE3-A1CC-2A1A8E61811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E360E-1163-4E5F-8F44-40BB63D55A9E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935C-2EE2-4966-B84B-8891E5A607AC}" type="datetimeFigureOut">
              <a:rPr lang="ru-RU" smtClean="0"/>
              <a:pPr/>
              <a:t>01.06.2013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A60F2BE-AA8E-476A-AA03-A58C14465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935C-2EE2-4966-B84B-8891E5A607AC}" type="datetimeFigureOut">
              <a:rPr lang="ru-RU" smtClean="0"/>
              <a:pPr/>
              <a:t>01.06.2013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F2BE-AA8E-476A-AA03-A58C14465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935C-2EE2-4966-B84B-8891E5A607AC}" type="datetimeFigureOut">
              <a:rPr lang="ru-RU" smtClean="0"/>
              <a:pPr/>
              <a:t>01.06.2013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F2BE-AA8E-476A-AA03-A58C14465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935C-2EE2-4966-B84B-8891E5A607AC}" type="datetimeFigureOut">
              <a:rPr lang="ru-RU" smtClean="0"/>
              <a:pPr/>
              <a:t>01.06.2013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A60F2BE-AA8E-476A-AA03-A58C14465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935C-2EE2-4966-B84B-8891E5A607AC}" type="datetimeFigureOut">
              <a:rPr lang="ru-RU" smtClean="0"/>
              <a:pPr/>
              <a:t>01.06.2013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F2BE-AA8E-476A-AA03-A58C14465B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935C-2EE2-4966-B84B-8891E5A607AC}" type="datetimeFigureOut">
              <a:rPr lang="ru-RU" smtClean="0"/>
              <a:pPr/>
              <a:t>01.06.2013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F2BE-AA8E-476A-AA03-A58C14465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935C-2EE2-4966-B84B-8891E5A607AC}" type="datetimeFigureOut">
              <a:rPr lang="ru-RU" smtClean="0"/>
              <a:pPr/>
              <a:t>01.06.2013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A60F2BE-AA8E-476A-AA03-A58C14465B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935C-2EE2-4966-B84B-8891E5A607AC}" type="datetimeFigureOut">
              <a:rPr lang="ru-RU" smtClean="0"/>
              <a:pPr/>
              <a:t>01.06.2013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F2BE-AA8E-476A-AA03-A58C14465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935C-2EE2-4966-B84B-8891E5A607AC}" type="datetimeFigureOut">
              <a:rPr lang="ru-RU" smtClean="0"/>
              <a:pPr/>
              <a:t>01.06.2013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F2BE-AA8E-476A-AA03-A58C14465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935C-2EE2-4966-B84B-8891E5A607AC}" type="datetimeFigureOut">
              <a:rPr lang="ru-RU" smtClean="0"/>
              <a:pPr/>
              <a:t>01.06.2013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F2BE-AA8E-476A-AA03-A58C14465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935C-2EE2-4966-B84B-8891E5A607AC}" type="datetimeFigureOut">
              <a:rPr lang="ru-RU" smtClean="0"/>
              <a:pPr/>
              <a:t>01.06.2013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F2BE-AA8E-476A-AA03-A58C14465B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BA6935C-2EE2-4966-B84B-8891E5A607AC}" type="datetimeFigureOut">
              <a:rPr lang="ru-RU" smtClean="0"/>
              <a:pPr/>
              <a:t>01.06.2013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A60F2BE-AA8E-476A-AA03-A58C14465B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_________Microsoft_Office_Word4.docx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diagramData" Target="../diagrams/data2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microsoft.com/office/2007/relationships/diagramDrawing" Target="../diagrams/drawing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28596" y="1285860"/>
            <a:ext cx="8458200" cy="1222375"/>
          </a:xfrm>
        </p:spPr>
        <p:txBody>
          <a:bodyPr/>
          <a:lstStyle/>
          <a:p>
            <a:pPr algn="ctr"/>
            <a:r>
              <a:rPr lang="ru-RU" dirty="0" smtClean="0"/>
              <a:t>Знания  и физическое  совершенство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Система работы учителя физической культуры</a:t>
            </a:r>
          </a:p>
          <a:p>
            <a:pPr algn="ctr"/>
            <a:r>
              <a:rPr lang="ru-RU" dirty="0" smtClean="0"/>
              <a:t> МБОУ начальной школы – детского сада «Родничок»</a:t>
            </a:r>
          </a:p>
          <a:p>
            <a:pPr algn="ctr"/>
            <a:r>
              <a:rPr lang="ru-RU" dirty="0" smtClean="0"/>
              <a:t>Лоншаковой  Л.Г.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Рабочий стол\Конференция\сканирование000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lum bright="-30000" contrast="40000"/>
          </a:blip>
          <a:srcRect/>
          <a:stretch>
            <a:fillRect/>
          </a:stretch>
        </p:blipFill>
        <p:spPr bwMode="auto">
          <a:xfrm>
            <a:off x="357158" y="285728"/>
            <a:ext cx="4521200" cy="621506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5" name="Picture 2" descr="C:\Documents and Settings\Admin\Рабочий стол\Конференция\сканирование0007.jpg"/>
          <p:cNvPicPr>
            <a:picLocks noChangeAspect="1" noChangeArrowheads="1"/>
          </p:cNvPicPr>
          <p:nvPr/>
        </p:nvPicPr>
        <p:blipFill>
          <a:blip r:embed="rId3" cstate="email">
            <a:lum bright="-30000" contrast="40000"/>
          </a:blip>
          <a:srcRect/>
          <a:stretch>
            <a:fillRect/>
          </a:stretch>
        </p:blipFill>
        <p:spPr bwMode="auto">
          <a:xfrm rot="21417610">
            <a:off x="3929058" y="617705"/>
            <a:ext cx="4714908" cy="346684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929190" y="4429132"/>
            <a:ext cx="3857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Карточки по туризму.</a:t>
            </a:r>
          </a:p>
          <a:p>
            <a:r>
              <a:rPr lang="ru-RU" dirty="0" smtClean="0"/>
              <a:t> Слева -информационного характера, </a:t>
            </a:r>
          </a:p>
          <a:p>
            <a:r>
              <a:rPr lang="ru-RU" dirty="0" smtClean="0"/>
              <a:t>справа –  карточка тестирования </a:t>
            </a:r>
            <a:r>
              <a:rPr lang="ru-RU" dirty="0" err="1" smtClean="0"/>
              <a:t>теоритических</a:t>
            </a:r>
            <a:r>
              <a:rPr lang="ru-RU" dirty="0" smtClean="0"/>
              <a:t> знаний  по топографии(в каждом ряду нужно зачеркнуть лишний </a:t>
            </a:r>
            <a:r>
              <a:rPr lang="ru-RU" dirty="0" err="1" smtClean="0"/>
              <a:t>топознак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Конференция\сканирование0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584682">
            <a:off x="299079" y="810499"/>
            <a:ext cx="3498058" cy="257539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" name="Picture 2" descr="C:\Documents and Settings\Admin\Рабочий стол\Конференция\сканирование0009.jpg"/>
          <p:cNvPicPr>
            <a:picLocks noChangeAspect="1" noChangeArrowheads="1"/>
          </p:cNvPicPr>
          <p:nvPr/>
        </p:nvPicPr>
        <p:blipFill>
          <a:blip r:embed="rId3" cstate="email">
            <a:lum bright="-30000" contrast="40000"/>
          </a:blip>
          <a:srcRect/>
          <a:stretch>
            <a:fillRect/>
          </a:stretch>
        </p:blipFill>
        <p:spPr bwMode="auto">
          <a:xfrm rot="20532442">
            <a:off x="2541818" y="1609269"/>
            <a:ext cx="4505894" cy="331489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4" name="Picture 4" descr="C:\Documents and Settings\Admin\Рабочий стол\Конференция\сканирование0011.jpg"/>
          <p:cNvPicPr>
            <a:picLocks noChangeAspect="1" noChangeArrowheads="1"/>
          </p:cNvPicPr>
          <p:nvPr/>
        </p:nvPicPr>
        <p:blipFill>
          <a:blip r:embed="rId4" cstate="email">
            <a:lum bright="-30000" contrast="40000"/>
          </a:blip>
          <a:srcRect/>
          <a:stretch>
            <a:fillRect/>
          </a:stretch>
        </p:blipFill>
        <p:spPr bwMode="auto">
          <a:xfrm rot="20937673">
            <a:off x="5563509" y="3143162"/>
            <a:ext cx="3257400" cy="307928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5" name="TextBox 4"/>
          <p:cNvSpPr txBox="1"/>
          <p:nvPr/>
        </p:nvSpPr>
        <p:spPr>
          <a:xfrm rot="20813179">
            <a:off x="3573505" y="263499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этому плану- карте   учу ориентироваться  дошкольников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rot="20519122">
            <a:off x="985980" y="4226490"/>
            <a:ext cx="2905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Карта для первоклассников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20674644">
            <a:off x="5936429" y="5626000"/>
            <a:ext cx="31788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Карта, по которой работают ученики 3-4 классов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Конференция\сканирование0001.jpg"/>
          <p:cNvPicPr>
            <a:picLocks noChangeAspect="1" noChangeArrowheads="1"/>
          </p:cNvPicPr>
          <p:nvPr/>
        </p:nvPicPr>
        <p:blipFill>
          <a:blip r:embed="rId2" cstate="email">
            <a:lum bright="-30000" contrast="40000"/>
          </a:blip>
          <a:srcRect/>
          <a:stretch>
            <a:fillRect/>
          </a:stretch>
        </p:blipFill>
        <p:spPr bwMode="auto">
          <a:xfrm>
            <a:off x="642910" y="785794"/>
            <a:ext cx="4143404" cy="57150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6" name="Picture 2" descr="C:\Documents and Settings\Admin\Рабочий стол\Конференция\сканирование0006.jpg"/>
          <p:cNvPicPr>
            <a:picLocks noChangeAspect="1" noChangeArrowheads="1"/>
          </p:cNvPicPr>
          <p:nvPr/>
        </p:nvPicPr>
        <p:blipFill>
          <a:blip r:embed="rId3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5214942" y="857232"/>
            <a:ext cx="3111500" cy="557216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C:\Documents and Settings\Admin\Рабочий стол\Конференция\сканирование001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lum bright="-30000" contrast="40000"/>
          </a:blip>
          <a:stretch>
            <a:fillRect/>
          </a:stretch>
        </p:blipFill>
        <p:spPr bwMode="auto">
          <a:xfrm rot="20945833">
            <a:off x="443753" y="872481"/>
            <a:ext cx="3663950" cy="50419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37219" name="Picture 3" descr="C:\Documents and Settings\Admin\Рабочий стол\Конференция\сканирование0015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lum bright="-30000" contrast="40000"/>
          </a:blip>
          <a:srcRect/>
          <a:stretch>
            <a:fillRect/>
          </a:stretch>
        </p:blipFill>
        <p:spPr bwMode="auto">
          <a:xfrm rot="20719108">
            <a:off x="4660900" y="1074738"/>
            <a:ext cx="4483100" cy="39401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SCN19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57166"/>
            <a:ext cx="4464050" cy="6265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Конференция\сканирование0002.jpg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</a:blip>
          <a:stretch>
            <a:fillRect/>
          </a:stretch>
        </p:blipFill>
        <p:spPr bwMode="auto">
          <a:xfrm>
            <a:off x="928662" y="1500174"/>
            <a:ext cx="7368815" cy="488950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Карточки возможных ошибок </a:t>
            </a:r>
            <a:br>
              <a:rPr lang="ru-RU" dirty="0" smtClean="0"/>
            </a:br>
            <a:r>
              <a:rPr lang="ru-RU" dirty="0" smtClean="0"/>
              <a:t>и оценивания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Оздоровитедьные</a:t>
            </a:r>
            <a:r>
              <a:rPr lang="ru-RU" dirty="0" smtClean="0"/>
              <a:t> задачи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Соблюдение гигиенических норм;</a:t>
            </a:r>
          </a:p>
          <a:p>
            <a:pPr lvl="0"/>
            <a:r>
              <a:rPr lang="ru-RU" dirty="0" smtClean="0"/>
              <a:t>Соблюдение правил техники безопасности;</a:t>
            </a:r>
          </a:p>
          <a:p>
            <a:pPr lvl="0"/>
            <a:r>
              <a:rPr lang="ru-RU" dirty="0" smtClean="0"/>
              <a:t>Работа на осанку и профилактику плоскостопия;</a:t>
            </a:r>
          </a:p>
          <a:p>
            <a:pPr lvl="0"/>
            <a:r>
              <a:rPr lang="ru-RU" dirty="0" smtClean="0"/>
              <a:t>Выполнение комплексов дыхательной и других видов оздоровительной гимнастики;</a:t>
            </a:r>
          </a:p>
          <a:p>
            <a:pPr lvl="0"/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Развитие физических качеств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DSCN197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1571612"/>
            <a:ext cx="5214974" cy="400052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428604"/>
            <a:ext cx="8305800" cy="10715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Круговая тренировка – это кладезь для развития физических качеств</a:t>
            </a:r>
            <a:endParaRPr lang="ru-RU" dirty="0"/>
          </a:p>
        </p:txBody>
      </p:sp>
      <p:pic>
        <p:nvPicPr>
          <p:cNvPr id="4" name="Picture 4" descr="DSCN197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6" y="4143380"/>
            <a:ext cx="3786214" cy="244532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Лоншакова Л.Г\круговая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60" y="1290810"/>
            <a:ext cx="4572032" cy="5352899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Комплекс  круговой  тренировки  по  баскетболу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Конференция\сканирование0004.jpg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</a:blip>
          <a:srcRect/>
          <a:stretch>
            <a:fillRect/>
          </a:stretch>
        </p:blipFill>
        <p:spPr bwMode="auto">
          <a:xfrm rot="20687152">
            <a:off x="4468743" y="166038"/>
            <a:ext cx="3214710" cy="236459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" name="Picture 2" descr="C:\Documents and Settings\Admin\Рабочий стол\Конференция\сканирование0005.jpg"/>
          <p:cNvPicPr>
            <a:picLocks noChangeAspect="1" noChangeArrowheads="1"/>
          </p:cNvPicPr>
          <p:nvPr/>
        </p:nvPicPr>
        <p:blipFill>
          <a:blip r:embed="rId3" cstate="email">
            <a:lum bright="-20000" contrast="40000"/>
          </a:blip>
          <a:srcRect/>
          <a:stretch>
            <a:fillRect/>
          </a:stretch>
        </p:blipFill>
        <p:spPr bwMode="auto">
          <a:xfrm rot="20447887">
            <a:off x="354897" y="678974"/>
            <a:ext cx="4600313" cy="328013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" name="Picture 2" descr="C:\Documents and Settings\Admin\Рабочий стол\Конференция\сканирование0003.jpg"/>
          <p:cNvPicPr>
            <a:picLocks noChangeAspect="1" noChangeArrowheads="1"/>
          </p:cNvPicPr>
          <p:nvPr/>
        </p:nvPicPr>
        <p:blipFill>
          <a:blip r:embed="rId4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3428960" y="2992045"/>
            <a:ext cx="5500758" cy="345396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Цель моей работы: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86050" y="3571876"/>
            <a:ext cx="3214710" cy="285504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1643050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 Создать комфортные условия для физического и морально – психологического развития ребёнка в ОУ через различные формы физкультурно-оздоровительной работы.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рисунки\Рисунки сканированные\сканирование из учебника\сканирование00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785926"/>
            <a:ext cx="4357686" cy="428628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" name="Picture 2" descr="D:\Мои рисунки\Рисунки сканированные\сканирование из учебника\сканирование00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1785926"/>
            <a:ext cx="3857652" cy="428628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74270" cy="108415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Как рисовать исходные положения упражнений  (слайды из презентации)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рисунки\Рисунки сканированные\сканирование из учебника\сканирование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928802"/>
            <a:ext cx="3000396" cy="421484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" name="Picture 2" descr="D:\Мои рисунки\Рисунки сканированные\сканирование из учебника\сканирование0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736"/>
            <a:ext cx="1714512" cy="2176111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4" name="Picture 2" descr="D:\Мои рисунки\Рисунки сканированные\сканирование из учебника\сканирование0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785926"/>
            <a:ext cx="2928958" cy="4357718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Picture 2" descr="D:\Мои рисунки\Рисунки сканированные\сканирование из учебника\сканирование00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3214686"/>
            <a:ext cx="1714512" cy="2643206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571604" y="6286520"/>
            <a:ext cx="180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ПРИСЕДАНИЯ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00628" y="6286520"/>
            <a:ext cx="286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НАКЛОНЫ  В  СТОРОНУ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Как изображать на рисунке выполнение упражнений  (слайды из презентации)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Лоншакова Л.Г\круговая трен 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642918"/>
            <a:ext cx="3934057" cy="585791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3075" name="Picture 3" descr="F:\Лоншакова Л.Г\круговая тренировк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642918"/>
            <a:ext cx="4049663" cy="5929354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178592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Подведение итогов по общефизической подготовке</a:t>
            </a:r>
            <a:endParaRPr lang="ru-RU" dirty="0"/>
          </a:p>
        </p:txBody>
      </p:sp>
      <p:pic>
        <p:nvPicPr>
          <p:cNvPr id="8194" name="Picture 2" descr="D:\Мои рисунки\000\_spo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714752"/>
            <a:ext cx="3143272" cy="250293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14290"/>
            <a:ext cx="8929718" cy="84124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Стенд «Восхождение к совершенству»  до  сих  пор  пользуется</a:t>
            </a:r>
            <a:b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популярностью  даже  у  выпускников  нашей  школы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3970" name="Picture 2" descr="C:\Documents and Settings\Admin\Рабочий стол\Конференция\DSCN014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lum bright="10000" contrast="20000"/>
          </a:blip>
          <a:srcRect l="-1"/>
          <a:stretch>
            <a:fillRect/>
          </a:stretch>
        </p:blipFill>
        <p:spPr bwMode="auto">
          <a:xfrm>
            <a:off x="2857488" y="1214437"/>
            <a:ext cx="3786187" cy="564356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C:\Documents and Settings\Admin\Рабочий стол\Конференция\сканирование002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lum bright="-30000" contrast="40000"/>
          </a:blip>
          <a:srcRect/>
          <a:stretch>
            <a:fillRect/>
          </a:stretch>
        </p:blipFill>
        <p:spPr bwMode="auto">
          <a:xfrm>
            <a:off x="2214546" y="285728"/>
            <a:ext cx="4429125" cy="62150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Лоншакова Л.Г\диагностик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571480"/>
            <a:ext cx="8210826" cy="555252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5" name="Object 1"/>
          <p:cNvGraphicFramePr>
            <a:graphicFrameLocks noChangeAspect="1"/>
          </p:cNvGraphicFramePr>
          <p:nvPr/>
        </p:nvGraphicFramePr>
        <p:xfrm>
          <a:off x="2643174" y="357166"/>
          <a:ext cx="4394592" cy="6175380"/>
        </p:xfrm>
        <a:graphic>
          <a:graphicData uri="http://schemas.openxmlformats.org/presentationml/2006/ole">
            <p:oleObj spid="_x0000_s62466" name="Документ" r:id="rId3" imgW="6985475" imgH="974301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Лоншакова Л.Г\ЕЛК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60" y="500042"/>
            <a:ext cx="4286280" cy="606718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Мониторинг </a:t>
            </a:r>
            <a:r>
              <a:rPr lang="ru-RU" sz="2800" dirty="0"/>
              <a:t>физической </a:t>
            </a:r>
            <a:r>
              <a:rPr lang="ru-RU" sz="2800" dirty="0" smtClean="0"/>
              <a:t>подготовки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/>
              <a:t>учащихся </a:t>
            </a:r>
            <a:r>
              <a:rPr lang="ru-RU" sz="2800" dirty="0" err="1"/>
              <a:t>ш</a:t>
            </a:r>
            <a:r>
              <a:rPr lang="ru-RU" sz="2800" dirty="0"/>
              <a:t> \с «Родничок»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229600" cy="4911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1428760"/>
          </a:xfrm>
          <a:effectLst/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Вся </a:t>
            </a:r>
            <a:r>
              <a:rPr lang="ru-RU" sz="2400" b="1" dirty="0" smtClean="0"/>
              <a:t>система</a:t>
            </a:r>
            <a:r>
              <a:rPr lang="ru-RU" sz="2000" dirty="0" smtClean="0"/>
              <a:t> работы учителя физического воспитания должна быть направлена  на формирование ценностного отношения к </a:t>
            </a:r>
            <a:br>
              <a:rPr lang="ru-RU" sz="2000" dirty="0" smtClean="0"/>
            </a:br>
            <a:r>
              <a:rPr lang="ru-RU" sz="2000" dirty="0" smtClean="0"/>
              <a:t>здоровью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428736"/>
          <a:ext cx="8686800" cy="5214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D:\Мои рисунки\000\Kureniya-i-sport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72198" y="1428736"/>
            <a:ext cx="2892516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Конференция\DSCN0133.JPG"/>
          <p:cNvPicPr>
            <a:picLocks noChangeAspect="1" noChangeArrowheads="1"/>
          </p:cNvPicPr>
          <p:nvPr/>
        </p:nvPicPr>
        <p:blipFill>
          <a:blip r:embed="rId2" cstate="email">
            <a:lum bright="10000" contrast="20000"/>
          </a:blip>
          <a:srcRect/>
          <a:stretch>
            <a:fillRect/>
          </a:stretch>
        </p:blipFill>
        <p:spPr bwMode="auto">
          <a:xfrm>
            <a:off x="1571604" y="1428736"/>
            <a:ext cx="6283878" cy="3786214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8" name="Object 10"/>
          <p:cNvGraphicFramePr>
            <a:graphicFrameLocks noChangeAspect="1"/>
          </p:cNvGraphicFramePr>
          <p:nvPr/>
        </p:nvGraphicFramePr>
        <p:xfrm>
          <a:off x="642910" y="1285860"/>
          <a:ext cx="3667365" cy="4929222"/>
        </p:xfrm>
        <a:graphic>
          <a:graphicData uri="http://schemas.openxmlformats.org/presentationml/2006/ole">
            <p:oleObj spid="_x0000_s58380" name="Документ" r:id="rId3" imgW="6396296" imgH="8846993" progId="Word.Document.12">
              <p:embed/>
            </p:oleObj>
          </a:graphicData>
        </a:graphic>
      </p:graphicFrame>
      <p:graphicFrame>
        <p:nvGraphicFramePr>
          <p:cNvPr id="58379" name="Object 11"/>
          <p:cNvGraphicFramePr>
            <a:graphicFrameLocks noChangeAspect="1"/>
          </p:cNvGraphicFramePr>
          <p:nvPr/>
        </p:nvGraphicFramePr>
        <p:xfrm>
          <a:off x="4857752" y="1285860"/>
          <a:ext cx="3714775" cy="5000660"/>
        </p:xfrm>
        <a:graphic>
          <a:graphicData uri="http://schemas.openxmlformats.org/presentationml/2006/ole">
            <p:oleObj spid="_x0000_s58381" name="Документ" r:id="rId4" imgW="5955942" imgH="8878723" progId="Word.Document.12">
              <p:embed/>
            </p:oleObj>
          </a:graphicData>
        </a:graphic>
      </p:graphicFrame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Рекорды   школы   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SCN202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9" y="1447800"/>
            <a:ext cx="4429156" cy="5204723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108415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Выпускники «Родничка» приходят просто позаниматься акробатикой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36841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 Основная задача  учителя физической культуры младшего школьного возраста</a:t>
            </a:r>
            <a:endParaRPr lang="ru-RU" sz="2800" b="1" dirty="0"/>
          </a:p>
        </p:txBody>
      </p:sp>
      <p:sp>
        <p:nvSpPr>
          <p:cNvPr id="3" name=" 3"/>
          <p:cNvSpPr/>
          <p:nvPr/>
        </p:nvSpPr>
        <p:spPr>
          <a:xfrm>
            <a:off x="1071538" y="1571612"/>
            <a:ext cx="6072230" cy="4000528"/>
          </a:xfrm>
          <a:prstGeom prst="swooshArrow">
            <a:avLst>
              <a:gd name="adj1" fmla="val 25000"/>
              <a:gd name="adj2" fmla="val 2500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prstMaterial="plastic"/>
        </p:spPr>
        <p:style>
          <a:lnRef idx="1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 flipH="1" flipV="1">
            <a:off x="2000232" y="4071942"/>
            <a:ext cx="214314" cy="238432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-17936"/>
              <a:satOff val="-2012"/>
              <a:lumOff val="12840"/>
              <a:alphaOff val="0"/>
            </a:schemeClr>
          </a:fillRef>
          <a:effectRef idx="2">
            <a:schemeClr val="accent2">
              <a:shade val="80000"/>
              <a:hueOff val="-17936"/>
              <a:satOff val="-2012"/>
              <a:lumOff val="1284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Овал 4"/>
          <p:cNvSpPr/>
          <p:nvPr/>
        </p:nvSpPr>
        <p:spPr>
          <a:xfrm>
            <a:off x="3143240" y="3286124"/>
            <a:ext cx="333072" cy="333072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-17936"/>
              <a:satOff val="-2012"/>
              <a:lumOff val="12840"/>
              <a:alphaOff val="0"/>
            </a:schemeClr>
          </a:fillRef>
          <a:effectRef idx="2">
            <a:schemeClr val="accent2">
              <a:shade val="80000"/>
              <a:hueOff val="-17936"/>
              <a:satOff val="-2012"/>
              <a:lumOff val="1284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Овал 5"/>
          <p:cNvSpPr/>
          <p:nvPr/>
        </p:nvSpPr>
        <p:spPr>
          <a:xfrm>
            <a:off x="5000628" y="2571744"/>
            <a:ext cx="428628" cy="428628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-17936"/>
              <a:satOff val="-2012"/>
              <a:lumOff val="12840"/>
              <a:alphaOff val="0"/>
            </a:schemeClr>
          </a:fillRef>
          <a:effectRef idx="2">
            <a:schemeClr val="accent2">
              <a:shade val="80000"/>
              <a:hueOff val="-17936"/>
              <a:satOff val="-2012"/>
              <a:lumOff val="1284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928662" y="4286256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Выработать устойчивый интерес  к двигательной активности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3071802" y="3857628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Желание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643438" y="3357562"/>
            <a:ext cx="15716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Потребность в регулярных занятиях физической культурой</a:t>
            </a:r>
            <a:endParaRPr lang="ru-RU" sz="1600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714884"/>
            <a:ext cx="802266" cy="1954212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Picture 2" descr="D:\Мои рисунки\ДСШ\фото меня любимой и букли\букля 232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1428736"/>
            <a:ext cx="1547822" cy="4221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357298"/>
            <a:ext cx="8067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4744" y="4143380"/>
            <a:ext cx="1463654" cy="123473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28596" y="5786454"/>
            <a:ext cx="8277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БУДЬТЕ  И  ВЫ ТАЛАНТЛИВЫМИ  СКУЛЬПТОРАМИ  СВОЕГО  ЗДОРОВЬЯ 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Развитие физических качеств</a:t>
            </a:r>
            <a:endParaRPr lang="ru-RU" sz="40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26971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Достаточное количество спортинвентаря позволяет разнообразить комплексы </a:t>
            </a:r>
            <a:r>
              <a:rPr lang="ru-RU" dirty="0" err="1" smtClean="0"/>
              <a:t>общеразвивающих</a:t>
            </a:r>
            <a:r>
              <a:rPr lang="ru-RU" dirty="0" smtClean="0"/>
              <a:t> упражнений в подготовительной части урока и  повышает интерес к уроку в целом, что способствует развитию физических качеств.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F:\фото с фитболами\DSC0048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4143380"/>
            <a:ext cx="2714644" cy="203598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5" name="Picture 3" descr="F:\фото с фитболами\DSC0048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67448" y="4143381"/>
            <a:ext cx="2762269" cy="207170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8" name="Picture 4" descr="DSCN189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6" y="4143380"/>
            <a:ext cx="2714644" cy="2054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F:\фото с фитболами\DSC0049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636827">
            <a:off x="5316045" y="414088"/>
            <a:ext cx="3318662" cy="248899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62469" name="Picture 5" descr="DSCN188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794959">
            <a:off x="282029" y="710277"/>
            <a:ext cx="4000528" cy="290140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6" name="Picture 4" descr="DSCN190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28860" y="2285992"/>
            <a:ext cx="3411436" cy="276869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7" name="Picture 4" descr="DSCN193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57538" y="4143380"/>
            <a:ext cx="3176413" cy="239669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0" name="Picture 3" descr="D:\Мои рисунки\Школа\физкультура с мячами\DSCN080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58" y="4000504"/>
            <a:ext cx="3143272" cy="258958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3" descr="C:\Documents and Settings\gigs\Мои документы\Мои рисунки\28.12.2009 урок физкультуры\DSCN131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071678"/>
            <a:ext cx="3857625" cy="35718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5" name="Picture 4" descr="DSCN19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2071678"/>
            <a:ext cx="3643338" cy="350403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57158" y="5643578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Поточно</a:t>
            </a:r>
            <a:r>
              <a:rPr lang="ru-RU" dirty="0" smtClean="0"/>
              <a:t> - групповой метод.</a:t>
            </a:r>
          </a:p>
          <a:p>
            <a:pPr algn="ctr"/>
            <a:r>
              <a:rPr lang="ru-RU" dirty="0" smtClean="0"/>
              <a:t>Разминка в движении игрового урока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143504" y="5715016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Упражнения в парах</a:t>
            </a:r>
          </a:p>
          <a:p>
            <a:r>
              <a:rPr lang="ru-RU" dirty="0" smtClean="0"/>
              <a:t> на развитие гибкости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500042"/>
            <a:ext cx="8429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Поточно</a:t>
            </a:r>
            <a:r>
              <a:rPr lang="ru-RU" sz="2000" b="1" dirty="0" smtClean="0"/>
              <a:t> –групповой метод и работа в группах не только</a:t>
            </a:r>
          </a:p>
          <a:p>
            <a:pPr algn="ctr"/>
            <a:r>
              <a:rPr lang="ru-RU" sz="2000" b="1" dirty="0" smtClean="0"/>
              <a:t> способствует развитию физических качеств, но и формирует коммуникативные и личностные универсальные действия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5720" y="214290"/>
            <a:ext cx="8686800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Фронтальный  и фронтально- групповой метод  повышают  двигательную активность  детей   и  моторную плотность урока</a:t>
            </a:r>
            <a:endParaRPr lang="ru-RU" sz="3100" dirty="0"/>
          </a:p>
        </p:txBody>
      </p:sp>
      <p:pic>
        <p:nvPicPr>
          <p:cNvPr id="5" name="Picture 4" descr="DSCN198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572000" y="1928802"/>
            <a:ext cx="4368373" cy="452596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113668" name="Picture 4" descr="DSCN197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928802"/>
            <a:ext cx="4139213" cy="45720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на осанку</a:t>
            </a:r>
            <a:endParaRPr lang="ru-RU" dirty="0"/>
          </a:p>
        </p:txBody>
      </p:sp>
      <p:pic>
        <p:nvPicPr>
          <p:cNvPr id="4" name="Picture 4" descr="DSCN194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714488"/>
            <a:ext cx="3597437" cy="2697163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5" name="Picture 4" descr="DSCN19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9866" y="3429000"/>
            <a:ext cx="5074100" cy="3061624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 descr="Standart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207167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Standart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285728"/>
            <a:ext cx="1928794" cy="471490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Равнобедренный треугольник 2"/>
          <p:cNvSpPr/>
          <p:nvPr/>
        </p:nvSpPr>
        <p:spPr>
          <a:xfrm>
            <a:off x="1714480" y="214290"/>
            <a:ext cx="6715172" cy="6286544"/>
          </a:xfrm>
          <a:prstGeom prst="triangl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" name="Группа 3"/>
          <p:cNvGrpSpPr/>
          <p:nvPr/>
        </p:nvGrpSpPr>
        <p:grpSpPr>
          <a:xfrm>
            <a:off x="2928926" y="5357826"/>
            <a:ext cx="5857916" cy="928693"/>
            <a:chOff x="1616853" y="4991990"/>
            <a:chExt cx="7121067" cy="152353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616853" y="4991990"/>
              <a:ext cx="7121067" cy="1523532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2051064" y="5226381"/>
              <a:ext cx="6513170" cy="9794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/>
                <a:t>Создание материально-технической базы: оборудование мест </a:t>
              </a:r>
              <a:r>
                <a:rPr lang="ru-RU" sz="1600" kern="1200" dirty="0" smtClean="0"/>
                <a:t>занятий</a:t>
              </a:r>
              <a:r>
                <a:rPr lang="ru-RU" sz="1600" kern="1200" dirty="0"/>
                <a:t>, обеспечение достаточным количеством разнообразного  спортинвентаря и оборудования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643306" y="4071942"/>
            <a:ext cx="5000660" cy="1047757"/>
            <a:chOff x="2403919" y="3585005"/>
            <a:chExt cx="5000660" cy="100013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403919" y="3585005"/>
              <a:ext cx="4857784" cy="893227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2403919" y="3585005"/>
              <a:ext cx="5000660" cy="10001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/>
                <a:t> Совершенствование методики обучения, использование инновационных технологий и разнообразие форм  ведения  уроков</a:t>
              </a:r>
              <a:r>
                <a:rPr lang="ru-RU" sz="1600" kern="1200" dirty="0" smtClean="0"/>
                <a:t>, </a:t>
              </a:r>
              <a:r>
                <a:rPr lang="ru-RU" sz="1600" kern="1200" dirty="0"/>
                <a:t>работа по самообразованию </a:t>
              </a:r>
              <a:r>
                <a:rPr lang="ru-RU" sz="1200" kern="1200" dirty="0"/>
                <a:t>.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071934" y="2928934"/>
            <a:ext cx="4214842" cy="881605"/>
            <a:chOff x="2599375" y="2096578"/>
            <a:chExt cx="4088878" cy="810167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599375" y="2096579"/>
              <a:ext cx="4088878" cy="810166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2666406" y="2096578"/>
              <a:ext cx="4017440" cy="7519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/>
                <a:t>Организация двигательного режима ОУ, внеклассной и спортивно-массовой работы.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429124" y="1857364"/>
            <a:ext cx="3571900" cy="890289"/>
            <a:chOff x="2905570" y="900790"/>
            <a:chExt cx="3429299" cy="55199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905570" y="900790"/>
              <a:ext cx="3429299" cy="513547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2905570" y="989376"/>
              <a:ext cx="3338465" cy="4634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/>
                <a:t>Работа с родителями</a:t>
              </a:r>
              <a:r>
                <a:rPr lang="ru-RU" sz="1600" kern="1200" dirty="0" smtClean="0"/>
                <a:t>, сотрудниками</a:t>
              </a:r>
              <a:r>
                <a:rPr lang="ru-RU" sz="1600" kern="1200" dirty="0"/>
                <a:t>, тренерами ДЮСШ</a:t>
              </a:r>
              <a:r>
                <a:rPr lang="ru-RU" sz="1600" kern="1200" dirty="0" smtClean="0"/>
                <a:t>, работниками </a:t>
              </a:r>
              <a:r>
                <a:rPr lang="ru-RU" sz="1600" kern="1200" dirty="0"/>
                <a:t>УДО </a:t>
              </a:r>
              <a:r>
                <a:rPr lang="ru-RU" sz="1600" kern="1200" dirty="0" smtClean="0"/>
                <a:t> и </a:t>
              </a:r>
              <a:r>
                <a:rPr lang="ru-RU" sz="1600" kern="1200" dirty="0"/>
                <a:t>др. общ. орг. </a:t>
              </a:r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4714876" y="500042"/>
            <a:ext cx="3071834" cy="1214446"/>
          </a:xfrm>
          <a:prstGeom prst="round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sz="1400" dirty="0" smtClean="0"/>
              <a:t>Подготовить к выпуску из ОУ физически и </a:t>
            </a:r>
            <a:r>
              <a:rPr lang="ru-RU" sz="1400" dirty="0" err="1" smtClean="0"/>
              <a:t>морально-психологически</a:t>
            </a:r>
            <a:r>
              <a:rPr lang="ru-RU" sz="1400" dirty="0" smtClean="0"/>
              <a:t>  развитого  ученика с мотивацией к здоровому образу жизни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85720" y="1285860"/>
          <a:ext cx="8572560" cy="4175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 урока</a:t>
            </a:r>
            <a:endParaRPr lang="ru-RU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29058" y="5072074"/>
            <a:ext cx="1578780" cy="136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D:\Мои рисунки\000\1241077245_sport.gif"/>
          <p:cNvPicPr>
            <a:picLocks noChangeAspect="1" noChangeArrowheads="1"/>
          </p:cNvPicPr>
          <p:nvPr/>
        </p:nvPicPr>
        <p:blipFill>
          <a:blip r:embed="rId8"/>
          <a:srcRect t="23207" b="19282"/>
          <a:stretch>
            <a:fillRect/>
          </a:stretch>
        </p:blipFill>
        <p:spPr bwMode="auto">
          <a:xfrm>
            <a:off x="428596" y="5072074"/>
            <a:ext cx="2500330" cy="1357322"/>
          </a:xfrm>
          <a:prstGeom prst="rect">
            <a:avLst/>
          </a:prstGeom>
          <a:noFill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15074" y="5072074"/>
            <a:ext cx="257176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Формирование </a:t>
            </a:r>
            <a:r>
              <a:rPr lang="ru-RU" dirty="0" err="1" smtClean="0"/>
              <a:t>теоритических</a:t>
            </a:r>
            <a:r>
              <a:rPr lang="ru-RU" dirty="0" smtClean="0"/>
              <a:t> знаний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4911741"/>
          </a:xfrm>
        </p:spPr>
        <p:txBody>
          <a:bodyPr>
            <a:normAutofit/>
          </a:bodyPr>
          <a:lstStyle/>
          <a:p>
            <a:r>
              <a:rPr lang="ru-RU" dirty="0"/>
              <a:t>беседа, объяснение</a:t>
            </a:r>
            <a:r>
              <a:rPr lang="ru-RU" dirty="0" smtClean="0"/>
              <a:t>, диалог, </a:t>
            </a:r>
            <a:r>
              <a:rPr lang="ru-RU" dirty="0"/>
              <a:t>показ презентаций, </a:t>
            </a:r>
            <a:r>
              <a:rPr lang="ru-RU" dirty="0" smtClean="0"/>
              <a:t>видеоматериалов;</a:t>
            </a:r>
          </a:p>
          <a:p>
            <a:r>
              <a:rPr lang="ru-RU" dirty="0"/>
              <a:t>исследовательская и </a:t>
            </a:r>
            <a:r>
              <a:rPr lang="ru-RU" dirty="0" smtClean="0"/>
              <a:t>проектная деятельность;</a:t>
            </a:r>
          </a:p>
          <a:p>
            <a:r>
              <a:rPr lang="ru-RU" dirty="0" smtClean="0"/>
              <a:t>использование:</a:t>
            </a:r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- наглядных пособий;</a:t>
            </a:r>
          </a:p>
          <a:p>
            <a:pPr>
              <a:buNone/>
            </a:pPr>
            <a:r>
              <a:rPr lang="ru-RU" dirty="0" smtClean="0"/>
              <a:t>	- метода повтора информации и тренировки;</a:t>
            </a:r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- игрового метода.</a:t>
            </a:r>
          </a:p>
          <a:p>
            <a:endParaRPr lang="ru-RU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58082" y="1285860"/>
            <a:ext cx="1461550" cy="107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2500306"/>
            <a:ext cx="1563865" cy="95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D:\Мои рисунки\000\images00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58082" y="3786190"/>
            <a:ext cx="1571636" cy="1124573"/>
          </a:xfrm>
          <a:prstGeom prst="rect">
            <a:avLst/>
          </a:prstGeom>
          <a:noFill/>
        </p:spPr>
      </p:pic>
      <p:pic>
        <p:nvPicPr>
          <p:cNvPr id="9" name="Picture 2" descr="D:\Мои рисунки\000\image861645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96" y="5072074"/>
            <a:ext cx="1143008" cy="1486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Лоншакова Л.Г\газет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74" y="357166"/>
            <a:ext cx="4419134" cy="622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  <a:effectLst/>
        </p:spPr>
        <p:txBody>
          <a:bodyPr>
            <a:noAutofit/>
          </a:bodyPr>
          <a:lstStyle/>
          <a:p>
            <a:r>
              <a:rPr lang="ru-RU" sz="3200" dirty="0" smtClean="0"/>
              <a:t>Проектно-исследовательский метод получения </a:t>
            </a:r>
            <a:r>
              <a:rPr lang="ru-RU" sz="3200" dirty="0" err="1" smtClean="0"/>
              <a:t>теоритических</a:t>
            </a:r>
            <a:r>
              <a:rPr lang="ru-RU" sz="3200" dirty="0" smtClean="0"/>
              <a:t> знаний. </a:t>
            </a:r>
            <a:br>
              <a:rPr lang="ru-RU" sz="3200" dirty="0" smtClean="0"/>
            </a:br>
            <a:r>
              <a:rPr lang="ru-RU" sz="3200" dirty="0" smtClean="0"/>
              <a:t>Проект «Эта многоликая гимнастика»</a:t>
            </a:r>
            <a:endParaRPr lang="ru-RU" sz="3200" dirty="0"/>
          </a:p>
        </p:txBody>
      </p:sp>
      <p:pic>
        <p:nvPicPr>
          <p:cNvPr id="1026" name="Picture 2" descr="D:\Мои рисунки\Школа\25.12.2009 Многоликая гимнастика\24.12.2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500306"/>
            <a:ext cx="3215214" cy="241141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1027" name="Picture 3" descr="D:\Мои рисунки\Школа\25.12.2009 Многоликая гимнастика\DSCN11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1714488"/>
            <a:ext cx="2835053" cy="192882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028" name="Picture 4" descr="D:\Мои рисунки\Школа\25.12.2009 Многоликая гимнастика\DSCN118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00" y="4714884"/>
            <a:ext cx="2331073" cy="174821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1030" name="Picture 6" descr="D:\Мои рисунки\Школа\25.12.2009 Многоликая гимнастика\DSCN113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7686" y="4429132"/>
            <a:ext cx="2500330" cy="221457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57159" y="1714488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Работа  группы  по теме «Гимнастика в режиме дня»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929190" y="3643314"/>
            <a:ext cx="2948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Демонстрация презентации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000892" y="4357694"/>
            <a:ext cx="18573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После презентации- демонстрация  одного из видов художественной гимнастики – упражнения с лентой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9600" cy="321471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Наглядные пособия – верные помощники  в  приобретении </a:t>
            </a:r>
            <a:r>
              <a:rPr lang="ru-RU" dirty="0" err="1" smtClean="0"/>
              <a:t>теоритических</a:t>
            </a:r>
            <a:r>
              <a:rPr lang="ru-RU" dirty="0" smtClean="0"/>
              <a:t> знаний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1822</TotalTime>
  <Words>540</Words>
  <Application>Microsoft Office PowerPoint</Application>
  <PresentationFormat>Экран (4:3)</PresentationFormat>
  <Paragraphs>86</Paragraphs>
  <Slides>39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Трек</vt:lpstr>
      <vt:lpstr>Документ</vt:lpstr>
      <vt:lpstr>Знания  и физическое  совершенство</vt:lpstr>
      <vt:lpstr>Цель моей работы:</vt:lpstr>
      <vt:lpstr>Вся система работы учителя физического воспитания должна быть направлена  на формирование ценностного отношения к  здоровью</vt:lpstr>
      <vt:lpstr>Слайд 4</vt:lpstr>
      <vt:lpstr>Задачи урока</vt:lpstr>
      <vt:lpstr>Формирование теоритических знаний </vt:lpstr>
      <vt:lpstr>Слайд 7</vt:lpstr>
      <vt:lpstr>Проектно-исследовательский метод получения теоритических знаний.  Проект «Эта многоликая гимнастика»</vt:lpstr>
      <vt:lpstr>Наглядные пособия – верные помощники  в  приобретении теоритических знаний</vt:lpstr>
      <vt:lpstr>Слайд 10</vt:lpstr>
      <vt:lpstr>Слайд 11</vt:lpstr>
      <vt:lpstr>Слайд 12</vt:lpstr>
      <vt:lpstr>Слайд 13</vt:lpstr>
      <vt:lpstr>Слайд 14</vt:lpstr>
      <vt:lpstr>Карточки возможных ошибок  и оценивания</vt:lpstr>
      <vt:lpstr>Оздоровитедьные задачи урока</vt:lpstr>
      <vt:lpstr>Круговая тренировка – это кладезь для развития физических качеств</vt:lpstr>
      <vt:lpstr>Комплекс  круговой  тренировки  по  баскетболу</vt:lpstr>
      <vt:lpstr>Слайд 19</vt:lpstr>
      <vt:lpstr>Как рисовать исходные положения упражнений  (слайды из презентации) </vt:lpstr>
      <vt:lpstr>Как изображать на рисунке выполнение упражнений  (слайды из презентации)</vt:lpstr>
      <vt:lpstr>Слайд 22</vt:lpstr>
      <vt:lpstr>Подведение итогов по общефизической подготовке</vt:lpstr>
      <vt:lpstr>Стенд «Восхождение к совершенству»  до  сих  пор  пользуется  популярностью  даже  у  выпускников  нашей  школы</vt:lpstr>
      <vt:lpstr>Слайд 25</vt:lpstr>
      <vt:lpstr>Слайд 26</vt:lpstr>
      <vt:lpstr>Слайд 27</vt:lpstr>
      <vt:lpstr>Слайд 28</vt:lpstr>
      <vt:lpstr> Мониторинг физической подготовки  учащихся ш \с «Родничок» </vt:lpstr>
      <vt:lpstr>Слайд 30</vt:lpstr>
      <vt:lpstr>Рекорды   школы   </vt:lpstr>
      <vt:lpstr>Выпускники «Родничка» приходят просто позаниматься акробатикой</vt:lpstr>
      <vt:lpstr> Основная задача  учителя физической культуры младшего школьного возраста</vt:lpstr>
      <vt:lpstr>Слайд 34</vt:lpstr>
      <vt:lpstr>Развитие физических качеств</vt:lpstr>
      <vt:lpstr>Слайд 36</vt:lpstr>
      <vt:lpstr> </vt:lpstr>
      <vt:lpstr> Фронтальный  и фронтально- групповой метод  повышают  двигательную активность  детей   и  моторную плотность урока</vt:lpstr>
      <vt:lpstr>Работа на осанку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gigs</dc:creator>
  <cp:lastModifiedBy>Школа</cp:lastModifiedBy>
  <cp:revision>149</cp:revision>
  <dcterms:created xsi:type="dcterms:W3CDTF">2013-02-10T04:06:05Z</dcterms:created>
  <dcterms:modified xsi:type="dcterms:W3CDTF">2013-06-01T04:05:12Z</dcterms:modified>
</cp:coreProperties>
</file>