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</p:sldMasterIdLst>
  <p:sldIdLst>
    <p:sldId id="256" r:id="rId9"/>
    <p:sldId id="257" r:id="rId10"/>
    <p:sldId id="263" r:id="rId11"/>
    <p:sldId id="258" r:id="rId12"/>
    <p:sldId id="25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11/16/2010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11/16/2010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Ядохимикаты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764704"/>
            <a:ext cx="6462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Известно несколько классификаций </a:t>
            </a:r>
            <a:r>
              <a:rPr lang="ru-RU" dirty="0" smtClean="0"/>
              <a:t>ядохимикатов. </a:t>
            </a:r>
            <a:r>
              <a:rPr lang="ru-RU" dirty="0" smtClean="0"/>
              <a:t>Они подразделяются на группы и подгруппы в зависимости от химического состава, назначения, путей проникновения в организм и т. д. </a:t>
            </a:r>
          </a:p>
          <a:p>
            <a:r>
              <a:rPr lang="ru-RU" dirty="0" smtClean="0"/>
              <a:t>Химическая классификация. Согласно этой классификации, ядохимикаты подразделяют на группы по их химическому составу. Известно большое число групп </a:t>
            </a:r>
            <a:r>
              <a:rPr lang="ru-RU" dirty="0" smtClean="0"/>
              <a:t>ядохимикатов, </a:t>
            </a:r>
            <a:r>
              <a:rPr lang="ru-RU" dirty="0" smtClean="0"/>
              <a:t>к которым относятся: галогенпроизводные углеводородов, органические соединения фосфора, производные мочевины, органические соединения ртути и др. </a:t>
            </a:r>
          </a:p>
          <a:p>
            <a:r>
              <a:rPr lang="ru-RU" dirty="0" smtClean="0"/>
              <a:t>Классификация </a:t>
            </a:r>
            <a:r>
              <a:rPr lang="ru-RU" dirty="0" smtClean="0"/>
              <a:t>ядохимикатов в зависимости от их назначения. В зависимости от назначения ядохимикаты подразделяют на несколько групп.</a:t>
            </a:r>
            <a:endParaRPr lang="ru-RU" dirty="0"/>
          </a:p>
        </p:txBody>
      </p:sp>
      <p:pic>
        <p:nvPicPr>
          <p:cNvPr id="13314" name="Picture 2" descr="http://im3-tub.yandex.net/i?id=116241516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60198">
            <a:off x="179511" y="620688"/>
            <a:ext cx="2026010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6" name="Picture 4" descr="http://im6-tub.yandex.net/i?id=57845804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47528">
            <a:off x="6732240" y="4620405"/>
            <a:ext cx="2127870" cy="205049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3318" name="Picture 6" descr="http://im4-tub.yandex.net/i?id=157398296-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10597"/>
            <a:ext cx="1800200" cy="2647353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Ядохимикаты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 характеру действия средства защиты растений (ядохимикаты) можно разделить на контактные (убивающие вредный объект при контакте с ним), и системные (проникающие в ткани и проводящую систему растений, убивающие вредный объект при питании на таком растении). Все средства защиты растений классифицируются по химическому составу, объектам применения, по характеру действия и способам проникновения во вредный организм. Деление по объектам применения: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Инсектициды – борьба с вредными насекомыми;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Акарициды – против клещей;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Нематициды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 против нематод;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Родонтициды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 против грызунов;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Фунгициды – против грибов;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Гербициды – борьба с сорными растениями;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Арборициды – против сорной древесной растительности;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Бактерициды – против бактерий;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37312"/>
            <a:ext cx="63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Рассмотрим Инсектицид, один из ядохимикатов.</a:t>
            </a:r>
            <a:endParaRPr lang="ru-RU" dirty="0"/>
          </a:p>
        </p:txBody>
      </p:sp>
      <p:pic>
        <p:nvPicPr>
          <p:cNvPr id="106499" name="Picture 3" descr="http://im5-tub.yandex.net/i?id=19329118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564904"/>
            <a:ext cx="2298180" cy="158417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6501" name="Picture 5" descr="http://im0-tub.yandex.net/i?id=18334852-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978295"/>
            <a:ext cx="1728192" cy="1184355"/>
          </a:xfrm>
          <a:prstGeom prst="rect">
            <a:avLst/>
          </a:prstGeom>
          <a:noFill/>
        </p:spPr>
      </p:pic>
      <p:pic>
        <p:nvPicPr>
          <p:cNvPr id="106503" name="Picture 7" descr="http://im2-tub.yandex.net/i?id=40838697-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91061">
            <a:off x="5931762" y="4744400"/>
            <a:ext cx="2817156" cy="1952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0"/>
            <a:ext cx="4238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Инсектициды</a:t>
            </a:r>
            <a:endParaRPr lang="ru-RU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73024" y="908720"/>
            <a:ext cx="92170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Инсектициды </a:t>
            </a:r>
            <a:r>
              <a:rPr lang="ru-RU" b="1" dirty="0" smtClean="0"/>
              <a:t>- </a:t>
            </a:r>
            <a:r>
              <a:rPr lang="ru-RU" dirty="0" smtClean="0"/>
              <a:t>химические </a:t>
            </a:r>
            <a:r>
              <a:rPr lang="ru-RU" dirty="0" smtClean="0"/>
              <a:t>средства борьбы с вредными насекомыми. В зависимости от путей, которыми </a:t>
            </a:r>
            <a:r>
              <a:rPr lang="ru-RU" b="1" dirty="0" smtClean="0"/>
              <a:t>инсектициды</a:t>
            </a:r>
            <a:r>
              <a:rPr lang="ru-RU" dirty="0" smtClean="0"/>
              <a:t> проникают в организм насекомого, их разделяют на 4 группы: </a:t>
            </a:r>
            <a:r>
              <a:rPr lang="ru-RU" sz="2000" b="1" i="1" dirty="0" smtClean="0"/>
              <a:t>кишечные инсектициды</a:t>
            </a:r>
            <a:r>
              <a:rPr lang="ru-RU" dirty="0" smtClean="0"/>
              <a:t>, попадающие в организм насекомого через рот, — большинство неорганических соединений мышьяка (арсенаты кальция, магния, бария, свинца, арсенит кальция), </a:t>
            </a:r>
            <a:r>
              <a:rPr lang="ru-RU" dirty="0" err="1" smtClean="0"/>
              <a:t>кремнефториды</a:t>
            </a:r>
            <a:r>
              <a:rPr lang="ru-RU" dirty="0" smtClean="0"/>
              <a:t> и фториды металлов, </a:t>
            </a:r>
            <a:r>
              <a:rPr lang="ru-RU" dirty="0" err="1" smtClean="0"/>
              <a:t>тиодифениламин</a:t>
            </a:r>
            <a:r>
              <a:rPr lang="ru-RU" dirty="0" smtClean="0"/>
              <a:t> и группа специальных препаратов (</a:t>
            </a:r>
            <a:r>
              <a:rPr lang="ru-RU" dirty="0" err="1" smtClean="0"/>
              <a:t>эйланы</a:t>
            </a:r>
            <a:r>
              <a:rPr lang="ru-RU" dirty="0" smtClean="0"/>
              <a:t>, </a:t>
            </a:r>
            <a:r>
              <a:rPr lang="ru-RU" dirty="0" err="1" smtClean="0"/>
              <a:t>митин</a:t>
            </a:r>
            <a:r>
              <a:rPr lang="ru-RU" dirty="0" smtClean="0"/>
              <a:t>, </a:t>
            </a:r>
            <a:r>
              <a:rPr lang="ru-RU" dirty="0" err="1" smtClean="0"/>
              <a:t>ирган</a:t>
            </a:r>
            <a:r>
              <a:rPr lang="ru-RU" dirty="0" smtClean="0"/>
              <a:t> и др.), применяемых для предохранения шерсти и меха от разрушения молью</a:t>
            </a:r>
            <a:r>
              <a:rPr lang="ru-RU" i="1" dirty="0" smtClean="0"/>
              <a:t>; </a:t>
            </a:r>
            <a:r>
              <a:rPr lang="ru-RU" sz="2000" b="1" i="1" dirty="0" smtClean="0"/>
              <a:t>контактные инсектициды</a:t>
            </a:r>
            <a:r>
              <a:rPr lang="ru-RU" dirty="0" smtClean="0"/>
              <a:t>, проникающие в организм насекомого через кожные покровы, — органические соединения фосфора, хлора, азота и серы, </a:t>
            </a:r>
            <a:r>
              <a:rPr lang="ru-RU" dirty="0" err="1" smtClean="0"/>
              <a:t>пиретрины</a:t>
            </a:r>
            <a:r>
              <a:rPr lang="ru-RU" dirty="0" smtClean="0"/>
              <a:t> и </a:t>
            </a:r>
            <a:r>
              <a:rPr lang="ru-RU" dirty="0" err="1" smtClean="0"/>
              <a:t>пиретроиды</a:t>
            </a:r>
            <a:r>
              <a:rPr lang="ru-RU" dirty="0" smtClean="0"/>
              <a:t>; системные, или внутрирастительные. Инсектициды поглощаются корнями и листьями растений, перемещаются по сосудистой системе с питательными веществами и делают растения ядовитыми для паразитирующих насекомых — </a:t>
            </a:r>
            <a:r>
              <a:rPr lang="ru-RU" dirty="0" err="1" smtClean="0"/>
              <a:t>метилмеркаптофос</a:t>
            </a:r>
            <a:r>
              <a:rPr lang="ru-RU" dirty="0" smtClean="0"/>
              <a:t>, </a:t>
            </a:r>
            <a:r>
              <a:rPr lang="ru-RU" dirty="0" err="1" smtClean="0"/>
              <a:t>фосфамид</a:t>
            </a:r>
            <a:r>
              <a:rPr lang="ru-RU" dirty="0" smtClean="0"/>
              <a:t> и др.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2726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Системные инсектициды</a:t>
            </a:r>
            <a:r>
              <a:rPr lang="ru-RU" i="1" dirty="0" smtClean="0"/>
              <a:t> </a:t>
            </a:r>
            <a:r>
              <a:rPr lang="ru-RU" dirty="0" smtClean="0"/>
              <a:t>(фосфорорганические) используют также для борьбы с эктопаразитами животных (после введения препарата кровь животного становится токсичной для насекомых), для дератизации (погибают животное — резервуар инфекции и переносчики-паразиты). Для борьбы с вшивостью у человека в исключительных случаях применяют </a:t>
            </a:r>
            <a:r>
              <a:rPr lang="ru-RU" dirty="0" err="1" smtClean="0"/>
              <a:t>бутадион</a:t>
            </a:r>
            <a:r>
              <a:rPr lang="ru-RU" dirty="0" smtClean="0"/>
              <a:t>. При однократном приёме кровь человека в течение двух недель сохраняет </a:t>
            </a:r>
            <a:r>
              <a:rPr lang="ru-RU" dirty="0" err="1" smtClean="0"/>
              <a:t>инсектицидные</a:t>
            </a:r>
            <a:r>
              <a:rPr lang="ru-RU" dirty="0" smtClean="0"/>
              <a:t> свойства. Фумиганты, или дыхательные инсектициды попадают в организм насекомых в парообразном или газообразном состоянии через трахейную систему в процессе дыхания. К ним относятся, например, </a:t>
            </a:r>
            <a:r>
              <a:rPr lang="ru-RU" dirty="0" err="1" smtClean="0"/>
              <a:t>гексахлорбутадиен</a:t>
            </a:r>
            <a:r>
              <a:rPr lang="ru-RU" dirty="0" smtClean="0"/>
              <a:t> и </a:t>
            </a:r>
            <a:r>
              <a:rPr lang="ru-RU" dirty="0" err="1" smtClean="0"/>
              <a:t>дихлорфос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3250" name="Picture 2" descr="http://im5-tub.yandex.net/i?id=117099013-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0"/>
            <a:ext cx="2673077" cy="981076"/>
          </a:xfrm>
          <a:prstGeom prst="rect">
            <a:avLst/>
          </a:prstGeom>
          <a:noFill/>
        </p:spPr>
      </p:pic>
      <p:pic>
        <p:nvPicPr>
          <p:cNvPr id="53252" name="Picture 4" descr="http://im4-tub.yandex.net/i?id=69057990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1547664" cy="102870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495" y="0"/>
          <a:ext cx="9108508" cy="67879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23525"/>
                <a:gridCol w="1183569"/>
                <a:gridCol w="1183569"/>
                <a:gridCol w="1201826"/>
                <a:gridCol w="1165312"/>
                <a:gridCol w="1183569"/>
                <a:gridCol w="1183569"/>
                <a:gridCol w="1183569"/>
              </a:tblGrid>
              <a:tr h="255677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</a:tr>
              <a:tr h="338564">
                <a:tc gridSpan="2"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0173" marR="50173" marT="25086" marB="25086"/>
                </a:tc>
              </a:tr>
              <a:tr h="1866819">
                <a:tc>
                  <a:txBody>
                    <a:bodyPr/>
                    <a:lstStyle/>
                    <a:p>
                      <a:r>
                        <a:rPr lang="ru-RU" sz="1800" dirty="0"/>
                        <a:t>№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Название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Аналог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 ДВ</a:t>
                      </a:r>
                      <a:br>
                        <a:rPr lang="ru-RU" sz="1800" dirty="0"/>
                      </a:br>
                      <a:endParaRPr lang="ru-RU" sz="1800" dirty="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Производство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 err="1"/>
                        <a:t>Препаративная</a:t>
                      </a:r>
                      <a:r>
                        <a:rPr lang="ru-RU" sz="1800" dirty="0"/>
                        <a:t> форма</a:t>
                      </a:r>
                      <a:br>
                        <a:rPr lang="ru-RU" sz="1800" dirty="0"/>
                      </a:br>
                      <a:endParaRPr lang="ru-RU" sz="1800" dirty="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Упаковка в л/кг  </a:t>
                      </a:r>
                      <a:br>
                        <a:rPr lang="ru-RU" sz="1800" dirty="0"/>
                      </a:br>
                      <a:endParaRPr lang="ru-RU" sz="1800" dirty="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Норма расхода</a:t>
                      </a:r>
                      <a:br>
                        <a:rPr lang="ru-RU" sz="1800"/>
                      </a:br>
                      <a:endParaRPr lang="ru-RU" sz="1800"/>
                    </a:p>
                  </a:txBody>
                  <a:tcPr marL="50173" marR="50173" marT="25086" marB="25086"/>
                </a:tc>
              </a:tr>
              <a:tr h="847983">
                <a:tc>
                  <a:txBody>
                    <a:bodyPr/>
                    <a:lstStyle/>
                    <a:p>
                      <a:r>
                        <a:rPr lang="ru-RU" sz="1800"/>
                        <a:t>1.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Дитокс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Би-58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Диметоат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China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КЭ, 400г/л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10 л.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0,5 - 1,5</a:t>
                      </a:r>
                    </a:p>
                  </a:txBody>
                  <a:tcPr marL="50173" marR="50173" marT="25086" marB="25086"/>
                </a:tc>
              </a:tr>
              <a:tr h="1866819">
                <a:tc>
                  <a:txBody>
                    <a:bodyPr/>
                    <a:lstStyle/>
                    <a:p>
                      <a:r>
                        <a:rPr lang="ru-RU" sz="1800"/>
                        <a:t>2.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Альфашанс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Фастак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Альфа-циперметрин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Peters &amp; Burg (</a:t>
                      </a:r>
                      <a:r>
                        <a:rPr lang="ru-RU" sz="1800"/>
                        <a:t>Венгрия) </a:t>
                      </a:r>
                      <a:br>
                        <a:rPr lang="ru-RU" sz="1800"/>
                      </a:br>
                      <a:endParaRPr lang="ru-RU" sz="18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КЭ, 100г/л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5 л.</a:t>
                      </a:r>
                      <a:br>
                        <a:rPr lang="ru-RU" sz="1800"/>
                      </a:br>
                      <a:endParaRPr lang="ru-RU" sz="1800"/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0,1 - 0,15</a:t>
                      </a:r>
                    </a:p>
                  </a:txBody>
                  <a:tcPr marL="50173" marR="50173" marT="25086" marB="25086"/>
                </a:tc>
              </a:tr>
              <a:tr h="1612109">
                <a:tc>
                  <a:txBody>
                    <a:bodyPr/>
                    <a:lstStyle/>
                    <a:p>
                      <a:r>
                        <a:rPr lang="ru-RU" sz="1800"/>
                        <a:t>3.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Самум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Каратэ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Лямбда-цигалотрин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Peters &amp; Burg (</a:t>
                      </a:r>
                      <a:r>
                        <a:rPr lang="ru-RU" sz="1800"/>
                        <a:t>Венгрия) 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КЭ, 50 г/л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5 л.</a:t>
                      </a:r>
                    </a:p>
                  </a:txBody>
                  <a:tcPr marL="50173" marR="50173" marT="25086" marB="2508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0,1 - 0,4</a:t>
                      </a:r>
                    </a:p>
                  </a:txBody>
                  <a:tcPr marL="50173" marR="50173" marT="25086" marB="25086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Природные соединения и их синтетические аналоги. </a:t>
            </a:r>
            <a:endParaRPr lang="ru-RU" sz="2000" dirty="0"/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Эти соед. эффективны в борьбе с экзо- и эндопаразитами животных; возможности их практич. применения интенсивно изучаются. </a:t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2" name="Picture 2" descr="221_240-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9" y="1412775"/>
            <a:ext cx="7380312" cy="52972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40466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Эти </a:t>
            </a:r>
            <a:r>
              <a:rPr lang="ru-RU" sz="2000" dirty="0" smtClean="0"/>
              <a:t>соединения . </a:t>
            </a:r>
            <a:r>
              <a:rPr lang="ru-RU" sz="2000" dirty="0" smtClean="0"/>
              <a:t>эффективны в борьбе с экзо- и эндопаразитами животных; возможности их </a:t>
            </a:r>
            <a:r>
              <a:rPr lang="ru-RU" sz="2000" dirty="0" smtClean="0"/>
              <a:t>практичности применения </a:t>
            </a:r>
            <a:r>
              <a:rPr lang="ru-RU" sz="2000" dirty="0" smtClean="0"/>
              <a:t>интенсивно изучаются.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0"/>
            <a:ext cx="79576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Фосфорорганические инсектициды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79875" name="Picture 3" descr="C:\Users\Юля\Desktop\221_240-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3624"/>
            <a:ext cx="9144000" cy="33843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69269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Эти </a:t>
            </a:r>
            <a:r>
              <a:rPr lang="ru-RU" sz="2000" dirty="0" smtClean="0"/>
              <a:t>соединения </a:t>
            </a:r>
            <a:r>
              <a:rPr lang="ru-RU" sz="2000" dirty="0" smtClean="0"/>
              <a:t>отличаются высокой активностью при умеренных нормах расхода, широким спектром действия на вредителей, относительно быстрым разложением в окружающей среде с образованием нетоксичных продуктов. В мировом ассортименте постоянно имеется 70-80 </a:t>
            </a:r>
            <a:r>
              <a:rPr lang="ru-RU" sz="2000" dirty="0" smtClean="0"/>
              <a:t>фосфорорганические </a:t>
            </a:r>
            <a:r>
              <a:rPr lang="ru-RU" sz="2000" dirty="0" smtClean="0"/>
              <a:t>инсектицидов.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Проблема ядохимикатов (пестицидов).</a:t>
            </a:r>
          </a:p>
          <a:p>
            <a:r>
              <a:rPr lang="ru-RU" dirty="0" smtClean="0"/>
              <a:t>По данным ФАО, ежегодные потери во всем мире от сорняков и вредителей составляют 34 % от потенциально возможной продукции и оцениваются в 75 млрд. долл. Применение ядохимикатов сохраняет значительную часть урожая, поэтому их применение быстро внедряется в сельское хозяйство, однако это влечет за собой многочисленные отрицательные последствия. Уничтожая вредителей, они разрушают сложные экологические системы и способствуют гибели многих животных. Некоторые ядохимикаты постепенно накапливаются по трофическим цепям и, поступая с продуктами питания в организм человека, могут вызывать опасные заболевания. Некоторые </a:t>
            </a:r>
            <a:r>
              <a:rPr lang="ru-RU" dirty="0" err="1" smtClean="0"/>
              <a:t>биоциды</a:t>
            </a:r>
            <a:r>
              <a:rPr lang="ru-RU" dirty="0" smtClean="0"/>
              <a:t> воздействуют на генетический аппарат сильнее, чем радиация</a:t>
            </a:r>
            <a:endParaRPr lang="ru-RU" dirty="0"/>
          </a:p>
        </p:txBody>
      </p:sp>
      <p:pic>
        <p:nvPicPr>
          <p:cNvPr id="93186" name="Picture 2" descr="http://im3-tub.yandex.net/i?id=64258367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99239">
            <a:off x="422210" y="4217583"/>
            <a:ext cx="3086547" cy="21695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3188" name="Picture 4" descr="http://im0-tub.yandex.net/i?id=111248640-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3"/>
            <a:ext cx="2172584" cy="1584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3190" name="Picture 6" descr="http://im8-tub.yandex.net/i?id=20978387-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72156">
            <a:off x="6652513" y="4704300"/>
            <a:ext cx="2349979" cy="18414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1F2E6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1F2E6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1F2E6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1F2E6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1F2E6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1F2E6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1F2E6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1F2E6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704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Изящная</vt:lpstr>
      <vt:lpstr>Городская</vt:lpstr>
      <vt:lpstr>Метро</vt:lpstr>
      <vt:lpstr>Поток</vt:lpstr>
      <vt:lpstr>Апекс</vt:lpstr>
      <vt:lpstr>Яркая</vt:lpstr>
      <vt:lpstr>Эркер</vt:lpstr>
      <vt:lpstr>Трек</vt:lpstr>
      <vt:lpstr>Ядохимикаты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Ядохимикаты</dc:title>
  <dc:creator>Юля</dc:creator>
  <cp:lastModifiedBy>Юля</cp:lastModifiedBy>
  <cp:revision>9</cp:revision>
  <dcterms:created xsi:type="dcterms:W3CDTF">2010-11-16T15:44:00Z</dcterms:created>
  <dcterms:modified xsi:type="dcterms:W3CDTF">2010-11-16T17:04:58Z</dcterms:modified>
</cp:coreProperties>
</file>