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D2E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7DB7C-BC0A-4927-972D-BA27C97723F0}" type="datetimeFigureOut">
              <a:rPr lang="ru-RU" smtClean="0"/>
              <a:pPr/>
              <a:t>28.06.2009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7EA07-BB82-408A-9095-180EAAD390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7DB7C-BC0A-4927-972D-BA27C97723F0}" type="datetimeFigureOut">
              <a:rPr lang="ru-RU" smtClean="0"/>
              <a:pPr/>
              <a:t>28.06.2009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7EA07-BB82-408A-9095-180EAAD390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7DB7C-BC0A-4927-972D-BA27C97723F0}" type="datetimeFigureOut">
              <a:rPr lang="ru-RU" smtClean="0"/>
              <a:pPr/>
              <a:t>28.06.2009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7EA07-BB82-408A-9095-180EAAD390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7DB7C-BC0A-4927-972D-BA27C97723F0}" type="datetimeFigureOut">
              <a:rPr lang="ru-RU" smtClean="0"/>
              <a:pPr/>
              <a:t>28.06.2009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7EA07-BB82-408A-9095-180EAAD390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7DB7C-BC0A-4927-972D-BA27C97723F0}" type="datetimeFigureOut">
              <a:rPr lang="ru-RU" smtClean="0"/>
              <a:pPr/>
              <a:t>28.06.2009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7EA07-BB82-408A-9095-180EAAD390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7DB7C-BC0A-4927-972D-BA27C97723F0}" type="datetimeFigureOut">
              <a:rPr lang="ru-RU" smtClean="0"/>
              <a:pPr/>
              <a:t>28.06.2009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7EA07-BB82-408A-9095-180EAAD390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7DB7C-BC0A-4927-972D-BA27C97723F0}" type="datetimeFigureOut">
              <a:rPr lang="ru-RU" smtClean="0"/>
              <a:pPr/>
              <a:t>28.06.2009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7EA07-BB82-408A-9095-180EAAD390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7DB7C-BC0A-4927-972D-BA27C97723F0}" type="datetimeFigureOut">
              <a:rPr lang="ru-RU" smtClean="0"/>
              <a:pPr/>
              <a:t>28.06.2009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7EA07-BB82-408A-9095-180EAAD390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7DB7C-BC0A-4927-972D-BA27C97723F0}" type="datetimeFigureOut">
              <a:rPr lang="ru-RU" smtClean="0"/>
              <a:pPr/>
              <a:t>28.06.2009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7EA07-BB82-408A-9095-180EAAD390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7DB7C-BC0A-4927-972D-BA27C97723F0}" type="datetimeFigureOut">
              <a:rPr lang="ru-RU" smtClean="0"/>
              <a:pPr/>
              <a:t>28.06.2009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7EA07-BB82-408A-9095-180EAAD390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7DB7C-BC0A-4927-972D-BA27C97723F0}" type="datetimeFigureOut">
              <a:rPr lang="ru-RU" smtClean="0"/>
              <a:pPr/>
              <a:t>28.06.2009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7EA07-BB82-408A-9095-180EAAD390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D2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BE57DB7C-BC0A-4927-972D-BA27C97723F0}" type="datetimeFigureOut">
              <a:rPr lang="ru-RU" smtClean="0"/>
              <a:pPr/>
              <a:t>28.06.2009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7AE7EA07-BB82-408A-9095-180EAAD390E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Прямая со стрелкой 8"/>
          <p:cNvCxnSpPr/>
          <p:nvPr/>
        </p:nvCxnSpPr>
        <p:spPr>
          <a:xfrm rot="5400000">
            <a:off x="-1785188" y="4285462"/>
            <a:ext cx="4428362" cy="794"/>
          </a:xfrm>
          <a:prstGeom prst="straightConnector1">
            <a:avLst/>
          </a:prstGeom>
          <a:ln w="508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500043"/>
            <a:ext cx="8358246" cy="1000132"/>
          </a:xfrm>
          <a:noFill/>
        </p:spPr>
        <p:txBody>
          <a:bodyPr>
            <a:normAutofit fontScale="90000"/>
          </a:bodyPr>
          <a:lstStyle/>
          <a:p>
            <a:r>
              <a:rPr lang="ru-RU" b="1" dirty="0" smtClean="0"/>
              <a:t>Алгоритм</a:t>
            </a:r>
            <a:r>
              <a:rPr lang="en-US" b="1" dirty="0" smtClean="0"/>
              <a:t> </a:t>
            </a:r>
            <a:r>
              <a:rPr lang="ru-RU" b="1" dirty="0" smtClean="0"/>
              <a:t> уяснения </a:t>
            </a:r>
            <a:r>
              <a:rPr lang="en-US" b="1" dirty="0" smtClean="0"/>
              <a:t> </a:t>
            </a:r>
            <a:r>
              <a:rPr lang="ru-RU" b="1" dirty="0" smtClean="0"/>
              <a:t>проблемной ситуации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8662" y="1928802"/>
            <a:ext cx="8072494" cy="1785950"/>
          </a:xfrm>
          <a:solidFill>
            <a:srgbClr val="C0D2E2"/>
          </a:solidFill>
        </p:spPr>
        <p:txBody>
          <a:bodyPr>
            <a:normAutofit fontScale="47500" lnSpcReduction="20000"/>
          </a:bodyPr>
          <a:lstStyle/>
          <a:p>
            <a:endParaRPr lang="ru-RU" dirty="0" smtClean="0"/>
          </a:p>
          <a:p>
            <a:pPr algn="l"/>
            <a:r>
              <a:rPr lang="ru-RU" b="1" dirty="0" smtClean="0">
                <a:solidFill>
                  <a:schemeClr val="tx1"/>
                </a:solidFill>
                <a:effectLst/>
              </a:rPr>
              <a:t>             </a:t>
            </a:r>
            <a:r>
              <a:rPr lang="ru-RU" sz="4400" b="1" dirty="0" smtClean="0"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Входная информация</a:t>
            </a:r>
            <a:r>
              <a:rPr lang="ru-RU" sz="4400" dirty="0" smtClean="0"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 (Любая задача – это проблемная ситуация, в которой отчетливо выявлена какая-то плохая особенность, приводящая к возникновению вредного явления – нежелательного эффекта - </a:t>
            </a:r>
            <a:r>
              <a:rPr lang="ru-RU" sz="4400" b="1" dirty="0" smtClean="0"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Н.Э</a:t>
            </a:r>
            <a:r>
              <a:rPr lang="ru-RU" sz="4400" dirty="0" smtClean="0">
                <a:solidFill>
                  <a:schemeClr val="tx1"/>
                </a:solidFill>
                <a:effectLst/>
                <a:latin typeface="Arial" pitchFamily="34" charset="0"/>
                <a:ea typeface="Arial Unicode MS" pitchFamily="34" charset="-128"/>
                <a:cs typeface="Arial" pitchFamily="34" charset="0"/>
              </a:rPr>
              <a:t>.)</a:t>
            </a:r>
            <a:r>
              <a:rPr lang="ru-RU" dirty="0" smtClean="0">
                <a:solidFill>
                  <a:schemeClr val="tx1"/>
                </a:solidFill>
                <a:effectLst/>
              </a:rPr>
              <a:t> </a:t>
            </a:r>
            <a:endParaRPr lang="en-US" dirty="0">
              <a:solidFill>
                <a:schemeClr val="tx1"/>
              </a:solidFill>
              <a:effectLst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285720" y="1643050"/>
            <a:ext cx="1714512" cy="64294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 Black" pitchFamily="34" charset="0"/>
              </a:rPr>
              <a:t>Шаг </a:t>
            </a:r>
            <a:r>
              <a:rPr lang="en-US" sz="2400" dirty="0" smtClean="0">
                <a:solidFill>
                  <a:schemeClr val="tx1"/>
                </a:solidFill>
                <a:latin typeface="Arial Black" pitchFamily="34" charset="0"/>
              </a:rPr>
              <a:t>1</a:t>
            </a:r>
            <a:endParaRPr lang="ru-RU" sz="24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71472" y="5143512"/>
            <a:ext cx="8072494" cy="142876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>
              <a:spcBef>
                <a:spcPct val="20000"/>
              </a:spcBef>
            </a:pPr>
            <a:r>
              <a:rPr kumimoji="0" lang="ru-RU" sz="1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</a:rPr>
              <a:t>             </a:t>
            </a:r>
            <a:r>
              <a:rPr lang="ru-RU" sz="1500" dirty="0" smtClean="0">
                <a:latin typeface="Arial Black" pitchFamily="34" charset="0"/>
              </a:rPr>
              <a:t>Изобретательская задача</a:t>
            </a:r>
            <a:r>
              <a:rPr lang="ru-RU" sz="1400" dirty="0" smtClean="0">
                <a:latin typeface="Arial Black" pitchFamily="34" charset="0"/>
              </a:rPr>
              <a:t> — это когда есть цель, которую Решателю требуется достигнуть, или есть проблема, которую нужно преодолеть, причем очевидные решения в данных условиях неприменимы. Перед Решателем возникает вопрос: "Как быть?".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3857628"/>
            <a:ext cx="3714776" cy="428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i="1" dirty="0" smtClean="0">
                <a:solidFill>
                  <a:schemeClr val="tx1"/>
                </a:solidFill>
                <a:latin typeface="Arial Black" pitchFamily="34" charset="0"/>
              </a:rPr>
              <a:t>Определяем тип задачи</a:t>
            </a:r>
            <a:endParaRPr lang="ru-RU" sz="1600" i="1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500034" y="4000504"/>
            <a:ext cx="8072494" cy="142876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>
              <a:spcBef>
                <a:spcPct val="20000"/>
              </a:spcBef>
            </a:pPr>
            <a:r>
              <a:rPr kumimoji="0" lang="ru-RU" sz="1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</a:rPr>
              <a:t>            </a:t>
            </a:r>
            <a:r>
              <a:rPr lang="ru-RU" sz="1500" dirty="0" smtClean="0">
                <a:latin typeface="Arial Black" pitchFamily="34" charset="0"/>
              </a:rPr>
              <a:t>Исследовательская задача </a:t>
            </a:r>
            <a:r>
              <a:rPr lang="ru-RU" sz="1400" dirty="0" smtClean="0">
                <a:latin typeface="Arial Black" pitchFamily="34" charset="0"/>
              </a:rPr>
              <a:t>— это когда происходит некоторое явление, и Решателю необходимо объяснить его, выявить причины или спрогнозировать результат. Перед Решателем стоит вопрос "Почему? Как происходит?".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500043"/>
            <a:ext cx="8358246" cy="100013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Алгоритм</a:t>
            </a:r>
            <a:r>
              <a:rPr lang="en-US" b="1" dirty="0" smtClean="0"/>
              <a:t> </a:t>
            </a:r>
            <a:r>
              <a:rPr lang="ru-RU" b="1" dirty="0" smtClean="0"/>
              <a:t> уяснения </a:t>
            </a:r>
            <a:r>
              <a:rPr lang="en-US" b="1" dirty="0" smtClean="0"/>
              <a:t> </a:t>
            </a:r>
            <a:r>
              <a:rPr lang="ru-RU" b="1" dirty="0" smtClean="0"/>
              <a:t>проблемной ситуации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2214554"/>
            <a:ext cx="8072494" cy="1714512"/>
          </a:xfrm>
          <a:solidFill>
            <a:srgbClr val="C0D2E2"/>
          </a:solidFill>
        </p:spPr>
        <p:txBody>
          <a:bodyPr>
            <a:normAutofit fontScale="55000" lnSpcReduction="20000"/>
          </a:bodyPr>
          <a:lstStyle/>
          <a:p>
            <a:endParaRPr lang="ru-RU" dirty="0" smtClean="0"/>
          </a:p>
          <a:p>
            <a:pPr algn="l"/>
            <a:r>
              <a:rPr lang="ru-RU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Определяем главный производственный процесс – </a:t>
            </a:r>
            <a:r>
              <a:rPr lang="ru-RU" sz="4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Г.П.П.</a:t>
            </a:r>
            <a:r>
              <a:rPr lang="ru-RU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(что происходит в результате работы систем?. Систематизируем прототипы и их взаимодействия)</a:t>
            </a:r>
          </a:p>
          <a:p>
            <a:pPr algn="l"/>
            <a:r>
              <a:rPr lang="ru-RU" sz="44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lang="en-US" sz="4400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285720" y="1643050"/>
            <a:ext cx="1714512" cy="64294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 Black" pitchFamily="34" charset="0"/>
              </a:rPr>
              <a:t>Шаг 2</a:t>
            </a:r>
            <a:endParaRPr lang="ru-RU" sz="2400" dirty="0">
              <a:solidFill>
                <a:schemeClr val="tx1"/>
              </a:solidFill>
              <a:latin typeface="Arial Black" pitchFamily="34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rot="5400000">
            <a:off x="-1785188" y="4285462"/>
            <a:ext cx="4428362" cy="794"/>
          </a:xfrm>
          <a:prstGeom prst="straightConnector1">
            <a:avLst/>
          </a:prstGeom>
          <a:ln w="508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Прямая со стрелкой 32"/>
          <p:cNvCxnSpPr/>
          <p:nvPr/>
        </p:nvCxnSpPr>
        <p:spPr>
          <a:xfrm rot="5400000">
            <a:off x="-1785188" y="4285462"/>
            <a:ext cx="4428362" cy="794"/>
          </a:xfrm>
          <a:prstGeom prst="straightConnector1">
            <a:avLst/>
          </a:prstGeom>
          <a:ln w="508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500043"/>
            <a:ext cx="8358246" cy="100013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Алгоритм</a:t>
            </a:r>
            <a:r>
              <a:rPr lang="en-US" b="1" dirty="0" smtClean="0"/>
              <a:t> </a:t>
            </a:r>
            <a:r>
              <a:rPr lang="ru-RU" b="1" dirty="0" smtClean="0"/>
              <a:t> уяснения </a:t>
            </a:r>
            <a:r>
              <a:rPr lang="en-US" b="1" dirty="0" smtClean="0"/>
              <a:t> </a:t>
            </a:r>
            <a:r>
              <a:rPr lang="ru-RU" b="1" dirty="0" smtClean="0"/>
              <a:t>проблемной ситуации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034" y="2214554"/>
            <a:ext cx="8429684" cy="1143008"/>
          </a:xfrm>
          <a:solidFill>
            <a:srgbClr val="C0D2E2"/>
          </a:solidFill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Составляем системную модель взаимодействия – 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С.М.В.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285720" y="1643050"/>
            <a:ext cx="1714512" cy="64294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 Black" pitchFamily="34" charset="0"/>
              </a:rPr>
              <a:t>Шаг 3</a:t>
            </a:r>
            <a:endParaRPr lang="ru-RU" sz="24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3857628"/>
            <a:ext cx="3714776" cy="428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i="1" dirty="0" smtClean="0">
                <a:solidFill>
                  <a:schemeClr val="tx1"/>
                </a:solidFill>
                <a:latin typeface="Arial Black" pitchFamily="34" charset="0"/>
              </a:rPr>
              <a:t>Схема</a:t>
            </a:r>
            <a:endParaRPr lang="ru-RU" sz="1600" i="1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14810" y="3786190"/>
            <a:ext cx="2071702" cy="428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i="1" dirty="0" smtClean="0">
                <a:solidFill>
                  <a:schemeClr val="tx1"/>
                </a:solidFill>
                <a:latin typeface="Arial Black" pitchFamily="34" charset="0"/>
              </a:rPr>
              <a:t>Рисунок</a:t>
            </a:r>
            <a:endParaRPr lang="ru-RU" sz="1600" i="1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214282" y="4286256"/>
            <a:ext cx="1428760" cy="57150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 Black" pitchFamily="34" charset="0"/>
              </a:rPr>
              <a:t>?</a:t>
            </a:r>
            <a:endParaRPr lang="ru-RU" sz="24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357158" y="5643578"/>
            <a:ext cx="1428760" cy="57150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 Black" pitchFamily="34" charset="0"/>
              </a:rPr>
              <a:t>?</a:t>
            </a:r>
            <a:endParaRPr lang="ru-RU" sz="24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2428860" y="6000768"/>
            <a:ext cx="1428760" cy="57150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 Black" pitchFamily="34" charset="0"/>
              </a:rPr>
              <a:t>?</a:t>
            </a:r>
            <a:endParaRPr lang="ru-RU" sz="24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071802" y="4572008"/>
            <a:ext cx="1428760" cy="57150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 Black" pitchFamily="34" charset="0"/>
              </a:rPr>
              <a:t>?</a:t>
            </a:r>
            <a:endParaRPr lang="ru-RU" sz="2400" dirty="0">
              <a:solidFill>
                <a:schemeClr val="tx1"/>
              </a:solidFill>
              <a:latin typeface="Arial Black" pitchFamily="34" charset="0"/>
            </a:endParaRPr>
          </a:p>
        </p:txBody>
      </p:sp>
      <p:cxnSp>
        <p:nvCxnSpPr>
          <p:cNvPr id="15" name="Прямая со стрелкой 14"/>
          <p:cNvCxnSpPr>
            <a:stCxn id="9" idx="6"/>
            <a:endCxn id="13" idx="2"/>
          </p:cNvCxnSpPr>
          <p:nvPr/>
        </p:nvCxnSpPr>
        <p:spPr>
          <a:xfrm>
            <a:off x="1643042" y="4572008"/>
            <a:ext cx="1428760" cy="28575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1142976" y="4857760"/>
            <a:ext cx="1714512" cy="114300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V="1">
            <a:off x="1714480" y="5072074"/>
            <a:ext cx="1714512" cy="78581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5400000">
            <a:off x="3143240" y="5357826"/>
            <a:ext cx="857256" cy="42862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Овал 9"/>
          <p:cNvSpPr/>
          <p:nvPr/>
        </p:nvSpPr>
        <p:spPr>
          <a:xfrm>
            <a:off x="1571604" y="4857760"/>
            <a:ext cx="1428760" cy="57150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 Black" pitchFamily="34" charset="0"/>
              </a:rPr>
              <a:t>?</a:t>
            </a:r>
            <a:endParaRPr lang="ru-RU" sz="24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28" name="Полилиния 27"/>
          <p:cNvSpPr/>
          <p:nvPr/>
        </p:nvSpPr>
        <p:spPr>
          <a:xfrm>
            <a:off x="1658983" y="4400006"/>
            <a:ext cx="1397726" cy="354874"/>
          </a:xfrm>
          <a:custGeom>
            <a:avLst/>
            <a:gdLst>
              <a:gd name="connsiteX0" fmla="*/ 0 w 1397726"/>
              <a:gd name="connsiteY0" fmla="*/ 106680 h 354874"/>
              <a:gd name="connsiteX1" fmla="*/ 274320 w 1397726"/>
              <a:gd name="connsiteY1" fmla="*/ 15240 h 354874"/>
              <a:gd name="connsiteX2" fmla="*/ 457200 w 1397726"/>
              <a:gd name="connsiteY2" fmla="*/ 198120 h 354874"/>
              <a:gd name="connsiteX3" fmla="*/ 718457 w 1397726"/>
              <a:gd name="connsiteY3" fmla="*/ 80554 h 354874"/>
              <a:gd name="connsiteX4" fmla="*/ 875211 w 1397726"/>
              <a:gd name="connsiteY4" fmla="*/ 289560 h 354874"/>
              <a:gd name="connsiteX5" fmla="*/ 1097280 w 1397726"/>
              <a:gd name="connsiteY5" fmla="*/ 171994 h 354874"/>
              <a:gd name="connsiteX6" fmla="*/ 1397726 w 1397726"/>
              <a:gd name="connsiteY6" fmla="*/ 354874 h 354874"/>
              <a:gd name="connsiteX7" fmla="*/ 1397726 w 1397726"/>
              <a:gd name="connsiteY7" fmla="*/ 354874 h 354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97726" h="354874">
                <a:moveTo>
                  <a:pt x="0" y="106680"/>
                </a:moveTo>
                <a:cubicBezTo>
                  <a:pt x="99060" y="53340"/>
                  <a:pt x="198120" y="0"/>
                  <a:pt x="274320" y="15240"/>
                </a:cubicBezTo>
                <a:cubicBezTo>
                  <a:pt x="350520" y="30480"/>
                  <a:pt x="383177" y="187234"/>
                  <a:pt x="457200" y="198120"/>
                </a:cubicBezTo>
                <a:cubicBezTo>
                  <a:pt x="531223" y="209006"/>
                  <a:pt x="648789" y="65314"/>
                  <a:pt x="718457" y="80554"/>
                </a:cubicBezTo>
                <a:cubicBezTo>
                  <a:pt x="788125" y="95794"/>
                  <a:pt x="812074" y="274320"/>
                  <a:pt x="875211" y="289560"/>
                </a:cubicBezTo>
                <a:cubicBezTo>
                  <a:pt x="938348" y="304800"/>
                  <a:pt x="1010194" y="161108"/>
                  <a:pt x="1097280" y="171994"/>
                </a:cubicBezTo>
                <a:cubicBezTo>
                  <a:pt x="1184366" y="182880"/>
                  <a:pt x="1397726" y="354874"/>
                  <a:pt x="1397726" y="354874"/>
                </a:cubicBezTo>
                <a:lnTo>
                  <a:pt x="1397726" y="354874"/>
                </a:lnTo>
              </a:path>
            </a:pathLst>
          </a:cu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0" name="Прямая со стрелкой 29"/>
          <p:cNvCxnSpPr>
            <a:endCxn id="11" idx="0"/>
          </p:cNvCxnSpPr>
          <p:nvPr/>
        </p:nvCxnSpPr>
        <p:spPr>
          <a:xfrm rot="16200000" flipH="1">
            <a:off x="607191" y="5179231"/>
            <a:ext cx="785818" cy="142876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2" descr="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3500438"/>
            <a:ext cx="2365376" cy="29111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Прямая со стрелкой 9"/>
          <p:cNvCxnSpPr/>
          <p:nvPr/>
        </p:nvCxnSpPr>
        <p:spPr>
          <a:xfrm rot="5400000">
            <a:off x="-1785188" y="4285462"/>
            <a:ext cx="4428362" cy="794"/>
          </a:xfrm>
          <a:prstGeom prst="straightConnector1">
            <a:avLst/>
          </a:prstGeom>
          <a:ln w="508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500043"/>
            <a:ext cx="8358246" cy="100013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Алгоритм</a:t>
            </a:r>
            <a:r>
              <a:rPr lang="en-US" b="1" dirty="0" smtClean="0"/>
              <a:t> </a:t>
            </a:r>
            <a:r>
              <a:rPr lang="ru-RU" b="1" dirty="0" smtClean="0"/>
              <a:t> уяснения </a:t>
            </a:r>
            <a:r>
              <a:rPr lang="en-US" b="1" dirty="0" smtClean="0"/>
              <a:t> </a:t>
            </a:r>
            <a:r>
              <a:rPr lang="ru-RU" b="1" dirty="0" smtClean="0"/>
              <a:t>проблемной ситуации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2214554"/>
            <a:ext cx="8072494" cy="1071570"/>
          </a:xfrm>
          <a:solidFill>
            <a:srgbClr val="C0D2E2"/>
          </a:solidFill>
        </p:spPr>
        <p:txBody>
          <a:bodyPr>
            <a:normAutofit fontScale="85000" lnSpcReduction="10000"/>
          </a:bodyPr>
          <a:lstStyle/>
          <a:p>
            <a:endParaRPr lang="ru-RU" dirty="0" smtClean="0"/>
          </a:p>
          <a:p>
            <a:r>
              <a:rPr lang="ru-RU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Определяем объект анализа  </a:t>
            </a:r>
            <a:r>
              <a:rPr lang="ru-RU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О.А.</a:t>
            </a:r>
            <a:r>
              <a:rPr lang="ru-RU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(система или процесс)</a:t>
            </a:r>
            <a:endParaRPr lang="ru-RU" sz="2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285720" y="1643050"/>
            <a:ext cx="1714512" cy="64294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 Black" pitchFamily="34" charset="0"/>
              </a:rPr>
              <a:t>Шаг 4</a:t>
            </a:r>
            <a:endParaRPr lang="ru-RU" sz="24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214282" y="3500438"/>
            <a:ext cx="1714512" cy="64294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 Black" pitchFamily="34" charset="0"/>
              </a:rPr>
              <a:t>Шаг 5</a:t>
            </a:r>
            <a:endParaRPr lang="ru-RU" sz="24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714348" y="4143380"/>
            <a:ext cx="8072494" cy="1071570"/>
          </a:xfrm>
          <a:prstGeom prst="rect">
            <a:avLst/>
          </a:prstGeom>
          <a:solidFill>
            <a:srgbClr val="C0D2E2"/>
          </a:solidFill>
        </p:spPr>
        <p:txBody>
          <a:bodyPr vert="horz" lIns="91440" tIns="45720" rIns="91440" bIns="45720" rtlCol="0">
            <a:normAutofit fontScale="4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lang="ru-RU" sz="2400" dirty="0" smtClean="0"/>
          </a:p>
          <a:p>
            <a:endParaRPr lang="ru-RU" sz="2400" dirty="0" smtClean="0"/>
          </a:p>
          <a:p>
            <a:r>
              <a:rPr lang="ru-RU" sz="5100" dirty="0" smtClean="0">
                <a:latin typeface="Arial" pitchFamily="34" charset="0"/>
                <a:cs typeface="Arial" pitchFamily="34" charset="0"/>
              </a:rPr>
              <a:t>Определяем  главную полезную функцию (</a:t>
            </a:r>
            <a:r>
              <a:rPr lang="ru-RU" sz="5100" b="1" dirty="0" smtClean="0">
                <a:latin typeface="Arial" pitchFamily="34" charset="0"/>
                <a:cs typeface="Arial" pitchFamily="34" charset="0"/>
              </a:rPr>
              <a:t>Г.П.Ф</a:t>
            </a:r>
            <a:r>
              <a:rPr lang="ru-RU" sz="5100" dirty="0" smtClean="0">
                <a:latin typeface="Arial" pitchFamily="34" charset="0"/>
                <a:cs typeface="Arial" pitchFamily="34" charset="0"/>
              </a:rPr>
              <a:t>.) О.А.  </a:t>
            </a:r>
          </a:p>
          <a:p>
            <a:pPr algn="ctr"/>
            <a:r>
              <a:rPr lang="ru-RU" sz="5100" i="1" dirty="0" smtClean="0">
                <a:latin typeface="Arial" pitchFamily="34" charset="0"/>
                <a:cs typeface="Arial" pitchFamily="34" charset="0"/>
              </a:rPr>
              <a:t>Что делает?  Когда делает?</a:t>
            </a:r>
            <a:endParaRPr kumimoji="0" lang="ru-RU" sz="51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500043"/>
            <a:ext cx="8358246" cy="100013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Алгоритм</a:t>
            </a:r>
            <a:r>
              <a:rPr lang="en-US" b="1" dirty="0" smtClean="0"/>
              <a:t> </a:t>
            </a:r>
            <a:r>
              <a:rPr lang="ru-RU" b="1" dirty="0" smtClean="0"/>
              <a:t> уяснения </a:t>
            </a:r>
            <a:r>
              <a:rPr lang="en-US" b="1" dirty="0" smtClean="0"/>
              <a:t> </a:t>
            </a:r>
            <a:r>
              <a:rPr lang="ru-RU" b="1" dirty="0" smtClean="0"/>
              <a:t>проблемной ситуации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2214554"/>
            <a:ext cx="8072494" cy="1571636"/>
          </a:xfrm>
          <a:solidFill>
            <a:srgbClr val="C0D2E2"/>
          </a:solidFill>
        </p:spPr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Определяем из Г.П.Ф. что в О.А взаимодействует  с надсистемой, и какой элемент Н-с  непосредственно контактирует с О.А.(или его частью)  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285720" y="1643050"/>
            <a:ext cx="1714512" cy="64294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 Black" pitchFamily="34" charset="0"/>
              </a:rPr>
              <a:t>Шаг 6</a:t>
            </a:r>
            <a:endParaRPr lang="ru-RU" sz="2400" dirty="0">
              <a:solidFill>
                <a:schemeClr val="tx1"/>
              </a:solidFill>
              <a:latin typeface="Arial Black" pitchFamily="34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rot="5400000">
            <a:off x="-1785188" y="4285462"/>
            <a:ext cx="4428362" cy="794"/>
          </a:xfrm>
          <a:prstGeom prst="straightConnector1">
            <a:avLst/>
          </a:prstGeom>
          <a:ln w="508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Группа 10"/>
          <p:cNvGrpSpPr/>
          <p:nvPr/>
        </p:nvGrpSpPr>
        <p:grpSpPr>
          <a:xfrm>
            <a:off x="1142976" y="4714884"/>
            <a:ext cx="2786082" cy="785818"/>
            <a:chOff x="1857356" y="4714884"/>
            <a:chExt cx="2786082" cy="785818"/>
          </a:xfrm>
        </p:grpSpPr>
        <p:sp>
          <p:nvSpPr>
            <p:cNvPr id="9" name="Овал 8"/>
            <p:cNvSpPr/>
            <p:nvPr/>
          </p:nvSpPr>
          <p:spPr>
            <a:xfrm>
              <a:off x="1857356" y="4714884"/>
              <a:ext cx="2643206" cy="78581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О.А. - </a:t>
              </a:r>
              <a:r>
                <a:rPr lang="ru-RU" sz="1600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система</a:t>
              </a:r>
              <a:r>
                <a:rPr lang="ru-RU" sz="1600" dirty="0" err="1" smtClean="0">
                  <a:latin typeface="Arial" pitchFamily="34" charset="0"/>
                  <a:cs typeface="Arial" pitchFamily="34" charset="0"/>
                </a:rPr>
                <a:t>а</a:t>
              </a:r>
              <a:endParaRPr lang="ru-RU" sz="1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>
              <a:off x="3929058" y="4786322"/>
              <a:ext cx="714380" cy="71438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800" dirty="0" smtClean="0">
                  <a:solidFill>
                    <a:schemeClr val="tx1"/>
                  </a:solidFill>
                  <a:latin typeface="Arial Black" pitchFamily="34" charset="0"/>
                </a:rPr>
                <a:t>?</a:t>
              </a:r>
              <a:endParaRPr lang="ru-RU" sz="2800" dirty="0">
                <a:solidFill>
                  <a:schemeClr val="tx1"/>
                </a:solidFill>
                <a:latin typeface="Arial Black" pitchFamily="34" charset="0"/>
              </a:endParaRPr>
            </a:p>
          </p:txBody>
        </p:sp>
      </p:grpSp>
      <p:sp>
        <p:nvSpPr>
          <p:cNvPr id="13" name="Овал 12"/>
          <p:cNvSpPr/>
          <p:nvPr/>
        </p:nvSpPr>
        <p:spPr>
          <a:xfrm flipH="1">
            <a:off x="5432919" y="4714884"/>
            <a:ext cx="2710981" cy="78581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Н-с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Овал 13"/>
          <p:cNvSpPr/>
          <p:nvPr/>
        </p:nvSpPr>
        <p:spPr>
          <a:xfrm flipH="1">
            <a:off x="5286380" y="4786322"/>
            <a:ext cx="732697" cy="71438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Arial Black" pitchFamily="34" charset="0"/>
              </a:rPr>
              <a:t>?</a:t>
            </a:r>
            <a:endParaRPr lang="ru-RU" sz="28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12" name="Полилиния 11"/>
          <p:cNvSpPr/>
          <p:nvPr/>
        </p:nvSpPr>
        <p:spPr>
          <a:xfrm rot="21331313">
            <a:off x="3929058" y="4929198"/>
            <a:ext cx="1397726" cy="354874"/>
          </a:xfrm>
          <a:custGeom>
            <a:avLst/>
            <a:gdLst>
              <a:gd name="connsiteX0" fmla="*/ 0 w 1397726"/>
              <a:gd name="connsiteY0" fmla="*/ 106680 h 354874"/>
              <a:gd name="connsiteX1" fmla="*/ 274320 w 1397726"/>
              <a:gd name="connsiteY1" fmla="*/ 15240 h 354874"/>
              <a:gd name="connsiteX2" fmla="*/ 457200 w 1397726"/>
              <a:gd name="connsiteY2" fmla="*/ 198120 h 354874"/>
              <a:gd name="connsiteX3" fmla="*/ 718457 w 1397726"/>
              <a:gd name="connsiteY3" fmla="*/ 80554 h 354874"/>
              <a:gd name="connsiteX4" fmla="*/ 875211 w 1397726"/>
              <a:gd name="connsiteY4" fmla="*/ 289560 h 354874"/>
              <a:gd name="connsiteX5" fmla="*/ 1097280 w 1397726"/>
              <a:gd name="connsiteY5" fmla="*/ 171994 h 354874"/>
              <a:gd name="connsiteX6" fmla="*/ 1397726 w 1397726"/>
              <a:gd name="connsiteY6" fmla="*/ 354874 h 354874"/>
              <a:gd name="connsiteX7" fmla="*/ 1397726 w 1397726"/>
              <a:gd name="connsiteY7" fmla="*/ 354874 h 354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97726" h="354874">
                <a:moveTo>
                  <a:pt x="0" y="106680"/>
                </a:moveTo>
                <a:cubicBezTo>
                  <a:pt x="99060" y="53340"/>
                  <a:pt x="198120" y="0"/>
                  <a:pt x="274320" y="15240"/>
                </a:cubicBezTo>
                <a:cubicBezTo>
                  <a:pt x="350520" y="30480"/>
                  <a:pt x="383177" y="187234"/>
                  <a:pt x="457200" y="198120"/>
                </a:cubicBezTo>
                <a:cubicBezTo>
                  <a:pt x="531223" y="209006"/>
                  <a:pt x="648789" y="65314"/>
                  <a:pt x="718457" y="80554"/>
                </a:cubicBezTo>
                <a:cubicBezTo>
                  <a:pt x="788125" y="95794"/>
                  <a:pt x="812074" y="274320"/>
                  <a:pt x="875211" y="289560"/>
                </a:cubicBezTo>
                <a:cubicBezTo>
                  <a:pt x="938348" y="304800"/>
                  <a:pt x="1010194" y="161108"/>
                  <a:pt x="1097280" y="171994"/>
                </a:cubicBezTo>
                <a:cubicBezTo>
                  <a:pt x="1184366" y="182880"/>
                  <a:pt x="1397726" y="354874"/>
                  <a:pt x="1397726" y="354874"/>
                </a:cubicBezTo>
                <a:lnTo>
                  <a:pt x="1397726" y="354874"/>
                </a:lnTo>
              </a:path>
            </a:pathLst>
          </a:cu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3929058" y="5214950"/>
            <a:ext cx="1357322" cy="7143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500043"/>
            <a:ext cx="8358246" cy="100013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Алгоритм</a:t>
            </a:r>
            <a:r>
              <a:rPr lang="en-US" b="1" dirty="0" smtClean="0"/>
              <a:t> </a:t>
            </a:r>
            <a:r>
              <a:rPr lang="ru-RU" b="1" dirty="0" smtClean="0"/>
              <a:t> уяснения </a:t>
            </a:r>
            <a:r>
              <a:rPr lang="en-US" b="1" dirty="0" smtClean="0"/>
              <a:t> </a:t>
            </a:r>
            <a:r>
              <a:rPr lang="ru-RU" b="1" dirty="0" smtClean="0"/>
              <a:t>проблемной ситуации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2214554"/>
            <a:ext cx="8072494" cy="1357322"/>
          </a:xfrm>
          <a:solidFill>
            <a:srgbClr val="C0D2E2"/>
          </a:solidFill>
        </p:spPr>
        <p:txBody>
          <a:bodyPr>
            <a:normAutofit fontScale="40000" lnSpcReduction="20000"/>
          </a:bodyPr>
          <a:lstStyle/>
          <a:p>
            <a:endParaRPr lang="ru-RU" dirty="0" smtClean="0"/>
          </a:p>
          <a:p>
            <a:r>
              <a:rPr lang="ru-RU" sz="5100" b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ru-RU" sz="5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Определяем свойства (характеристики) взаимодействия  </a:t>
            </a:r>
          </a:p>
          <a:p>
            <a:r>
              <a:rPr lang="ru-RU" sz="5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Свойство «А» Свойство «не А»</a:t>
            </a:r>
          </a:p>
          <a:p>
            <a:pPr algn="l"/>
            <a:r>
              <a:rPr lang="ru-RU" sz="51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lang="en-US" sz="5100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285720" y="1643050"/>
            <a:ext cx="1714512" cy="64294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 Black" pitchFamily="34" charset="0"/>
              </a:rPr>
              <a:t>Шаг 7</a:t>
            </a:r>
            <a:endParaRPr lang="ru-RU" sz="2400" dirty="0">
              <a:solidFill>
                <a:schemeClr val="tx1"/>
              </a:solidFill>
              <a:latin typeface="Arial Black" pitchFamily="34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rot="5400000">
            <a:off x="-1785188" y="4285462"/>
            <a:ext cx="4428362" cy="794"/>
          </a:xfrm>
          <a:prstGeom prst="straightConnector1">
            <a:avLst/>
          </a:prstGeom>
          <a:ln w="508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Овал 8"/>
          <p:cNvSpPr/>
          <p:nvPr/>
        </p:nvSpPr>
        <p:spPr>
          <a:xfrm>
            <a:off x="4000496" y="4429132"/>
            <a:ext cx="1214446" cy="78581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 Black" pitchFamily="34" charset="0"/>
              </a:rPr>
              <a:t>О.А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1071538" y="4500570"/>
            <a:ext cx="1928826" cy="64294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Св-во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«А»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143636" y="4572008"/>
            <a:ext cx="2643206" cy="64294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Св-во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« </a:t>
            </a:r>
            <a:r>
              <a:rPr lang="ru-RU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не-А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»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3071802" y="4857760"/>
            <a:ext cx="857256" cy="158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10800000" flipV="1">
            <a:off x="5357818" y="4857760"/>
            <a:ext cx="785818" cy="3571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500043"/>
            <a:ext cx="8358246" cy="100013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Алгоритм</a:t>
            </a:r>
            <a:r>
              <a:rPr lang="en-US" b="1" dirty="0" smtClean="0"/>
              <a:t> </a:t>
            </a:r>
            <a:r>
              <a:rPr lang="ru-RU" b="1" dirty="0" smtClean="0"/>
              <a:t> уяснения </a:t>
            </a:r>
            <a:r>
              <a:rPr lang="en-US" b="1" dirty="0" smtClean="0"/>
              <a:t> </a:t>
            </a:r>
            <a:r>
              <a:rPr lang="ru-RU" b="1" dirty="0" smtClean="0"/>
              <a:t>проблемной ситуации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2214554"/>
            <a:ext cx="8072494" cy="1357322"/>
          </a:xfrm>
          <a:solidFill>
            <a:srgbClr val="C0D2E2"/>
          </a:solidFill>
        </p:spPr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r>
              <a:rPr lang="ru-RU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3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Формулирование противоречия (Ф.П.  помогает лучше понять корень вашей проблемы и найти её точное решение)</a:t>
            </a:r>
            <a:endParaRPr lang="ru-RU" sz="3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285720" y="1643050"/>
            <a:ext cx="1714512" cy="64294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 Black" pitchFamily="34" charset="0"/>
              </a:rPr>
              <a:t>Шаг 8</a:t>
            </a:r>
            <a:endParaRPr lang="ru-RU" sz="24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642910" y="3571876"/>
            <a:ext cx="8072494" cy="285752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Должно выполнятся действие «А», чтобы задача была решена, - и должно выполнятся (или выполняется) действие « </a:t>
            </a:r>
            <a:r>
              <a:rPr lang="ru-RU" sz="3200" b="1" dirty="0" err="1" smtClean="0">
                <a:latin typeface="Arial" pitchFamily="34" charset="0"/>
                <a:cs typeface="Arial" pitchFamily="34" charset="0"/>
              </a:rPr>
              <a:t>неА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», потому что такова реальность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endParaRPr lang="ru-RU" sz="32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Или</a:t>
            </a:r>
          </a:p>
          <a:p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Данная часть системы должна обладать свойством «А», чтобы выполнять нужную функцию, и свойством – «</a:t>
            </a:r>
            <a:r>
              <a:rPr lang="ru-RU" sz="3200" b="1" dirty="0" err="1" smtClean="0">
                <a:latin typeface="Arial" pitchFamily="34" charset="0"/>
                <a:cs typeface="Arial" pitchFamily="34" charset="0"/>
              </a:rPr>
              <a:t>неА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», чтобы удовлетворять существующим ограничениям и требованиям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rot="5400000">
            <a:off x="-1785188" y="4285462"/>
            <a:ext cx="4428362" cy="794"/>
          </a:xfrm>
          <a:prstGeom prst="straightConnector1">
            <a:avLst/>
          </a:prstGeom>
          <a:ln w="508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Шаблон оформления 'Радуга над дорогой'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оформления 'Радуга над дорогой'</Template>
  <TotalTime>142</TotalTime>
  <Words>276</Words>
  <Application>Microsoft Office PowerPoint</Application>
  <PresentationFormat>Экран (4:3)</PresentationFormat>
  <Paragraphs>62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Шаблон оформления 'Радуга над дорогой'</vt:lpstr>
      <vt:lpstr>Алгоритм  уяснения  проблемной ситуации</vt:lpstr>
      <vt:lpstr>Алгоритм  уяснения  проблемной ситуации</vt:lpstr>
      <vt:lpstr>Алгоритм  уяснения  проблемной ситуации</vt:lpstr>
      <vt:lpstr>Алгоритм  уяснения  проблемной ситуации</vt:lpstr>
      <vt:lpstr>Алгоритм  уяснения  проблемной ситуации</vt:lpstr>
      <vt:lpstr>Алгоритм  уяснения  проблемной ситуации</vt:lpstr>
      <vt:lpstr>Алгоритм  уяснения  проблемной ситуации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subject>Шаблон оформления</dc:subject>
  <dc:creator>Yurir</dc:creator>
  <cp:keywords>Шаблон оформления</cp:keywords>
  <dc:description>Шаблон оформления</dc:description>
  <cp:lastModifiedBy>sokol</cp:lastModifiedBy>
  <cp:revision>10</cp:revision>
  <dcterms:created xsi:type="dcterms:W3CDTF">2009-02-05T15:01:18Z</dcterms:created>
  <dcterms:modified xsi:type="dcterms:W3CDTF">2009-06-28T01:01:27Z</dcterms:modified>
  <cp:category>Шаблон оформления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TC300034971049</vt:lpwstr>
  </property>
</Properties>
</file>