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854" autoAdjust="0"/>
  </p:normalViewPr>
  <p:slideViewPr>
    <p:cSldViewPr>
      <p:cViewPr>
        <p:scale>
          <a:sx n="90" d="100"/>
          <a:sy n="90" d="100"/>
        </p:scale>
        <p:origin x="-3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  <a:lum/>
          </a:blip>
          <a:srcRect/>
          <a:stretch>
            <a:fillRect l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EBBA4-E5B4-4EA2-B2D7-030EEAAC8F5E}" type="datetimeFigureOut">
              <a:rPr lang="ru-RU" smtClean="0"/>
              <a:pPr/>
              <a:t>27.06.2009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CDF17-1300-4F7C-A1B9-F986C992C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058152" cy="321471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Мы настолько привыкли решать проблемы  по частям, анализировать ситуации в отдельных аспектах, что такой подход кажется нам безусловным благом, необходимым признаком научного, объективного подхода. Рассмотреть проблему под разными углами, изучить ее детально —всегда ли это хорошо? Проблема в том, что в результате такого расчленяющего подхода приходится иметь дело с разрозненным, фрагментарным видение интересующего нас явления. Да, мы имеем набор снимков, взглядов на ситуацию с разных сторон. Вопрос в том, как все эти снимки, проекции связаны между собой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4357694"/>
            <a:ext cx="8286808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 Black" pitchFamily="34" charset="0"/>
                <a:ea typeface="Times-Roman"/>
                <a:cs typeface="Times New Roman" pitchFamily="18" charset="0"/>
              </a:rPr>
              <a:t>Используя концепцию диалектической триады Гегеля,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 Black" pitchFamily="34" charset="0"/>
              <a:ea typeface="Times-Roman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 Black" pitchFamily="34" charset="0"/>
                <a:ea typeface="Times-Roman"/>
                <a:cs typeface="Times New Roman" pitchFamily="18" charset="0"/>
              </a:rPr>
              <a:t> познание сущности целого можно представить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 Black" pitchFamily="34" charset="0"/>
              <a:ea typeface="Times-Roman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 Black" pitchFamily="34" charset="0"/>
                <a:ea typeface="Times-Roman"/>
                <a:cs typeface="Times New Roman" pitchFamily="18" charset="0"/>
              </a:rPr>
              <a:t> как последовательность сменяющих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 Black" pitchFamily="34" charset="0"/>
                <a:ea typeface="Times-Roman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 Black" pitchFamily="34" charset="0"/>
                <a:ea typeface="Times-Roman"/>
                <a:cs typeface="Times New Roman" pitchFamily="18" charset="0"/>
              </a:rPr>
              <a:t>друг друга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 Black" pitchFamily="34" charset="0"/>
              <a:ea typeface="Times-Roman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 Black" pitchFamily="34" charset="0"/>
                <a:ea typeface="Times-Roman"/>
                <a:cs typeface="Times New Roman" pitchFamily="18" charset="0"/>
              </a:rPr>
              <a:t> способов, трех уровней знания о нем.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357166"/>
            <a:ext cx="5857916" cy="642942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ea typeface="Times-Roman"/>
                <a:cs typeface="Times New Roman" pitchFamily="18" charset="0"/>
              </a:rPr>
              <a:t>П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ea typeface="Times-Roman"/>
                <a:cs typeface="Times New Roman" pitchFamily="18" charset="0"/>
              </a:rPr>
              <a:t>ознание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ea typeface="Times-Roman"/>
                <a:cs typeface="Times New Roman" pitchFamily="18" charset="0"/>
              </a:rPr>
              <a:t>сущности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ea typeface="Times-Roman"/>
                <a:cs typeface="Times New Roman" pitchFamily="18" charset="0"/>
              </a:rPr>
              <a:t>целого по Гегелю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3571876"/>
            <a:ext cx="18473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929198"/>
            <a:ext cx="2571768" cy="142876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Первый уровень (тезис) соответствует интуитивному, опирающемуся на живой опыт, целостному пониманию объекта. 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5008" y="4929198"/>
            <a:ext cx="2571768" cy="142876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Аналитический подход, расчленяющий целое, приходит как отрицание (антитезис) интуитивного метода познания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4929198"/>
            <a:ext cx="2571768" cy="142876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Системный подход к пониманию объекта можно рассматривать как синтез интуитивного и аналитического методов.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714620"/>
            <a:ext cx="1643074" cy="206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2500306"/>
            <a:ext cx="193639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2714620"/>
            <a:ext cx="247427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36" y="1285860"/>
            <a:ext cx="10001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428604"/>
            <a:ext cx="7072362" cy="642942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Методы формирования системного мышления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3571876"/>
            <a:ext cx="18473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929198"/>
            <a:ext cx="2571768" cy="142876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Первый уровень (тезис) соответствует интуитивному, опирающемуся на живой опыт, целостному пониманию объекта. 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57884" y="4929198"/>
            <a:ext cx="2571768" cy="142876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Аналитический подход, расчленяющий целое, приходит как отрицание (антитезис) интуитивного метода познания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71802" y="4929198"/>
            <a:ext cx="2571768" cy="142876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Системный подход к пониманию объекта можно рассматривать как синтез интуитивного и аналитического методов.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357430"/>
            <a:ext cx="5857916" cy="234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1071546"/>
            <a:ext cx="82510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500306"/>
            <a:ext cx="497205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2000240"/>
            <a:ext cx="48577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357166"/>
            <a:ext cx="319350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 Black" pitchFamily="34" charset="0"/>
                <a:ea typeface="Times-Roman"/>
                <a:cs typeface="Times New Roman" pitchFamily="18" charset="0"/>
              </a:rPr>
              <a:t>Системная модель текста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 Black" pitchFamily="34" charset="0"/>
            </a:endParaRPr>
          </a:p>
        </p:txBody>
      </p:sp>
      <p:grpSp>
        <p:nvGrpSpPr>
          <p:cNvPr id="47" name="Группа 46"/>
          <p:cNvGrpSpPr/>
          <p:nvPr/>
        </p:nvGrpSpPr>
        <p:grpSpPr>
          <a:xfrm>
            <a:off x="2786050" y="928670"/>
            <a:ext cx="5286412" cy="428628"/>
            <a:chOff x="2786050" y="928670"/>
            <a:chExt cx="5286412" cy="42862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6072198" y="928670"/>
              <a:ext cx="2000264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Выражает идею</a:t>
              </a:r>
              <a:endParaRPr lang="ru-RU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46" name="Группа 45"/>
            <p:cNvGrpSpPr/>
            <p:nvPr/>
          </p:nvGrpSpPr>
          <p:grpSpPr>
            <a:xfrm>
              <a:off x="2786050" y="928670"/>
              <a:ext cx="3429024" cy="428628"/>
              <a:chOff x="2786050" y="928670"/>
              <a:chExt cx="3429024" cy="428628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2786050" y="928670"/>
                <a:ext cx="2500330" cy="428628"/>
              </a:xfrm>
              <a:prstGeom prst="rect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2">
                        <a:lumMod val="50000"/>
                      </a:schemeClr>
                    </a:solidFill>
                    <a:latin typeface="Arial Black" pitchFamily="34" charset="0"/>
                  </a:rPr>
                  <a:t>Текст</a:t>
                </a:r>
                <a:endParaRPr lang="ru-RU" dirty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endParaRPr>
              </a:p>
            </p:txBody>
          </p:sp>
          <p:cxnSp>
            <p:nvCxnSpPr>
              <p:cNvPr id="28" name="Прямая со стрелкой 27"/>
              <p:cNvCxnSpPr/>
              <p:nvPr/>
            </p:nvCxnSpPr>
            <p:spPr>
              <a:xfrm>
                <a:off x="5357818" y="1142984"/>
                <a:ext cx="857256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" name="Группа 50"/>
          <p:cNvGrpSpPr/>
          <p:nvPr/>
        </p:nvGrpSpPr>
        <p:grpSpPr>
          <a:xfrm>
            <a:off x="285720" y="2214554"/>
            <a:ext cx="7643866" cy="642942"/>
            <a:chOff x="285720" y="2214554"/>
            <a:chExt cx="7643866" cy="642942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929322" y="2214554"/>
              <a:ext cx="2000264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Поясняет слово</a:t>
              </a:r>
              <a:endParaRPr lang="ru-RU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85720" y="2214554"/>
              <a:ext cx="1785950" cy="64294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Строит </a:t>
              </a:r>
            </a:p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предложение</a:t>
              </a:r>
              <a:endParaRPr lang="ru-RU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50" name="Группа 49"/>
            <p:cNvGrpSpPr/>
            <p:nvPr/>
          </p:nvGrpSpPr>
          <p:grpSpPr>
            <a:xfrm>
              <a:off x="2071670" y="2285992"/>
              <a:ext cx="4000528" cy="428628"/>
              <a:chOff x="2071670" y="2285992"/>
              <a:chExt cx="4000528" cy="428628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2786050" y="2285992"/>
                <a:ext cx="2571768" cy="428628"/>
              </a:xfrm>
              <a:prstGeom prst="rect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2">
                        <a:lumMod val="50000"/>
                      </a:schemeClr>
                    </a:solidFill>
                    <a:latin typeface="Arial Black" pitchFamily="34" charset="0"/>
                  </a:rPr>
                  <a:t>Словосочетание</a:t>
                </a:r>
                <a:endParaRPr lang="ru-RU" dirty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endParaRPr>
              </a:p>
            </p:txBody>
          </p:sp>
          <p:cxnSp>
            <p:nvCxnSpPr>
              <p:cNvPr id="33" name="Прямая со стрелкой 32"/>
              <p:cNvCxnSpPr/>
              <p:nvPr/>
            </p:nvCxnSpPr>
            <p:spPr>
              <a:xfrm>
                <a:off x="5357818" y="2500306"/>
                <a:ext cx="71438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 стрелкой 40"/>
              <p:cNvCxnSpPr/>
              <p:nvPr/>
            </p:nvCxnSpPr>
            <p:spPr>
              <a:xfrm rot="10800000">
                <a:off x="2071670" y="2500306"/>
                <a:ext cx="642942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50000"/>
                  </a:schemeClr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9" name="Группа 48"/>
          <p:cNvGrpSpPr/>
          <p:nvPr/>
        </p:nvGrpSpPr>
        <p:grpSpPr>
          <a:xfrm>
            <a:off x="285720" y="1571612"/>
            <a:ext cx="8072494" cy="428628"/>
            <a:chOff x="285720" y="1571612"/>
            <a:chExt cx="8072494" cy="428628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285720" y="1571612"/>
              <a:ext cx="1928826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Строит текст</a:t>
              </a:r>
              <a:endParaRPr lang="ru-RU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48" name="Группа 47"/>
            <p:cNvGrpSpPr/>
            <p:nvPr/>
          </p:nvGrpSpPr>
          <p:grpSpPr>
            <a:xfrm>
              <a:off x="2071670" y="1571612"/>
              <a:ext cx="6286544" cy="428628"/>
              <a:chOff x="2071670" y="1571612"/>
              <a:chExt cx="6286544" cy="428628"/>
            </a:xfrm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5857884" y="1571612"/>
                <a:ext cx="2500330" cy="42862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2">
                        <a:lumMod val="50000"/>
                      </a:schemeClr>
                    </a:solidFill>
                  </a:rPr>
                  <a:t>Выражает законченную мысль</a:t>
                </a:r>
                <a:endParaRPr lang="ru-RU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32" name="Прямая со стрелкой 31"/>
              <p:cNvCxnSpPr>
                <a:endCxn id="18" idx="1"/>
              </p:cNvCxnSpPr>
              <p:nvPr/>
            </p:nvCxnSpPr>
            <p:spPr>
              <a:xfrm>
                <a:off x="5286380" y="1785926"/>
                <a:ext cx="571504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 стрелкой 41"/>
              <p:cNvCxnSpPr/>
              <p:nvPr/>
            </p:nvCxnSpPr>
            <p:spPr>
              <a:xfrm rot="10800000">
                <a:off x="2071670" y="1785926"/>
                <a:ext cx="642942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50000"/>
                  </a:schemeClr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Прямоугольник 9"/>
              <p:cNvSpPr/>
              <p:nvPr/>
            </p:nvSpPr>
            <p:spPr>
              <a:xfrm>
                <a:off x="2786050" y="1571612"/>
                <a:ext cx="2500330" cy="428628"/>
              </a:xfrm>
              <a:prstGeom prst="rect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2">
                        <a:lumMod val="50000"/>
                      </a:schemeClr>
                    </a:solidFill>
                    <a:latin typeface="Arial Black" pitchFamily="34" charset="0"/>
                  </a:rPr>
                  <a:t>Предложение</a:t>
                </a:r>
                <a:endParaRPr lang="ru-RU" dirty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endParaRPr>
              </a:p>
            </p:txBody>
          </p:sp>
        </p:grpSp>
      </p:grpSp>
      <p:grpSp>
        <p:nvGrpSpPr>
          <p:cNvPr id="53" name="Группа 52"/>
          <p:cNvGrpSpPr/>
          <p:nvPr/>
        </p:nvGrpSpPr>
        <p:grpSpPr>
          <a:xfrm>
            <a:off x="285720" y="3071810"/>
            <a:ext cx="8429684" cy="714380"/>
            <a:chOff x="285720" y="3071810"/>
            <a:chExt cx="8429684" cy="714380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285720" y="3071810"/>
              <a:ext cx="1857388" cy="7143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Строит </a:t>
              </a:r>
            </a:p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словосочетание </a:t>
              </a:r>
            </a:p>
            <a:p>
              <a:pPr algn="ctr"/>
              <a:r>
                <a:rPr lang="ru-RU" sz="1200" dirty="0" smtClean="0">
                  <a:solidFill>
                    <a:schemeClr val="tx2">
                      <a:lumMod val="50000"/>
                    </a:schemeClr>
                  </a:solidFill>
                </a:rPr>
                <a:t>(связь с другими словами)</a:t>
              </a:r>
              <a:endParaRPr lang="ru-RU" sz="12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52" name="Группа 51"/>
            <p:cNvGrpSpPr/>
            <p:nvPr/>
          </p:nvGrpSpPr>
          <p:grpSpPr>
            <a:xfrm>
              <a:off x="2071670" y="3071810"/>
              <a:ext cx="6643734" cy="428628"/>
              <a:chOff x="2071670" y="3071810"/>
              <a:chExt cx="6643734" cy="428628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2786050" y="3071810"/>
                <a:ext cx="2643206" cy="428628"/>
              </a:xfrm>
              <a:prstGeom prst="rect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2">
                        <a:lumMod val="50000"/>
                      </a:schemeClr>
                    </a:solidFill>
                    <a:latin typeface="Arial Black" pitchFamily="34" charset="0"/>
                  </a:rPr>
                  <a:t>Слово </a:t>
                </a:r>
                <a:r>
                  <a:rPr lang="ru-RU" sz="12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(значимая часть речи)</a:t>
                </a:r>
                <a:endParaRPr lang="ru-RU" sz="12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5786446" y="3071810"/>
                <a:ext cx="2928958" cy="42862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2">
                        <a:lumMod val="50000"/>
                      </a:schemeClr>
                    </a:solidFill>
                  </a:rPr>
                  <a:t>Называет предмет, действие , признак и т.д.</a:t>
                </a:r>
                <a:endParaRPr lang="ru-RU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34" name="Прямая со стрелкой 33"/>
              <p:cNvCxnSpPr/>
              <p:nvPr/>
            </p:nvCxnSpPr>
            <p:spPr>
              <a:xfrm>
                <a:off x="5429256" y="3214686"/>
                <a:ext cx="714380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 стрелкой 39"/>
              <p:cNvCxnSpPr/>
              <p:nvPr/>
            </p:nvCxnSpPr>
            <p:spPr>
              <a:xfrm rot="10800000">
                <a:off x="2071670" y="3357562"/>
                <a:ext cx="642942" cy="1588"/>
              </a:xfrm>
              <a:prstGeom prst="straightConnector1">
                <a:avLst/>
              </a:prstGeom>
              <a:ln w="38100">
                <a:solidFill>
                  <a:schemeClr val="tx2">
                    <a:lumMod val="50000"/>
                  </a:schemeClr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Прямая соединительная линия 93"/>
            <p:cNvCxnSpPr/>
            <p:nvPr/>
          </p:nvCxnSpPr>
          <p:spPr>
            <a:xfrm rot="5400000">
              <a:off x="3858414" y="3642520"/>
              <a:ext cx="285752" cy="1588"/>
            </a:xfrm>
            <a:prstGeom prst="line">
              <a:avLst/>
            </a:prstGeom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285720" y="3786190"/>
            <a:ext cx="8643998" cy="2571768"/>
            <a:chOff x="285720" y="3786190"/>
            <a:chExt cx="8643998" cy="2571768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5214942" y="4214818"/>
              <a:ext cx="1857388" cy="428628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i="1" dirty="0" smtClean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rPr>
                <a:t>Окончание</a:t>
              </a:r>
              <a:endParaRPr lang="ru-RU" i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71604" y="4071942"/>
              <a:ext cx="1571636" cy="428628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i="1" dirty="0" smtClean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rPr>
                <a:t>Основа</a:t>
              </a:r>
              <a:endParaRPr lang="ru-RU" i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571868" y="4714884"/>
              <a:ext cx="1571636" cy="428628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i="1" dirty="0" smtClean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rPr>
                <a:t>Корень</a:t>
              </a:r>
              <a:endParaRPr lang="ru-RU" i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143240" y="5286388"/>
              <a:ext cx="1571636" cy="428628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i="1" dirty="0" smtClean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rPr>
                <a:t>Суффикс</a:t>
              </a:r>
              <a:endParaRPr lang="ru-RU" i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143108" y="5929330"/>
              <a:ext cx="1643074" cy="428628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i="1" dirty="0" smtClean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rPr>
                <a:t>Приставка</a:t>
              </a:r>
              <a:endParaRPr lang="ru-RU" i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857884" y="4786322"/>
              <a:ext cx="3071834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Определяет общую часть значения для группы слов</a:t>
              </a:r>
              <a:endParaRPr lang="ru-RU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000628" y="5715016"/>
              <a:ext cx="2714644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Уточняет значение</a:t>
              </a:r>
              <a:endParaRPr lang="ru-RU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285720" y="4857760"/>
              <a:ext cx="1143008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Строит</a:t>
              </a:r>
            </a:p>
            <a:p>
              <a:pPr algn="ctr"/>
              <a:r>
                <a:rPr lang="ru-RU" dirty="0" smtClean="0">
                  <a:solidFill>
                    <a:schemeClr val="tx2">
                      <a:lumMod val="50000"/>
                    </a:schemeClr>
                  </a:solidFill>
                </a:rPr>
                <a:t> слово</a:t>
              </a:r>
              <a:endParaRPr lang="ru-RU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31" name="Прямая со стрелкой 30"/>
            <p:cNvCxnSpPr/>
            <p:nvPr/>
          </p:nvCxnSpPr>
          <p:spPr>
            <a:xfrm>
              <a:off x="5143504" y="4929198"/>
              <a:ext cx="642942" cy="1588"/>
            </a:xfrm>
            <a:prstGeom prst="straightConnector1">
              <a:avLst/>
            </a:prstGeom>
            <a:ln w="3810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Соединительная линия уступом 78"/>
            <p:cNvCxnSpPr>
              <a:stCxn id="14" idx="2"/>
              <a:endCxn id="16" idx="1"/>
            </p:cNvCxnSpPr>
            <p:nvPr/>
          </p:nvCxnSpPr>
          <p:spPr>
            <a:xfrm rot="16200000" flipH="1">
              <a:off x="2250265" y="4607727"/>
              <a:ext cx="1000132" cy="785818"/>
            </a:xfrm>
            <a:prstGeom prst="bentConnector2">
              <a:avLst/>
            </a:prstGeom>
            <a:ln w="317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Соединительная линия уступом 78"/>
            <p:cNvCxnSpPr>
              <a:endCxn id="15" idx="1"/>
            </p:cNvCxnSpPr>
            <p:nvPr/>
          </p:nvCxnSpPr>
          <p:spPr>
            <a:xfrm>
              <a:off x="2714612" y="4500570"/>
              <a:ext cx="857256" cy="428628"/>
            </a:xfrm>
            <a:prstGeom prst="bentConnector3">
              <a:avLst>
                <a:gd name="adj1" fmla="val -1405"/>
              </a:avLst>
            </a:prstGeom>
            <a:ln w="317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Соединительная линия уступом 78"/>
            <p:cNvCxnSpPr>
              <a:endCxn id="17" idx="1"/>
            </p:cNvCxnSpPr>
            <p:nvPr/>
          </p:nvCxnSpPr>
          <p:spPr>
            <a:xfrm rot="16200000" flipH="1">
              <a:off x="1142976" y="5143512"/>
              <a:ext cx="1643074" cy="357190"/>
            </a:xfrm>
            <a:prstGeom prst="bentConnector2">
              <a:avLst/>
            </a:prstGeom>
            <a:ln w="317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Соединительная линия уступом 87"/>
            <p:cNvCxnSpPr>
              <a:stCxn id="14" idx="0"/>
            </p:cNvCxnSpPr>
            <p:nvPr/>
          </p:nvCxnSpPr>
          <p:spPr>
            <a:xfrm rot="5400000" flipH="1" flipV="1">
              <a:off x="4071934" y="2071678"/>
              <a:ext cx="285752" cy="3714776"/>
            </a:xfrm>
            <a:prstGeom prst="bentConnector2">
              <a:avLst/>
            </a:prstGeom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 rot="5400000">
              <a:off x="5894397" y="3964785"/>
              <a:ext cx="356396" cy="794"/>
            </a:xfrm>
            <a:prstGeom prst="line">
              <a:avLst/>
            </a:prstGeom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Соединительная линия уступом 115"/>
            <p:cNvCxnSpPr>
              <a:endCxn id="23" idx="2"/>
            </p:cNvCxnSpPr>
            <p:nvPr/>
          </p:nvCxnSpPr>
          <p:spPr>
            <a:xfrm rot="10800000">
              <a:off x="857224" y="5429264"/>
              <a:ext cx="1285884" cy="857256"/>
            </a:xfrm>
            <a:prstGeom prst="bentConnector2">
              <a:avLst/>
            </a:prstGeom>
            <a:ln w="22225">
              <a:solidFill>
                <a:schemeClr val="tx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Соединительная линия уступом 115"/>
            <p:cNvCxnSpPr/>
            <p:nvPr/>
          </p:nvCxnSpPr>
          <p:spPr>
            <a:xfrm rot="10800000" flipV="1">
              <a:off x="1285852" y="4857760"/>
              <a:ext cx="2214578" cy="285752"/>
            </a:xfrm>
            <a:prstGeom prst="bentConnector3">
              <a:avLst>
                <a:gd name="adj1" fmla="val 50000"/>
              </a:avLst>
            </a:prstGeom>
            <a:ln w="22225">
              <a:solidFill>
                <a:schemeClr val="tx2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Соединительная линия уступом 115"/>
            <p:cNvCxnSpPr/>
            <p:nvPr/>
          </p:nvCxnSpPr>
          <p:spPr>
            <a:xfrm rot="10800000">
              <a:off x="1071538" y="5357826"/>
              <a:ext cx="2000264" cy="285752"/>
            </a:xfrm>
            <a:prstGeom prst="bentConnector3">
              <a:avLst>
                <a:gd name="adj1" fmla="val 100476"/>
              </a:avLst>
            </a:prstGeom>
            <a:ln w="22225">
              <a:solidFill>
                <a:schemeClr val="tx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Соединительная линия уступом 115"/>
            <p:cNvCxnSpPr/>
            <p:nvPr/>
          </p:nvCxnSpPr>
          <p:spPr>
            <a:xfrm flipV="1">
              <a:off x="3786182" y="6072206"/>
              <a:ext cx="2428892" cy="214314"/>
            </a:xfrm>
            <a:prstGeom prst="bentConnector3">
              <a:avLst>
                <a:gd name="adj1" fmla="val 100588"/>
              </a:avLst>
            </a:prstGeom>
            <a:ln w="31750" cmpd="sng">
              <a:solidFill>
                <a:schemeClr val="tx2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Соединительная линия уступом 115"/>
            <p:cNvCxnSpPr>
              <a:endCxn id="22" idx="0"/>
            </p:cNvCxnSpPr>
            <p:nvPr/>
          </p:nvCxnSpPr>
          <p:spPr>
            <a:xfrm>
              <a:off x="4714876" y="5572140"/>
              <a:ext cx="1643074" cy="142876"/>
            </a:xfrm>
            <a:prstGeom prst="bentConnector2">
              <a:avLst/>
            </a:prstGeom>
            <a:ln w="31750" cmpd="sng">
              <a:solidFill>
                <a:schemeClr val="tx2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Соединительная линия уступом 115"/>
            <p:cNvCxnSpPr/>
            <p:nvPr/>
          </p:nvCxnSpPr>
          <p:spPr>
            <a:xfrm rot="10800000" flipV="1">
              <a:off x="785786" y="4214818"/>
              <a:ext cx="714380" cy="571504"/>
            </a:xfrm>
            <a:prstGeom prst="bentConnector3">
              <a:avLst>
                <a:gd name="adj1" fmla="val 98000"/>
              </a:avLst>
            </a:prstGeom>
            <a:ln w="22225">
              <a:solidFill>
                <a:schemeClr val="tx2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2" name="Соединительная линия уступом 115"/>
          <p:cNvCxnSpPr/>
          <p:nvPr/>
        </p:nvCxnSpPr>
        <p:spPr>
          <a:xfrm rot="10800000">
            <a:off x="1928794" y="3643314"/>
            <a:ext cx="3286148" cy="642942"/>
          </a:xfrm>
          <a:prstGeom prst="bentConnector3">
            <a:avLst>
              <a:gd name="adj1" fmla="val 50000"/>
            </a:avLst>
          </a:prstGeom>
          <a:ln w="22225">
            <a:solidFill>
              <a:schemeClr val="tx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058152" cy="92869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Система – совокупность или множество элементов , объединенных для выполнения определенной функции не свойственной отдельным её элементам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428736"/>
            <a:ext cx="3000396" cy="192882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Живые и неживые системы обладающие биологическими функциями 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2143116"/>
            <a:ext cx="2500330" cy="1643074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Абстрактные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и конкретные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системы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857628"/>
            <a:ext cx="4143370" cy="277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643314"/>
            <a:ext cx="2881306" cy="2160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1071546"/>
            <a:ext cx="1857388" cy="278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3571876"/>
            <a:ext cx="300036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5072066" y="1643050"/>
            <a:ext cx="2500330" cy="178595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Замкнутые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и открытые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системы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058152" cy="92869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Задача: Как быстро и точно узнать площадь плоской фигуры имеющей криволинейный контур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571612"/>
            <a:ext cx="4286280" cy="121444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Плоская фигура сложного контура ( а точнее элемент фигуры с которым взаимодействует измерительная система - ????????)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429000"/>
            <a:ext cx="4143404" cy="85725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Система для получения быстрой и точной информации о площади фигуры сложного контура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4929198"/>
            <a:ext cx="4143404" cy="142876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Элемент системы отвечающий за выполнение функции - ??????? + другие элементы системы обеспечивающие эффективное выполнение функции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5429256" y="2571744"/>
            <a:ext cx="3008461" cy="2286016"/>
          </a:xfrm>
          <a:custGeom>
            <a:avLst/>
            <a:gdLst>
              <a:gd name="connsiteX0" fmla="*/ 564460 w 2151205"/>
              <a:gd name="connsiteY0" fmla="*/ 255181 h 1606608"/>
              <a:gd name="connsiteX1" fmla="*/ 490032 w 2151205"/>
              <a:gd name="connsiteY1" fmla="*/ 329609 h 1606608"/>
              <a:gd name="connsiteX2" fmla="*/ 447501 w 2151205"/>
              <a:gd name="connsiteY2" fmla="*/ 372140 h 1606608"/>
              <a:gd name="connsiteX3" fmla="*/ 394339 w 2151205"/>
              <a:gd name="connsiteY3" fmla="*/ 382772 h 1606608"/>
              <a:gd name="connsiteX4" fmla="*/ 351808 w 2151205"/>
              <a:gd name="connsiteY4" fmla="*/ 393405 h 1606608"/>
              <a:gd name="connsiteX5" fmla="*/ 319911 w 2151205"/>
              <a:gd name="connsiteY5" fmla="*/ 414670 h 1606608"/>
              <a:gd name="connsiteX6" fmla="*/ 288013 w 2151205"/>
              <a:gd name="connsiteY6" fmla="*/ 425302 h 1606608"/>
              <a:gd name="connsiteX7" fmla="*/ 266748 w 2151205"/>
              <a:gd name="connsiteY7" fmla="*/ 467833 h 1606608"/>
              <a:gd name="connsiteX8" fmla="*/ 245483 w 2151205"/>
              <a:gd name="connsiteY8" fmla="*/ 595423 h 1606608"/>
              <a:gd name="connsiteX9" fmla="*/ 234850 w 2151205"/>
              <a:gd name="connsiteY9" fmla="*/ 691116 h 1606608"/>
              <a:gd name="connsiteX10" fmla="*/ 202953 w 2151205"/>
              <a:gd name="connsiteY10" fmla="*/ 733647 h 1606608"/>
              <a:gd name="connsiteX11" fmla="*/ 117892 w 2151205"/>
              <a:gd name="connsiteY11" fmla="*/ 797442 h 1606608"/>
              <a:gd name="connsiteX12" fmla="*/ 75362 w 2151205"/>
              <a:gd name="connsiteY12" fmla="*/ 871870 h 1606608"/>
              <a:gd name="connsiteX13" fmla="*/ 43464 w 2151205"/>
              <a:gd name="connsiteY13" fmla="*/ 893135 h 1606608"/>
              <a:gd name="connsiteX14" fmla="*/ 32832 w 2151205"/>
              <a:gd name="connsiteY14" fmla="*/ 1052623 h 1606608"/>
              <a:gd name="connsiteX15" fmla="*/ 64729 w 2151205"/>
              <a:gd name="connsiteY15" fmla="*/ 1233377 h 1606608"/>
              <a:gd name="connsiteX16" fmla="*/ 75362 w 2151205"/>
              <a:gd name="connsiteY16" fmla="*/ 1265274 h 1606608"/>
              <a:gd name="connsiteX17" fmla="*/ 96627 w 2151205"/>
              <a:gd name="connsiteY17" fmla="*/ 1286540 h 1606608"/>
              <a:gd name="connsiteX18" fmla="*/ 117892 w 2151205"/>
              <a:gd name="connsiteY18" fmla="*/ 1318437 h 1606608"/>
              <a:gd name="connsiteX19" fmla="*/ 149790 w 2151205"/>
              <a:gd name="connsiteY19" fmla="*/ 1350335 h 1606608"/>
              <a:gd name="connsiteX20" fmla="*/ 224218 w 2151205"/>
              <a:gd name="connsiteY20" fmla="*/ 1392865 h 1606608"/>
              <a:gd name="connsiteX21" fmla="*/ 330543 w 2151205"/>
              <a:gd name="connsiteY21" fmla="*/ 1414130 h 1606608"/>
              <a:gd name="connsiteX22" fmla="*/ 373074 w 2151205"/>
              <a:gd name="connsiteY22" fmla="*/ 1435395 h 1606608"/>
              <a:gd name="connsiteX23" fmla="*/ 436869 w 2151205"/>
              <a:gd name="connsiteY23" fmla="*/ 1541721 h 1606608"/>
              <a:gd name="connsiteX24" fmla="*/ 468767 w 2151205"/>
              <a:gd name="connsiteY24" fmla="*/ 1562986 h 1606608"/>
              <a:gd name="connsiteX25" fmla="*/ 511297 w 2151205"/>
              <a:gd name="connsiteY25" fmla="*/ 1594884 h 1606608"/>
              <a:gd name="connsiteX26" fmla="*/ 575092 w 2151205"/>
              <a:gd name="connsiteY26" fmla="*/ 1605516 h 1606608"/>
              <a:gd name="connsiteX27" fmla="*/ 702683 w 2151205"/>
              <a:gd name="connsiteY27" fmla="*/ 1594884 h 1606608"/>
              <a:gd name="connsiteX28" fmla="*/ 723948 w 2151205"/>
              <a:gd name="connsiteY28" fmla="*/ 1562986 h 1606608"/>
              <a:gd name="connsiteX29" fmla="*/ 755846 w 2151205"/>
              <a:gd name="connsiteY29" fmla="*/ 1552354 h 1606608"/>
              <a:gd name="connsiteX30" fmla="*/ 787743 w 2151205"/>
              <a:gd name="connsiteY30" fmla="*/ 1520456 h 1606608"/>
              <a:gd name="connsiteX31" fmla="*/ 883436 w 2151205"/>
              <a:gd name="connsiteY31" fmla="*/ 1488558 h 1606608"/>
              <a:gd name="connsiteX32" fmla="*/ 936599 w 2151205"/>
              <a:gd name="connsiteY32" fmla="*/ 1456660 h 1606608"/>
              <a:gd name="connsiteX33" fmla="*/ 1170515 w 2151205"/>
              <a:gd name="connsiteY33" fmla="*/ 1477926 h 1606608"/>
              <a:gd name="connsiteX34" fmla="*/ 1213046 w 2151205"/>
              <a:gd name="connsiteY34" fmla="*/ 1488558 h 1606608"/>
              <a:gd name="connsiteX35" fmla="*/ 1276841 w 2151205"/>
              <a:gd name="connsiteY35" fmla="*/ 1499191 h 1606608"/>
              <a:gd name="connsiteX36" fmla="*/ 1425697 w 2151205"/>
              <a:gd name="connsiteY36" fmla="*/ 1509823 h 1606608"/>
              <a:gd name="connsiteX37" fmla="*/ 1574553 w 2151205"/>
              <a:gd name="connsiteY37" fmla="*/ 1531088 h 1606608"/>
              <a:gd name="connsiteX38" fmla="*/ 1723408 w 2151205"/>
              <a:gd name="connsiteY38" fmla="*/ 1509823 h 1606608"/>
              <a:gd name="connsiteX39" fmla="*/ 1755306 w 2151205"/>
              <a:gd name="connsiteY39" fmla="*/ 1499191 h 1606608"/>
              <a:gd name="connsiteX40" fmla="*/ 1882897 w 2151205"/>
              <a:gd name="connsiteY40" fmla="*/ 1392865 h 1606608"/>
              <a:gd name="connsiteX41" fmla="*/ 1925427 w 2151205"/>
              <a:gd name="connsiteY41" fmla="*/ 1382233 h 1606608"/>
              <a:gd name="connsiteX42" fmla="*/ 1978590 w 2151205"/>
              <a:gd name="connsiteY42" fmla="*/ 1350335 h 1606608"/>
              <a:gd name="connsiteX43" fmla="*/ 2021120 w 2151205"/>
              <a:gd name="connsiteY43" fmla="*/ 1329070 h 1606608"/>
              <a:gd name="connsiteX44" fmla="*/ 2053018 w 2151205"/>
              <a:gd name="connsiteY44" fmla="*/ 1297172 h 1606608"/>
              <a:gd name="connsiteX45" fmla="*/ 2127446 w 2151205"/>
              <a:gd name="connsiteY45" fmla="*/ 1244009 h 1606608"/>
              <a:gd name="connsiteX46" fmla="*/ 2148711 w 2151205"/>
              <a:gd name="connsiteY46" fmla="*/ 1212112 h 1606608"/>
              <a:gd name="connsiteX47" fmla="*/ 2138078 w 2151205"/>
              <a:gd name="connsiteY47" fmla="*/ 1137684 h 1606608"/>
              <a:gd name="connsiteX48" fmla="*/ 2106180 w 2151205"/>
              <a:gd name="connsiteY48" fmla="*/ 1105786 h 1606608"/>
              <a:gd name="connsiteX49" fmla="*/ 2084915 w 2151205"/>
              <a:gd name="connsiteY49" fmla="*/ 1073888 h 1606608"/>
              <a:gd name="connsiteX50" fmla="*/ 2053018 w 2151205"/>
              <a:gd name="connsiteY50" fmla="*/ 1010093 h 1606608"/>
              <a:gd name="connsiteX51" fmla="*/ 1967957 w 2151205"/>
              <a:gd name="connsiteY51" fmla="*/ 925033 h 1606608"/>
              <a:gd name="connsiteX52" fmla="*/ 1936060 w 2151205"/>
              <a:gd name="connsiteY52" fmla="*/ 882502 h 1606608"/>
              <a:gd name="connsiteX53" fmla="*/ 1893529 w 2151205"/>
              <a:gd name="connsiteY53" fmla="*/ 818707 h 1606608"/>
              <a:gd name="connsiteX54" fmla="*/ 1882897 w 2151205"/>
              <a:gd name="connsiteY54" fmla="*/ 786809 h 1606608"/>
              <a:gd name="connsiteX55" fmla="*/ 1744674 w 2151205"/>
              <a:gd name="connsiteY55" fmla="*/ 723014 h 1606608"/>
              <a:gd name="connsiteX56" fmla="*/ 1478860 w 2151205"/>
              <a:gd name="connsiteY56" fmla="*/ 701749 h 1606608"/>
              <a:gd name="connsiteX57" fmla="*/ 1393799 w 2151205"/>
              <a:gd name="connsiteY57" fmla="*/ 680484 h 1606608"/>
              <a:gd name="connsiteX58" fmla="*/ 1266208 w 2151205"/>
              <a:gd name="connsiteY58" fmla="*/ 659219 h 1606608"/>
              <a:gd name="connsiteX59" fmla="*/ 1244943 w 2151205"/>
              <a:gd name="connsiteY59" fmla="*/ 616688 h 1606608"/>
              <a:gd name="connsiteX60" fmla="*/ 1276841 w 2151205"/>
              <a:gd name="connsiteY60" fmla="*/ 531628 h 1606608"/>
              <a:gd name="connsiteX61" fmla="*/ 1308739 w 2151205"/>
              <a:gd name="connsiteY61" fmla="*/ 499730 h 1606608"/>
              <a:gd name="connsiteX62" fmla="*/ 1330004 w 2151205"/>
              <a:gd name="connsiteY62" fmla="*/ 414670 h 1606608"/>
              <a:gd name="connsiteX63" fmla="*/ 1319371 w 2151205"/>
              <a:gd name="connsiteY63" fmla="*/ 350874 h 1606608"/>
              <a:gd name="connsiteX64" fmla="*/ 1255576 w 2151205"/>
              <a:gd name="connsiteY64" fmla="*/ 308344 h 1606608"/>
              <a:gd name="connsiteX65" fmla="*/ 1223678 w 2151205"/>
              <a:gd name="connsiteY65" fmla="*/ 276447 h 1606608"/>
              <a:gd name="connsiteX66" fmla="*/ 1202413 w 2151205"/>
              <a:gd name="connsiteY66" fmla="*/ 244549 h 1606608"/>
              <a:gd name="connsiteX67" fmla="*/ 1170515 w 2151205"/>
              <a:gd name="connsiteY67" fmla="*/ 223284 h 1606608"/>
              <a:gd name="connsiteX68" fmla="*/ 1106720 w 2151205"/>
              <a:gd name="connsiteY68" fmla="*/ 148856 h 1606608"/>
              <a:gd name="connsiteX69" fmla="*/ 1074822 w 2151205"/>
              <a:gd name="connsiteY69" fmla="*/ 106326 h 1606608"/>
              <a:gd name="connsiteX70" fmla="*/ 1042925 w 2151205"/>
              <a:gd name="connsiteY70" fmla="*/ 85060 h 1606608"/>
              <a:gd name="connsiteX71" fmla="*/ 957864 w 2151205"/>
              <a:gd name="connsiteY71" fmla="*/ 10633 h 1606608"/>
              <a:gd name="connsiteX72" fmla="*/ 872804 w 2151205"/>
              <a:gd name="connsiteY72" fmla="*/ 0 h 1606608"/>
              <a:gd name="connsiteX73" fmla="*/ 734580 w 2151205"/>
              <a:gd name="connsiteY73" fmla="*/ 10633 h 1606608"/>
              <a:gd name="connsiteX74" fmla="*/ 702683 w 2151205"/>
              <a:gd name="connsiteY74" fmla="*/ 21265 h 1606608"/>
              <a:gd name="connsiteX75" fmla="*/ 681418 w 2151205"/>
              <a:gd name="connsiteY75" fmla="*/ 63795 h 1606608"/>
              <a:gd name="connsiteX76" fmla="*/ 649520 w 2151205"/>
              <a:gd name="connsiteY76" fmla="*/ 127591 h 1606608"/>
              <a:gd name="connsiteX77" fmla="*/ 617622 w 2151205"/>
              <a:gd name="connsiteY77" fmla="*/ 148856 h 1606608"/>
              <a:gd name="connsiteX78" fmla="*/ 564460 w 2151205"/>
              <a:gd name="connsiteY78" fmla="*/ 212651 h 1606608"/>
              <a:gd name="connsiteX79" fmla="*/ 575092 w 2151205"/>
              <a:gd name="connsiteY79" fmla="*/ 255181 h 1606608"/>
              <a:gd name="connsiteX80" fmla="*/ 553827 w 2151205"/>
              <a:gd name="connsiteY80" fmla="*/ 276447 h 1606608"/>
              <a:gd name="connsiteX81" fmla="*/ 564460 w 2151205"/>
              <a:gd name="connsiteY81" fmla="*/ 255181 h 160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2151205" h="1606608">
                <a:moveTo>
                  <a:pt x="564460" y="255181"/>
                </a:moveTo>
                <a:cubicBezTo>
                  <a:pt x="553827" y="264041"/>
                  <a:pt x="562205" y="266458"/>
                  <a:pt x="490032" y="329609"/>
                </a:cubicBezTo>
                <a:cubicBezTo>
                  <a:pt x="474943" y="342812"/>
                  <a:pt x="465027" y="362403"/>
                  <a:pt x="447501" y="372140"/>
                </a:cubicBezTo>
                <a:cubicBezTo>
                  <a:pt x="431704" y="380916"/>
                  <a:pt x="411980" y="378852"/>
                  <a:pt x="394339" y="382772"/>
                </a:cubicBezTo>
                <a:cubicBezTo>
                  <a:pt x="380074" y="385942"/>
                  <a:pt x="365985" y="389861"/>
                  <a:pt x="351808" y="393405"/>
                </a:cubicBezTo>
                <a:cubicBezTo>
                  <a:pt x="341176" y="400493"/>
                  <a:pt x="331341" y="408955"/>
                  <a:pt x="319911" y="414670"/>
                </a:cubicBezTo>
                <a:cubicBezTo>
                  <a:pt x="309886" y="419682"/>
                  <a:pt x="295938" y="417377"/>
                  <a:pt x="288013" y="425302"/>
                </a:cubicBezTo>
                <a:cubicBezTo>
                  <a:pt x="276805" y="436510"/>
                  <a:pt x="273836" y="453656"/>
                  <a:pt x="266748" y="467833"/>
                </a:cubicBezTo>
                <a:cubicBezTo>
                  <a:pt x="259660" y="510363"/>
                  <a:pt x="251581" y="552740"/>
                  <a:pt x="245483" y="595423"/>
                </a:cubicBezTo>
                <a:cubicBezTo>
                  <a:pt x="240944" y="627194"/>
                  <a:pt x="244288" y="660441"/>
                  <a:pt x="234850" y="691116"/>
                </a:cubicBezTo>
                <a:cubicBezTo>
                  <a:pt x="229639" y="708053"/>
                  <a:pt x="214726" y="720402"/>
                  <a:pt x="202953" y="733647"/>
                </a:cubicBezTo>
                <a:cubicBezTo>
                  <a:pt x="151512" y="791518"/>
                  <a:pt x="169250" y="780322"/>
                  <a:pt x="117892" y="797442"/>
                </a:cubicBezTo>
                <a:cubicBezTo>
                  <a:pt x="109553" y="814119"/>
                  <a:pt x="90390" y="856842"/>
                  <a:pt x="75362" y="871870"/>
                </a:cubicBezTo>
                <a:cubicBezTo>
                  <a:pt x="66326" y="880906"/>
                  <a:pt x="54097" y="886047"/>
                  <a:pt x="43464" y="893135"/>
                </a:cubicBezTo>
                <a:cubicBezTo>
                  <a:pt x="0" y="958332"/>
                  <a:pt x="16214" y="919683"/>
                  <a:pt x="32832" y="1052623"/>
                </a:cubicBezTo>
                <a:cubicBezTo>
                  <a:pt x="33562" y="1058464"/>
                  <a:pt x="55494" y="1196436"/>
                  <a:pt x="64729" y="1233377"/>
                </a:cubicBezTo>
                <a:cubicBezTo>
                  <a:pt x="67447" y="1244250"/>
                  <a:pt x="69596" y="1255664"/>
                  <a:pt x="75362" y="1265274"/>
                </a:cubicBezTo>
                <a:cubicBezTo>
                  <a:pt x="80520" y="1273870"/>
                  <a:pt x="90365" y="1278712"/>
                  <a:pt x="96627" y="1286540"/>
                </a:cubicBezTo>
                <a:cubicBezTo>
                  <a:pt x="104610" y="1296518"/>
                  <a:pt x="109711" y="1308620"/>
                  <a:pt x="117892" y="1318437"/>
                </a:cubicBezTo>
                <a:cubicBezTo>
                  <a:pt x="127518" y="1329989"/>
                  <a:pt x="138238" y="1340709"/>
                  <a:pt x="149790" y="1350335"/>
                </a:cubicBezTo>
                <a:cubicBezTo>
                  <a:pt x="168636" y="1366040"/>
                  <a:pt x="202804" y="1383688"/>
                  <a:pt x="224218" y="1392865"/>
                </a:cubicBezTo>
                <a:cubicBezTo>
                  <a:pt x="261337" y="1408773"/>
                  <a:pt x="286507" y="1407839"/>
                  <a:pt x="330543" y="1414130"/>
                </a:cubicBezTo>
                <a:cubicBezTo>
                  <a:pt x="344720" y="1421218"/>
                  <a:pt x="361866" y="1424187"/>
                  <a:pt x="373074" y="1435395"/>
                </a:cubicBezTo>
                <a:cubicBezTo>
                  <a:pt x="424281" y="1486602"/>
                  <a:pt x="355696" y="1487607"/>
                  <a:pt x="436869" y="1541721"/>
                </a:cubicBezTo>
                <a:cubicBezTo>
                  <a:pt x="447502" y="1548809"/>
                  <a:pt x="458368" y="1555558"/>
                  <a:pt x="468767" y="1562986"/>
                </a:cubicBezTo>
                <a:cubicBezTo>
                  <a:pt x="483187" y="1573286"/>
                  <a:pt x="494844" y="1588303"/>
                  <a:pt x="511297" y="1594884"/>
                </a:cubicBezTo>
                <a:cubicBezTo>
                  <a:pt x="531313" y="1602891"/>
                  <a:pt x="553827" y="1601972"/>
                  <a:pt x="575092" y="1605516"/>
                </a:cubicBezTo>
                <a:cubicBezTo>
                  <a:pt x="617622" y="1601972"/>
                  <a:pt x="661647" y="1606608"/>
                  <a:pt x="702683" y="1594884"/>
                </a:cubicBezTo>
                <a:cubicBezTo>
                  <a:pt x="714970" y="1591373"/>
                  <a:pt x="713969" y="1570969"/>
                  <a:pt x="723948" y="1562986"/>
                </a:cubicBezTo>
                <a:cubicBezTo>
                  <a:pt x="732700" y="1555985"/>
                  <a:pt x="745213" y="1555898"/>
                  <a:pt x="755846" y="1552354"/>
                </a:cubicBezTo>
                <a:cubicBezTo>
                  <a:pt x="766478" y="1541721"/>
                  <a:pt x="775507" y="1529196"/>
                  <a:pt x="787743" y="1520456"/>
                </a:cubicBezTo>
                <a:cubicBezTo>
                  <a:pt x="821980" y="1496001"/>
                  <a:pt x="842617" y="1496722"/>
                  <a:pt x="883436" y="1488558"/>
                </a:cubicBezTo>
                <a:cubicBezTo>
                  <a:pt x="901157" y="1477925"/>
                  <a:pt x="915947" y="1457425"/>
                  <a:pt x="936599" y="1456660"/>
                </a:cubicBezTo>
                <a:cubicBezTo>
                  <a:pt x="1014839" y="1453762"/>
                  <a:pt x="1092737" y="1468952"/>
                  <a:pt x="1170515" y="1477926"/>
                </a:cubicBezTo>
                <a:cubicBezTo>
                  <a:pt x="1185032" y="1479601"/>
                  <a:pt x="1198717" y="1485692"/>
                  <a:pt x="1213046" y="1488558"/>
                </a:cubicBezTo>
                <a:cubicBezTo>
                  <a:pt x="1234186" y="1492786"/>
                  <a:pt x="1255390" y="1497046"/>
                  <a:pt x="1276841" y="1499191"/>
                </a:cubicBezTo>
                <a:cubicBezTo>
                  <a:pt x="1326339" y="1504141"/>
                  <a:pt x="1376078" y="1506279"/>
                  <a:pt x="1425697" y="1509823"/>
                </a:cubicBezTo>
                <a:cubicBezTo>
                  <a:pt x="1469699" y="1518624"/>
                  <a:pt x="1533055" y="1532892"/>
                  <a:pt x="1574553" y="1531088"/>
                </a:cubicBezTo>
                <a:cubicBezTo>
                  <a:pt x="1624628" y="1528911"/>
                  <a:pt x="1673790" y="1516911"/>
                  <a:pt x="1723408" y="1509823"/>
                </a:cubicBezTo>
                <a:cubicBezTo>
                  <a:pt x="1734041" y="1506279"/>
                  <a:pt x="1745981" y="1505408"/>
                  <a:pt x="1755306" y="1499191"/>
                </a:cubicBezTo>
                <a:cubicBezTo>
                  <a:pt x="1813458" y="1460424"/>
                  <a:pt x="1781570" y="1418196"/>
                  <a:pt x="1882897" y="1392865"/>
                </a:cubicBezTo>
                <a:lnTo>
                  <a:pt x="1925427" y="1382233"/>
                </a:lnTo>
                <a:cubicBezTo>
                  <a:pt x="1943148" y="1371600"/>
                  <a:pt x="1960525" y="1360371"/>
                  <a:pt x="1978590" y="1350335"/>
                </a:cubicBezTo>
                <a:cubicBezTo>
                  <a:pt x="1992445" y="1342638"/>
                  <a:pt x="2008222" y="1338283"/>
                  <a:pt x="2021120" y="1329070"/>
                </a:cubicBezTo>
                <a:cubicBezTo>
                  <a:pt x="2033356" y="1320330"/>
                  <a:pt x="2041601" y="1306958"/>
                  <a:pt x="2053018" y="1297172"/>
                </a:cubicBezTo>
                <a:cubicBezTo>
                  <a:pt x="2076101" y="1277386"/>
                  <a:pt x="2102198" y="1260840"/>
                  <a:pt x="2127446" y="1244009"/>
                </a:cubicBezTo>
                <a:cubicBezTo>
                  <a:pt x="2134534" y="1233377"/>
                  <a:pt x="2147440" y="1224827"/>
                  <a:pt x="2148711" y="1212112"/>
                </a:cubicBezTo>
                <a:cubicBezTo>
                  <a:pt x="2151205" y="1187175"/>
                  <a:pt x="2147386" y="1160953"/>
                  <a:pt x="2138078" y="1137684"/>
                </a:cubicBezTo>
                <a:cubicBezTo>
                  <a:pt x="2132493" y="1123723"/>
                  <a:pt x="2115806" y="1117338"/>
                  <a:pt x="2106180" y="1105786"/>
                </a:cubicBezTo>
                <a:cubicBezTo>
                  <a:pt x="2097999" y="1095969"/>
                  <a:pt x="2091121" y="1085059"/>
                  <a:pt x="2084915" y="1073888"/>
                </a:cubicBezTo>
                <a:cubicBezTo>
                  <a:pt x="2073369" y="1053105"/>
                  <a:pt x="2067707" y="1028788"/>
                  <a:pt x="2053018" y="1010093"/>
                </a:cubicBezTo>
                <a:cubicBezTo>
                  <a:pt x="2028245" y="978563"/>
                  <a:pt x="1992015" y="957112"/>
                  <a:pt x="1967957" y="925033"/>
                </a:cubicBezTo>
                <a:cubicBezTo>
                  <a:pt x="1957325" y="910856"/>
                  <a:pt x="1946222" y="897020"/>
                  <a:pt x="1936060" y="882502"/>
                </a:cubicBezTo>
                <a:cubicBezTo>
                  <a:pt x="1921404" y="861564"/>
                  <a:pt x="1893529" y="818707"/>
                  <a:pt x="1893529" y="818707"/>
                </a:cubicBezTo>
                <a:cubicBezTo>
                  <a:pt x="1889985" y="808074"/>
                  <a:pt x="1890072" y="795419"/>
                  <a:pt x="1882897" y="786809"/>
                </a:cubicBezTo>
                <a:cubicBezTo>
                  <a:pt x="1849519" y="746755"/>
                  <a:pt x="1788776" y="737715"/>
                  <a:pt x="1744674" y="723014"/>
                </a:cubicBezTo>
                <a:cubicBezTo>
                  <a:pt x="1638727" y="687698"/>
                  <a:pt x="1723986" y="712891"/>
                  <a:pt x="1478860" y="701749"/>
                </a:cubicBezTo>
                <a:cubicBezTo>
                  <a:pt x="1450506" y="694661"/>
                  <a:pt x="1422525" y="685870"/>
                  <a:pt x="1393799" y="680484"/>
                </a:cubicBezTo>
                <a:cubicBezTo>
                  <a:pt x="1194654" y="643144"/>
                  <a:pt x="1387390" y="689512"/>
                  <a:pt x="1266208" y="659219"/>
                </a:cubicBezTo>
                <a:cubicBezTo>
                  <a:pt x="1259120" y="645042"/>
                  <a:pt x="1246693" y="632441"/>
                  <a:pt x="1244943" y="616688"/>
                </a:cubicBezTo>
                <a:cubicBezTo>
                  <a:pt x="1241350" y="584350"/>
                  <a:pt x="1257383" y="554977"/>
                  <a:pt x="1276841" y="531628"/>
                </a:cubicBezTo>
                <a:cubicBezTo>
                  <a:pt x="1286467" y="520076"/>
                  <a:pt x="1298106" y="510363"/>
                  <a:pt x="1308739" y="499730"/>
                </a:cubicBezTo>
                <a:cubicBezTo>
                  <a:pt x="1317128" y="474561"/>
                  <a:pt x="1330004" y="440328"/>
                  <a:pt x="1330004" y="414670"/>
                </a:cubicBezTo>
                <a:cubicBezTo>
                  <a:pt x="1330004" y="393111"/>
                  <a:pt x="1331734" y="368536"/>
                  <a:pt x="1319371" y="350874"/>
                </a:cubicBezTo>
                <a:cubicBezTo>
                  <a:pt x="1304715" y="329937"/>
                  <a:pt x="1273648" y="326415"/>
                  <a:pt x="1255576" y="308344"/>
                </a:cubicBezTo>
                <a:cubicBezTo>
                  <a:pt x="1244943" y="297712"/>
                  <a:pt x="1233304" y="287998"/>
                  <a:pt x="1223678" y="276447"/>
                </a:cubicBezTo>
                <a:cubicBezTo>
                  <a:pt x="1215497" y="266630"/>
                  <a:pt x="1211449" y="253585"/>
                  <a:pt x="1202413" y="244549"/>
                </a:cubicBezTo>
                <a:cubicBezTo>
                  <a:pt x="1193377" y="235513"/>
                  <a:pt x="1181148" y="230372"/>
                  <a:pt x="1170515" y="223284"/>
                </a:cubicBezTo>
                <a:cubicBezTo>
                  <a:pt x="1124984" y="154986"/>
                  <a:pt x="1178909" y="231358"/>
                  <a:pt x="1106720" y="148856"/>
                </a:cubicBezTo>
                <a:cubicBezTo>
                  <a:pt x="1095051" y="135520"/>
                  <a:pt x="1087352" y="118857"/>
                  <a:pt x="1074822" y="106326"/>
                </a:cubicBezTo>
                <a:cubicBezTo>
                  <a:pt x="1065786" y="97290"/>
                  <a:pt x="1052542" y="93475"/>
                  <a:pt x="1042925" y="85060"/>
                </a:cubicBezTo>
                <a:cubicBezTo>
                  <a:pt x="1035482" y="78548"/>
                  <a:pt x="982693" y="17405"/>
                  <a:pt x="957864" y="10633"/>
                </a:cubicBezTo>
                <a:cubicBezTo>
                  <a:pt x="930297" y="3115"/>
                  <a:pt x="901157" y="3544"/>
                  <a:pt x="872804" y="0"/>
                </a:cubicBezTo>
                <a:cubicBezTo>
                  <a:pt x="826729" y="3544"/>
                  <a:pt x="780434" y="4901"/>
                  <a:pt x="734580" y="10633"/>
                </a:cubicBezTo>
                <a:cubicBezTo>
                  <a:pt x="723459" y="12023"/>
                  <a:pt x="710608" y="13340"/>
                  <a:pt x="702683" y="21265"/>
                </a:cubicBezTo>
                <a:cubicBezTo>
                  <a:pt x="691475" y="32473"/>
                  <a:pt x="687662" y="49227"/>
                  <a:pt x="681418" y="63795"/>
                </a:cubicBezTo>
                <a:cubicBezTo>
                  <a:pt x="668447" y="94061"/>
                  <a:pt x="675060" y="102051"/>
                  <a:pt x="649520" y="127591"/>
                </a:cubicBezTo>
                <a:cubicBezTo>
                  <a:pt x="640484" y="136627"/>
                  <a:pt x="627439" y="140675"/>
                  <a:pt x="617622" y="148856"/>
                </a:cubicBezTo>
                <a:cubicBezTo>
                  <a:pt x="586924" y="174438"/>
                  <a:pt x="585368" y="181290"/>
                  <a:pt x="564460" y="212651"/>
                </a:cubicBezTo>
                <a:cubicBezTo>
                  <a:pt x="568004" y="226828"/>
                  <a:pt x="577494" y="240767"/>
                  <a:pt x="575092" y="255181"/>
                </a:cubicBezTo>
                <a:cubicBezTo>
                  <a:pt x="573444" y="265069"/>
                  <a:pt x="559842" y="268427"/>
                  <a:pt x="553827" y="276447"/>
                </a:cubicBezTo>
                <a:cubicBezTo>
                  <a:pt x="549072" y="282787"/>
                  <a:pt x="575093" y="246321"/>
                  <a:pt x="564460" y="255181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dir="60000" sx="103000" sy="103000" algn="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357422" y="4429132"/>
            <a:ext cx="571504" cy="42862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0648826">
            <a:off x="2369056" y="2873273"/>
            <a:ext cx="571504" cy="428628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1035819" y="3107529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V="1">
            <a:off x="1179489" y="4606933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V="1">
            <a:off x="3536943" y="4606933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536943" y="3106735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368</Words>
  <Application>Microsoft Office PowerPoint</Application>
  <PresentationFormat>Экран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Мы настолько привыкли решать проблемы  по частям, анализировать ситуации в отдельных аспектах, что такой подход кажется нам безусловным благом, необходимым признаком научного, объективного подхода. Рассмотреть проблему под разными углами, изучить ее детально —всегда ли это хорошо? Проблема в том, что в результате такого расчленяющего подхода приходится иметь дело с разрозненным, фрагментарным видение интересующего нас явления. Да, мы имеем набор снимков, взглядов на ситуацию с разных сторон. Вопрос в том, как все эти снимки, проекции связаны между собой</vt:lpstr>
      <vt:lpstr>Познание сущности целого по Гегелю</vt:lpstr>
      <vt:lpstr>Методы формирования системного мышления</vt:lpstr>
      <vt:lpstr>Слайд 4</vt:lpstr>
      <vt:lpstr>Система – совокупность или множество элементов , объединенных для выполнения определенной функции не свойственной отдельным её элементам</vt:lpstr>
      <vt:lpstr>Задача: Как быстро и точно узнать площадь плоской фигуры имеющей криволинейный контур</vt:lpstr>
    </vt:vector>
  </TitlesOfParts>
  <Company>lyceum1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Новое</dc:title>
  <dc:creator>sokol</dc:creator>
  <cp:lastModifiedBy>sokol</cp:lastModifiedBy>
  <cp:revision>19</cp:revision>
  <dcterms:created xsi:type="dcterms:W3CDTF">2009-06-19T12:19:18Z</dcterms:created>
  <dcterms:modified xsi:type="dcterms:W3CDTF">2009-06-26T16:19:32Z</dcterms:modified>
</cp:coreProperties>
</file>