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72" r:id="rId13"/>
    <p:sldId id="267" r:id="rId14"/>
    <p:sldId id="27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7" r:id="rId38"/>
    <p:sldId id="298" r:id="rId39"/>
    <p:sldId id="292" r:id="rId40"/>
    <p:sldId id="293" r:id="rId41"/>
    <p:sldId id="294" r:id="rId42"/>
    <p:sldId id="296" r:id="rId43"/>
    <p:sldId id="295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71" autoAdjust="0"/>
  </p:normalViewPr>
  <p:slideViewPr>
    <p:cSldViewPr>
      <p:cViewPr>
        <p:scale>
          <a:sx n="70" d="100"/>
          <a:sy n="70" d="100"/>
        </p:scale>
        <p:origin x="-130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340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F2DAB-6E1C-407E-8AC6-5FB8FB32C6FA}" type="datetimeFigureOut">
              <a:rPr lang="ru-RU" smtClean="0"/>
              <a:t>18.05.2012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45B704-AFF0-4766-BE8C-CF075E1F7A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502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igpicture.ru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mrsl.ru/catalog/156.html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gelio-nsk.livejournal.com/145814.html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Фото: </a:t>
            </a:r>
            <a:r>
              <a:rPr lang="en-US" dirty="0" smtClean="0">
                <a:hlinkClick r:id="rId3"/>
              </a:rPr>
              <a:t>http://bigpicture.ru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5B704-AFF0-4766-BE8C-CF075E1F7A7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287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Сведения об экологической ситуации в Кемеровской области взяты с сайта Кемеровской областной научной библиотеки: </a:t>
            </a:r>
            <a:r>
              <a:rPr lang="en-US" dirty="0" smtClean="0">
                <a:hlinkClick r:id="rId3"/>
              </a:rPr>
              <a:t>http://www.kemrsl.ru/catalog/156.html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5B704-AFF0-4766-BE8C-CF075E1F7A7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077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г. Кемерово с высоты: </a:t>
            </a:r>
            <a:r>
              <a:rPr lang="en-US" dirty="0" smtClean="0">
                <a:hlinkClick r:id="rId3"/>
              </a:rPr>
              <a:t>http://gelio-nsk.livejournal.com/145814.html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5B704-AFF0-4766-BE8C-CF075E1F7A7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000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 – частная собственность автора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5B704-AFF0-4766-BE8C-CF075E1F7A7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239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Стихотворение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 «Гимна дошколным работникам» Галины Анисимовой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5B704-AFF0-4766-BE8C-CF075E1F7A7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632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C4BA4-84D1-4AA6-94F3-684BB4F81EFA}" type="datetimeFigureOut">
              <a:rPr lang="ru-RU" smtClean="0"/>
              <a:t>18.05.2012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AAC77-BB94-4B66-9671-F3826185F8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C4BA4-84D1-4AA6-94F3-684BB4F81EFA}" type="datetimeFigureOut">
              <a:rPr lang="ru-RU" smtClean="0"/>
              <a:t>18.05.2012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AAC77-BB94-4B66-9671-F3826185F8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C4BA4-84D1-4AA6-94F3-684BB4F81EFA}" type="datetimeFigureOut">
              <a:rPr lang="ru-RU" smtClean="0"/>
              <a:t>18.05.2012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AAC77-BB94-4B66-9671-F3826185F87D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C4BA4-84D1-4AA6-94F3-684BB4F81EFA}" type="datetimeFigureOut">
              <a:rPr lang="ru-RU" smtClean="0"/>
              <a:t>18.05.2012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AAC77-BB94-4B66-9671-F3826185F87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C4BA4-84D1-4AA6-94F3-684BB4F81EFA}" type="datetimeFigureOut">
              <a:rPr lang="ru-RU" smtClean="0"/>
              <a:t>18.05.2012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AAC77-BB94-4B66-9671-F3826185F8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C4BA4-84D1-4AA6-94F3-684BB4F81EFA}" type="datetimeFigureOut">
              <a:rPr lang="ru-RU" smtClean="0"/>
              <a:t>18.05.2012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AAC77-BB94-4B66-9671-F3826185F87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C4BA4-84D1-4AA6-94F3-684BB4F81EFA}" type="datetimeFigureOut">
              <a:rPr lang="ru-RU" smtClean="0"/>
              <a:t>18.05.2012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AAC77-BB94-4B66-9671-F3826185F8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C4BA4-84D1-4AA6-94F3-684BB4F81EFA}" type="datetimeFigureOut">
              <a:rPr lang="ru-RU" smtClean="0"/>
              <a:t>18.05.2012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AAC77-BB94-4B66-9671-F3826185F8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C4BA4-84D1-4AA6-94F3-684BB4F81EFA}" type="datetimeFigureOut">
              <a:rPr lang="ru-RU" smtClean="0"/>
              <a:t>18.05.2012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AAC77-BB94-4B66-9671-F3826185F87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C4BA4-84D1-4AA6-94F3-684BB4F81EFA}" type="datetimeFigureOut">
              <a:rPr lang="ru-RU" smtClean="0"/>
              <a:t>18.05.2012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AAC77-BB94-4B66-9671-F3826185F87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C4BA4-84D1-4AA6-94F3-684BB4F81EFA}" type="datetimeFigureOut">
              <a:rPr lang="ru-RU" smtClean="0"/>
              <a:t>18.05.2012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AAC77-BB94-4B66-9671-F3826185F87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6DC4BA4-84D1-4AA6-94F3-684BB4F81EFA}" type="datetimeFigureOut">
              <a:rPr lang="ru-RU" smtClean="0"/>
              <a:t>18.05.2012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8CAAC77-BB94-4B66-9671-F3826185F87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30.xml"/><Relationship Id="rId18" Type="http://schemas.openxmlformats.org/officeDocument/2006/relationships/slide" Target="slide39.xml"/><Relationship Id="rId3" Type="http://schemas.openxmlformats.org/officeDocument/2006/relationships/slide" Target="slide5.xml"/><Relationship Id="rId7" Type="http://schemas.openxmlformats.org/officeDocument/2006/relationships/slide" Target="slide12.xml"/><Relationship Id="rId12" Type="http://schemas.openxmlformats.org/officeDocument/2006/relationships/slide" Target="slide27.xml"/><Relationship Id="rId17" Type="http://schemas.openxmlformats.org/officeDocument/2006/relationships/slide" Target="slide38.xml"/><Relationship Id="rId2" Type="http://schemas.openxmlformats.org/officeDocument/2006/relationships/slide" Target="slide4.xml"/><Relationship Id="rId16" Type="http://schemas.openxmlformats.org/officeDocument/2006/relationships/slide" Target="slide3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11" Type="http://schemas.openxmlformats.org/officeDocument/2006/relationships/slide" Target="slide23.xml"/><Relationship Id="rId5" Type="http://schemas.openxmlformats.org/officeDocument/2006/relationships/slide" Target="slide7.xml"/><Relationship Id="rId15" Type="http://schemas.openxmlformats.org/officeDocument/2006/relationships/slide" Target="slide36.xml"/><Relationship Id="rId10" Type="http://schemas.openxmlformats.org/officeDocument/2006/relationships/slide" Target="slide19.xml"/><Relationship Id="rId19" Type="http://schemas.openxmlformats.org/officeDocument/2006/relationships/slide" Target="slide42.xml"/><Relationship Id="rId4" Type="http://schemas.openxmlformats.org/officeDocument/2006/relationships/slide" Target="slide6.xml"/><Relationship Id="rId9" Type="http://schemas.openxmlformats.org/officeDocument/2006/relationships/slide" Target="slide18.xml"/><Relationship Id="rId14" Type="http://schemas.openxmlformats.org/officeDocument/2006/relationships/slide" Target="slide3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7772400" cy="1656184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FF00"/>
                </a:solidFill>
                <a:latin typeface="Bookman Old Style" pitchFamily="18" charset="0"/>
              </a:rPr>
              <a:t>Всемирный день воды</a:t>
            </a:r>
            <a:endParaRPr lang="ru-RU" sz="4800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75656" y="3501008"/>
            <a:ext cx="6400800" cy="3041351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Копылова Л. М., музыкальный руководитель МБДОУ №16 г. Ленинск – Кузнецкого</a:t>
            </a:r>
          </a:p>
          <a:p>
            <a:endParaRPr lang="ru-RU" sz="1800" dirty="0">
              <a:latin typeface="Bookman Old Style" pitchFamily="18" charset="0"/>
            </a:endParaRPr>
          </a:p>
          <a:p>
            <a:endParaRPr lang="ru-RU" sz="1800" dirty="0" smtClean="0">
              <a:latin typeface="Bookman Old Style" pitchFamily="18" charset="0"/>
            </a:endParaRPr>
          </a:p>
          <a:p>
            <a:endParaRPr lang="ru-RU" sz="1800" dirty="0">
              <a:latin typeface="Bookman Old Style" pitchFamily="18" charset="0"/>
            </a:endParaRPr>
          </a:p>
          <a:p>
            <a:endParaRPr lang="ru-RU" sz="1800" dirty="0" smtClean="0">
              <a:latin typeface="Bookman Old Style" pitchFamily="18" charset="0"/>
            </a:endParaRPr>
          </a:p>
          <a:p>
            <a:endParaRPr lang="ru-RU" sz="1800" dirty="0">
              <a:latin typeface="Bookman Old Style" pitchFamily="18" charset="0"/>
            </a:endParaRPr>
          </a:p>
          <a:p>
            <a:endParaRPr lang="ru-RU" sz="1800" dirty="0" smtClean="0">
              <a:latin typeface="Bookman Old Style" pitchFamily="18" charset="0"/>
            </a:endParaRPr>
          </a:p>
          <a:p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г. Ленинск – Кузнецкий, 2012 год.</a:t>
            </a:r>
            <a:endParaRPr lang="ru-RU" sz="1800" dirty="0">
              <a:solidFill>
                <a:schemeClr val="bg2">
                  <a:lumMod val="2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5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362480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rgbClr val="92D050"/>
                </a:solidFill>
              </a:rPr>
              <a:t> </a:t>
            </a:r>
            <a:r>
              <a:rPr lang="ru-RU" sz="1800" dirty="0">
                <a:solidFill>
                  <a:srgbClr val="92D050"/>
                </a:solidFill>
              </a:rPr>
              <a:t> К празднованию Всемирного дня водных ресурсов как никогда подходит история, которую обсуждает сейчас весь мир, о маленькой американской девочке, погибшей в ДТП, и собравшей миллионы, чтобы помочь другим людям.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4109295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716016" y="2564904"/>
            <a:ext cx="4248472" cy="417646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1600" dirty="0" smtClean="0"/>
              <a:t>Эта </a:t>
            </a:r>
            <a:r>
              <a:rPr lang="ru-RU" sz="1600" dirty="0"/>
              <a:t>история 9-летней Рейчел Бэквис, которая, посетив лекцию Скотта Харрисона в Сиэтле, с помощью мамы открыла собственную страничку на сайте "Воды" и попросила всех своих знакомых не дарить ей подарки на девятый день рождения, а пожертвовать деньги страдающим людям. Малышка хотела собрать 300 долларов для 15 африканских детей, но через полтора месяца трагически погибла в автокатастрофе. </a:t>
            </a:r>
          </a:p>
        </p:txBody>
      </p:sp>
    </p:spTree>
    <p:extLst>
      <p:ext uri="{BB962C8B-B14F-4D97-AF65-F5344CB8AC3E}">
        <p14:creationId xmlns:p14="http://schemas.microsoft.com/office/powerpoint/2010/main" val="94471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8784976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016224"/>
          </a:xfrm>
        </p:spPr>
        <p:txBody>
          <a:bodyPr>
            <a:noAutofit/>
          </a:bodyPr>
          <a:lstStyle/>
          <a:p>
            <a:pPr lvl="0"/>
            <a:r>
              <a:rPr lang="ru-RU" sz="1800" dirty="0">
                <a:solidFill>
                  <a:schemeClr val="tx1"/>
                </a:solidFill>
              </a:rPr>
              <a:t>300 долларов, которые хотела собрать Рейчел, смогли бы спасти от смерти полтора десятка человек</a:t>
            </a:r>
            <a:r>
              <a:rPr lang="ru-RU" sz="1800" dirty="0" smtClean="0">
                <a:solidFill>
                  <a:schemeClr val="tx1"/>
                </a:solidFill>
              </a:rPr>
              <a:t>. Собранной </a:t>
            </a:r>
            <a:r>
              <a:rPr lang="ru-RU" sz="1800" dirty="0">
                <a:solidFill>
                  <a:schemeClr val="tx1"/>
                </a:solidFill>
              </a:rPr>
              <a:t>сейчас суммы хватило, чтобы провести питьевую воду во многие африканские деревни и спасти жизни около </a:t>
            </a: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60 </a:t>
            </a:r>
            <a:r>
              <a:rPr lang="ru-RU" sz="1800" dirty="0">
                <a:solidFill>
                  <a:schemeClr val="tx1"/>
                </a:solidFill>
              </a:rPr>
              <a:t>000 человек.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1155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благотворительность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503" y="1412776"/>
            <a:ext cx="7643937" cy="4896544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История о девочке, спасшей тысячи жизней (видео)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78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856"/>
            <a:ext cx="9036496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Экология водных ресурсов Кемеровской области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79512" y="1628800"/>
            <a:ext cx="8712968" cy="4536504"/>
          </a:xfrm>
        </p:spPr>
        <p:txBody>
          <a:bodyPr>
            <a:noAutofit/>
          </a:bodyPr>
          <a:lstStyle/>
          <a:p>
            <a:pPr marL="0" indent="457200" algn="just">
              <a:lnSpc>
                <a:spcPct val="110000"/>
              </a:lnSpc>
              <a:buNone/>
            </a:pPr>
            <a:r>
              <a:rPr lang="ru-RU" sz="1600" dirty="0">
                <a:solidFill>
                  <a:schemeClr val="tx1"/>
                </a:solidFill>
              </a:rPr>
              <a:t>Область имеет довольно развитую густую гидрографическую сеть. Более 60% территории приходится на бассейн реки Томь – основной водной артерии области. К числу больших рек относятся Яя, Кия, Чумыш. Общая протяженность рек длиной свыше 10 км – 26 тыс. км; общий объем стока всех рек составляет 42,9 куб. км. в год.</a:t>
            </a:r>
          </a:p>
          <a:p>
            <a:pPr marL="0" indent="457200" algn="just">
              <a:lnSpc>
                <a:spcPct val="110000"/>
              </a:lnSpc>
              <a:buNone/>
            </a:pPr>
            <a:r>
              <a:rPr lang="ru-RU" sz="1600" dirty="0">
                <a:solidFill>
                  <a:schemeClr val="tx1"/>
                </a:solidFill>
              </a:rPr>
              <a:t>Водность (объем стока) рек за последние 50 лет несколько снизилась. Это объясняется природными цикличными колебаниями маловодных и многоводных периодов. Данный процесс происходит повсеместно, хотя не исключено, что здесь сказывается деструктивное влияние вырубки леса, проведения горнодобывающих работ. Наиболее ощутимым (с негативными последствиями) является перераспределение годового стока. Так, в начале века по реке Томь ходили пароходы от Томска до Кузнецка почти все лето, а сейчас навигация ограничивается лишь весенним паводком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40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332656"/>
            <a:ext cx="8301608" cy="1584176"/>
          </a:xfrm>
        </p:spPr>
        <p:txBody>
          <a:bodyPr>
            <a:normAutofit/>
          </a:bodyPr>
          <a:lstStyle/>
          <a:p>
            <a:r>
              <a:rPr lang="ru-RU" sz="1800" dirty="0"/>
              <a:t>Основным критерием, определяющим экологическое состояние </a:t>
            </a:r>
            <a:r>
              <a:rPr lang="ru-RU" sz="1800" dirty="0" smtClean="0"/>
              <a:t>водного бассейна</a:t>
            </a:r>
            <a:r>
              <a:rPr lang="ru-RU" sz="1800" dirty="0"/>
              <a:t>, является его загрязнение.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5759623" y="2564904"/>
            <a:ext cx="3384377" cy="3600400"/>
          </a:xfrm>
        </p:spPr>
        <p:txBody>
          <a:bodyPr>
            <a:normAutofit/>
          </a:bodyPr>
          <a:lstStyle/>
          <a:p>
            <a:pPr indent="457200" algn="l"/>
            <a:r>
              <a:rPr lang="ru-RU" sz="1600" dirty="0"/>
              <a:t>Реки области, исключая правые притоки Томи и верхнее течение Кии, берущие свое начало на хребтах Кузнецкого Алатау, реки в малонаселенной местности (Чумыш, верхнее течение р. Яя), сильно загрязнены сточными водами промышленных производств, шахтного водоотлива, стоками агропромышленного комплекса и хозяйственно-бытовыми.</a:t>
            </a:r>
          </a:p>
          <a:p>
            <a:pPr indent="457200" algn="just"/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995936" y="2420888"/>
            <a:ext cx="3820055" cy="2697163"/>
          </a:xfrm>
        </p:spPr>
        <p:txBody>
          <a:bodyPr>
            <a:normAutofit/>
          </a:bodyPr>
          <a:lstStyle/>
          <a:p>
            <a:endParaRPr lang="ru-RU" sz="1600" dirty="0"/>
          </a:p>
          <a:p>
            <a:endParaRPr lang="ru-RU" sz="1600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6872"/>
            <a:ext cx="5616624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097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276872"/>
            <a:ext cx="8640959" cy="4464496"/>
          </a:xfrm>
        </p:spPr>
        <p:txBody>
          <a:bodyPr>
            <a:noAutofit/>
          </a:bodyPr>
          <a:lstStyle/>
          <a:p>
            <a:pPr marL="0" indent="457200" algn="just">
              <a:buNone/>
            </a:pPr>
            <a:r>
              <a:rPr lang="ru-RU" sz="1600" dirty="0" smtClean="0"/>
              <a:t>Наиболее </a:t>
            </a:r>
            <a:r>
              <a:rPr lang="ru-RU" sz="1600" dirty="0"/>
              <a:t>критическая обстановка в районе городов Новокузнецк, Юрга, где речные воды характеризуются как чрезвычайно загрязненные по многим </a:t>
            </a:r>
            <a:r>
              <a:rPr lang="ru-RU" sz="1600" dirty="0" smtClean="0"/>
              <a:t>показателям.</a:t>
            </a:r>
          </a:p>
          <a:p>
            <a:pPr marL="0" indent="457200" algn="just">
              <a:buNone/>
            </a:pPr>
            <a:endParaRPr lang="ru-RU" sz="1600" dirty="0" smtClean="0"/>
          </a:p>
          <a:p>
            <a:pPr marL="0" indent="457200" algn="just">
              <a:buNone/>
            </a:pPr>
            <a:r>
              <a:rPr lang="ru-RU" sz="1600" dirty="0" smtClean="0"/>
              <a:t>Наиболее </a:t>
            </a:r>
            <a:r>
              <a:rPr lang="ru-RU" sz="1600" dirty="0"/>
              <a:t>неблагоприятным по качеству воды можно считать период зимней межени </a:t>
            </a:r>
            <a:r>
              <a:rPr lang="ru-RU" sz="1600" dirty="0" smtClean="0"/>
              <a:t>и первую </a:t>
            </a:r>
            <a:r>
              <a:rPr lang="ru-RU" sz="1600" dirty="0"/>
              <a:t>половину паводка, во время таяния чрезвычайно загрязненного снежного покрова в Кузнецкой котловине. Несколько улучшается качество воды во второй половине паводка (конец мая – июнь), когда происходит таяние более чистого снежного покрова в горах</a:t>
            </a:r>
            <a:r>
              <a:rPr lang="ru-RU" sz="1600" dirty="0" smtClean="0"/>
              <a:t>.</a:t>
            </a:r>
          </a:p>
          <a:p>
            <a:pPr marL="0" indent="457200" algn="just">
              <a:buNone/>
            </a:pPr>
            <a:endParaRPr lang="ru-RU" sz="1600" dirty="0"/>
          </a:p>
          <a:p>
            <a:pPr marL="0" indent="457200" algn="just">
              <a:buNone/>
            </a:pPr>
            <a:r>
              <a:rPr lang="ru-RU" sz="1600" dirty="0"/>
              <a:t>В настоящее время на территории области разведано 141 месторождение подземных вод. 36 из них находятся в эксплуатации. Для мелких и средних населенных пунктов это часто единственный либо основной источник хозяйственного и питьевого водоснабжения. Основные проблемы связаны с отработкой эксплуатируемых ресурсов подземных вод и их загрязнением. Эта ситуация наблюдается на всей территории </a:t>
            </a:r>
            <a:r>
              <a:rPr lang="ru-RU" sz="1600" dirty="0" smtClean="0"/>
              <a:t>области.</a:t>
            </a:r>
          </a:p>
          <a:p>
            <a:pPr marL="0" indent="457200" algn="just">
              <a:buNone/>
            </a:pPr>
            <a:endParaRPr lang="ru-RU" sz="1600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872208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Высокий уровень загрязнения речных вод (сильно и очень сильно загрязненных, по стандартам ВОЗ) отмечается практически на всем протяжении Томи, начиная от г. Междуреченск. </a:t>
            </a:r>
          </a:p>
        </p:txBody>
      </p:sp>
    </p:spTree>
    <p:extLst>
      <p:ext uri="{BB962C8B-B14F-4D97-AF65-F5344CB8AC3E}">
        <p14:creationId xmlns:p14="http://schemas.microsoft.com/office/powerpoint/2010/main" val="366242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584176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Воздействие горного производства на водный бассейн проявляется в изменении водного режима, загрязнении и засорении вод. Во всех случаях происходит иссушение зоны горных выработок, откачка, а затем сброс подземных вод в гидрографическую сеть за пределами разрабатываемого </a:t>
            </a:r>
            <a:r>
              <a:rPr lang="ru-RU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участка</a:t>
            </a:r>
            <a:endParaRPr lang="ru-RU" sz="18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6872"/>
            <a:ext cx="4896544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076056" y="2564904"/>
            <a:ext cx="3822192" cy="3951344"/>
          </a:xfrm>
        </p:spPr>
        <p:txBody>
          <a:bodyPr>
            <a:normAutofit fontScale="92500" lnSpcReduction="20000"/>
          </a:bodyPr>
          <a:lstStyle/>
          <a:p>
            <a:pPr marL="0" indent="457200">
              <a:lnSpc>
                <a:spcPct val="110000"/>
              </a:lnSpc>
              <a:buNone/>
            </a:pPr>
            <a:r>
              <a:rPr lang="ru-RU" sz="1600" dirty="0" smtClean="0"/>
              <a:t>Ежедневный </a:t>
            </a:r>
            <a:r>
              <a:rPr lang="ru-RU" sz="1600" dirty="0"/>
              <a:t>сброс промстоков из шахт и разрезов Кузбасса составляет более 1 млн. м</a:t>
            </a:r>
            <a:r>
              <a:rPr lang="ru-RU" sz="1600" baseline="30000" dirty="0"/>
              <a:t>3</a:t>
            </a:r>
            <a:r>
              <a:rPr lang="ru-RU" sz="1600" dirty="0"/>
              <a:t> воды. Естественный режим подземных вод нарушается, их запасы сокращаются, а состояние и качество поверхностных вод ухудшаются</a:t>
            </a:r>
            <a:r>
              <a:rPr lang="ru-RU" sz="1600" dirty="0" smtClean="0"/>
              <a:t>.</a:t>
            </a:r>
          </a:p>
          <a:p>
            <a:pPr marL="0" indent="457200">
              <a:lnSpc>
                <a:spcPct val="110000"/>
              </a:lnSpc>
              <a:buNone/>
            </a:pPr>
            <a:r>
              <a:rPr lang="ru-RU" sz="1600" dirty="0"/>
              <a:t>Осушение месторождений приводит к уменьшению запасов воды в поверхностных водоемах, высыханию колодцев и водозаборных скважин, иссяканию источников, ручьев и небольших речек. В зоне ведения горных работ исчезли и сократили свою протяженность около 200 речек. </a:t>
            </a:r>
          </a:p>
        </p:txBody>
      </p:sp>
    </p:spTree>
    <p:extLst>
      <p:ext uri="{BB962C8B-B14F-4D97-AF65-F5344CB8AC3E}">
        <p14:creationId xmlns:p14="http://schemas.microsoft.com/office/powerpoint/2010/main" val="248101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8928992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Основной водоисточник питьевого и хозяйственного водоснабжения региона - река Томь не только превращается в реку, опасную для питьевого водопотребления, но и теряет свои рекреаци­онные </a:t>
            </a:r>
            <a:r>
              <a:rPr lang="ru-RU" sz="1800" dirty="0" smtClean="0"/>
              <a:t>возможности</a:t>
            </a:r>
            <a:endParaRPr lang="ru-RU" sz="1800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4"/>
          </p:nvPr>
        </p:nvSpPr>
        <p:spPr>
          <a:xfrm>
            <a:off x="323528" y="1628800"/>
            <a:ext cx="3822192" cy="4320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 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таких токсичных соединений, как фенолы, хлорорганические со­единения, нитраты и нитриты, превышает ПДК в десятки и сотни раз. На водоснабжение из под­земных водоисточников переводится не только г. Юрга, но г. Томск - областной центр соседнего региона.</a:t>
            </a:r>
            <a:r>
              <a:rPr lang="ru-RU" sz="1800" dirty="0">
                <a:solidFill>
                  <a:schemeClr val="bg1"/>
                </a:solidFill>
              </a:rPr>
              <a:t/>
            </a:r>
            <a:br>
              <a:rPr lang="ru-RU" sz="1800" dirty="0">
                <a:solidFill>
                  <a:schemeClr val="bg1"/>
                </a:solidFill>
              </a:rPr>
            </a:br>
            <a:endParaRPr lang="ru-RU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6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780928"/>
            <a:ext cx="5220072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Мероприятия по улучшению экологической ситуации края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79512" y="1988840"/>
            <a:ext cx="6480720" cy="4869160"/>
          </a:xfrm>
        </p:spPr>
        <p:txBody>
          <a:bodyPr>
            <a:noAutofit/>
          </a:bodyPr>
          <a:lstStyle/>
          <a:p>
            <a:pPr marL="0" indent="457200">
              <a:buNone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В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рамках акции 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«Дни защиты от экологической опасности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»  ОАО «Южный Кузбасс» приняла меры по улучшению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э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кологической ситуации. Всего в мероприятиях приняли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участие четырнадцать филиалов, предприятий и структурных подразделений компании. Программа природоохранных мероприятий по улучшению экологической безопасности для предприятий компании, разработанная на 2011 год, оценивается в 66 миллионов рублей. Кроме запланированных природоохранных мероприятий, сотрудниками компании «Южный Кузбасс» были проведены общественные работы по весенней уборке территорий. В общей сложности на предприятиях компании было проведено 67 субботников. На территории 277 квадратных метров проведена очистка водоохранных зон рек Томь, Ольжерас, Уса. Были убраны места сброса сточных вод и забора воды на пробы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35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Мероприятия, проводимые в рамках экологической даты в нашем  детском саду.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348880"/>
            <a:ext cx="5976664" cy="4320480"/>
          </a:xfrm>
        </p:spPr>
        <p:txBody>
          <a:bodyPr>
            <a:normAutofit/>
          </a:bodyPr>
          <a:lstStyle/>
          <a:p>
            <a:pPr marL="0" indent="457200">
              <a:buNone/>
            </a:pPr>
            <a:r>
              <a:rPr lang="ru-RU" sz="1600" dirty="0"/>
              <a:t>Образовательные учреждения нашего города также принимают самое активное участие в решении проблемы экологии водных ресурсов. В нашем детском саду №16 г. Ленинска – Кузнецкого мы уделяем большое внимание экологическому воспитанию подрастающего поколения. Мы знакомим детей с явлениями природы, их изменениями; проводим тематические игры, конкурсы рисунка и поделок из природного материала.</a:t>
            </a:r>
          </a:p>
          <a:p>
            <a:pPr marL="0" indent="457200">
              <a:buNone/>
            </a:pPr>
            <a:r>
              <a:rPr lang="ru-RU" sz="1600" dirty="0"/>
              <a:t>Через наши занятия и игры мы учим детей гуманно относиться к природным ресурсам и живым существам, показываем им, как велика ответственность каждого человека за сохранность своей родной планеты, учим их беречь природу и не расходовать ее дары попусту.</a:t>
            </a:r>
          </a:p>
          <a:p>
            <a:endParaRPr lang="ru-RU" sz="1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573016"/>
            <a:ext cx="2736304" cy="3086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635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892480" cy="1844824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«</a:t>
            </a:r>
            <a:r>
              <a:rPr lang="ru-RU" sz="1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Нельзя </a:t>
            </a:r>
            <a:r>
              <a:rPr lang="ru-RU" sz="18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сказать, что </a:t>
            </a:r>
            <a:r>
              <a:rPr lang="ru-RU" sz="1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вода </a:t>
            </a:r>
            <a:r>
              <a:rPr lang="ru-RU" sz="1800" dirty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необходима для жизни: Она и есть </a:t>
            </a:r>
            <a:r>
              <a:rPr lang="ru-RU" sz="1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ЖИЗНЬ.»©</a:t>
            </a:r>
            <a:br>
              <a:rPr lang="ru-RU" sz="1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man Old Style" pitchFamily="18" charset="0"/>
              </a:rPr>
            </a:br>
            <a:r>
              <a:rPr lang="ru-RU" sz="1800" dirty="0" smtClean="0">
                <a:latin typeface="Bookman Old Style" pitchFamily="18" charset="0"/>
              </a:rPr>
              <a:t>Антуан де Сент - Экзюпери</a:t>
            </a:r>
            <a:endParaRPr lang="ru-RU" sz="1800" dirty="0">
              <a:latin typeface="Bookman Old Style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8928992" cy="5107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253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78504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>Так в международный день водных ресурсов мы провели тематическое занятие с воспитанниками нашего сада, темой которого стала проблема чистоты питьевой воды. Ребята мастерили фильтры из подручных материалов и самостоятельно очищали воду от самых разных видов загрязнения.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88840"/>
            <a:ext cx="460851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84984"/>
            <a:ext cx="4427984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935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0808"/>
            <a:ext cx="8928992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650512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>Я считаю, что в результате проделанной работы есть положительные результаты: сформированы начала экологической культуры детей, расширился их кругозор. У детей появилось желание общаться с природой и отражать свои впечатления через различные виды деятельности.</a:t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0780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0"/>
            <a:ext cx="4905151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8024" cy="2753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0" y="3789040"/>
            <a:ext cx="5940152" cy="36004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Всё </a:t>
            </a: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хорошее в людях - из детства!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истоки добра пробудить?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Прикоснуться к природе всем сердцем: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Удивиться, узнать, полюбить!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хотим, чтоб земля расцветала,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росли, как цветы, малыши,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 для них экология стала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наукой, а </a:t>
            </a:r>
            <a:r>
              <a:rPr lang="ru-RU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частью души!</a:t>
            </a:r>
          </a:p>
          <a:p>
            <a:pPr>
              <a:lnSpc>
                <a:spcPct val="150000"/>
              </a:lnSpc>
            </a:pPr>
            <a:endParaRPr lang="ru-RU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800" dirty="0" smtClean="0">
              <a:solidFill>
                <a:srgbClr val="FFC000"/>
              </a:solidFill>
            </a:endParaRPr>
          </a:p>
          <a:p>
            <a:endParaRPr lang="ru-RU" sz="1800" i="1" dirty="0"/>
          </a:p>
          <a:p>
            <a:endParaRPr lang="ru-RU" sz="1800" i="1" dirty="0" smtClean="0"/>
          </a:p>
          <a:p>
            <a:endParaRPr lang="ru-RU" sz="1800" i="1" dirty="0" smtClean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0267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3851920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91683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Характеристики проблемы экологии водных ресурсов.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000" dirty="0" smtClean="0">
                <a:solidFill>
                  <a:srgbClr val="92D050"/>
                </a:solidFill>
              </a:rPr>
              <a:t>Роль воды в жизни человека.</a:t>
            </a:r>
            <a:endParaRPr lang="ru-RU" sz="2000" dirty="0">
              <a:solidFill>
                <a:srgbClr val="92D05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3275856" y="2204864"/>
            <a:ext cx="5760640" cy="4653136"/>
          </a:xfrm>
        </p:spPr>
        <p:txBody>
          <a:bodyPr>
            <a:normAutofit/>
          </a:bodyPr>
          <a:lstStyle/>
          <a:p>
            <a:pPr marL="0" indent="457200">
              <a:buNone/>
            </a:pPr>
            <a:r>
              <a:rPr lang="ru-RU" sz="1600" dirty="0"/>
              <a:t>Вода — на первый взгляд простейшее химическое соединение двух атомов водорода и одного атома кислорода — является, без всякого преувеличения, основой жизни на Земле. Не случайно ученые в поисках форм жизни на других планетах солнечной системы столько усилий направляют на обнаружение следов воды</a:t>
            </a:r>
            <a:r>
              <a:rPr lang="ru-RU" sz="1600" dirty="0" smtClean="0"/>
              <a:t>.</a:t>
            </a:r>
          </a:p>
          <a:p>
            <a:pPr marL="0" indent="457200">
              <a:buNone/>
            </a:pPr>
            <a:r>
              <a:rPr lang="ru-RU" sz="1600" dirty="0"/>
              <a:t>Сама по себе вода не имеет питательной ценности, но она является непременной составной частью всего живого. В растениях содержится до 90% воды, в теле же взрослого человека ее 60-65%, но это "усредненно" от общей массы тела. Если же говорить более детально, то кости — это всего 22% воды, однако мозг — это уже 75%, мускулы — тоже 75% воды (в них находится около половины всей воды тела), кровь состоит из воды аж на 92 %.</a:t>
            </a:r>
          </a:p>
          <a:p>
            <a:pPr marL="0" indent="457200">
              <a:buNone/>
            </a:pPr>
            <a:endParaRPr lang="ru-RU" sz="1600" dirty="0"/>
          </a:p>
          <a:p>
            <a:pPr marL="0" indent="45720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1755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3212975"/>
            <a:ext cx="4320034" cy="3528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4499992" y="1484784"/>
            <a:ext cx="4464496" cy="5373216"/>
          </a:xfrm>
        </p:spPr>
        <p:txBody>
          <a:bodyPr>
            <a:normAutofit fontScale="85000" lnSpcReduction="20000"/>
          </a:bodyPr>
          <a:lstStyle/>
          <a:p>
            <a:pPr indent="457200" algn="just">
              <a:lnSpc>
                <a:spcPct val="110000"/>
              </a:lnSpc>
            </a:pPr>
            <a:r>
              <a:rPr lang="ru-RU" sz="1900" dirty="0"/>
              <a:t>Человек чрезвычайно остро ощущает изменение содержания воды в своем организме и может прожить без нее всего несколько суток. При потере воды в количестве менее 2% веса тела (1-1.5л) появляется чувство жажды, при утрате 6-8% наступает полуобморочное состояние, при 10% — галлюцинации, нарушение глотания. Потеря 10-20% воды опасна для жизни. Животные погибают при потере 20-25% воды.</a:t>
            </a:r>
          </a:p>
          <a:p>
            <a:pPr indent="457200" algn="just">
              <a:lnSpc>
                <a:spcPct val="110000"/>
              </a:lnSpc>
            </a:pPr>
            <a:r>
              <a:rPr lang="ru-RU" sz="1900" dirty="0"/>
              <a:t>В зависимости от интенсивности работы, внешних условий (в </a:t>
            </a:r>
            <a:r>
              <a:rPr lang="ru-RU" sz="1900" dirty="0" err="1"/>
              <a:t>т.ч</a:t>
            </a:r>
            <a:r>
              <a:rPr lang="ru-RU" sz="1900" dirty="0"/>
              <a:t>. климата), культурных традиций человек суммарно (вместе с пищей) употребляет от 2 до 4 л воды в сутки. Среднесуточное же потребление составляет около 2 -2.5 л. Именно из этих цифр исходит Всемирная Организация Здравоохранения (ВОЗ) при разработке рекомендаций по качеству воды.</a:t>
            </a:r>
          </a:p>
          <a:p>
            <a:pPr algn="just"/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908720"/>
            <a:ext cx="4176464" cy="2520280"/>
          </a:xfrm>
        </p:spPr>
        <p:txBody>
          <a:bodyPr/>
          <a:lstStyle/>
          <a:p>
            <a:pPr indent="457200" algn="just"/>
            <a:r>
              <a:rPr lang="ru-RU" sz="1600" dirty="0"/>
              <a:t>Первостепенная роль воды в жизни всех живых существ, и человека в том числе, связана с тем, что она является универсальным растворителем огромного количества химических веществ. Т.е. фактически является той средой, в которой и протекают все процессы жизнедеятельности.</a:t>
            </a:r>
            <a:br>
              <a:rPr lang="ru-RU" sz="1600" dirty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77075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118" y="1556792"/>
            <a:ext cx="4689362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92D050"/>
                </a:solidFill>
              </a:rPr>
              <a:t>Вот лишь небольшой и далеко не полный перечень "обязанностей" воды в нашем организме.</a:t>
            </a:r>
            <a:br>
              <a:rPr lang="ru-RU" sz="2000" dirty="0">
                <a:solidFill>
                  <a:srgbClr val="92D050"/>
                </a:solidFill>
              </a:rPr>
            </a:br>
            <a:endParaRPr lang="ru-RU" sz="2000" dirty="0">
              <a:solidFill>
                <a:srgbClr val="92D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132856"/>
            <a:ext cx="4032448" cy="46085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600" dirty="0">
                <a:solidFill>
                  <a:srgbClr val="00B050"/>
                </a:solidFill>
              </a:rPr>
              <a:t>Вода: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/>
              <a:t> — </a:t>
            </a:r>
            <a:r>
              <a:rPr lang="ru-RU" sz="1600" dirty="0"/>
              <a:t>Регулирует температуру тела.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/>
              <a:t> — </a:t>
            </a:r>
            <a:r>
              <a:rPr lang="ru-RU" sz="1600" dirty="0"/>
              <a:t>Увлажняет воздух при дыхании.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/>
              <a:t> — </a:t>
            </a:r>
            <a:r>
              <a:rPr lang="ru-RU" sz="1600" dirty="0"/>
              <a:t>Обеспечивает доставку питательных веществ и кислорода ко всем клеткам тела.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/>
              <a:t> — </a:t>
            </a:r>
            <a:r>
              <a:rPr lang="ru-RU" sz="1600" dirty="0"/>
              <a:t>Защищает и буферизирует жизненно важные органы.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/>
              <a:t> — </a:t>
            </a:r>
            <a:r>
              <a:rPr lang="ru-RU" sz="1600" dirty="0"/>
              <a:t>Помогает преобразовывать пищу в энергию.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/>
              <a:t> — </a:t>
            </a:r>
            <a:r>
              <a:rPr lang="ru-RU" sz="1600" dirty="0"/>
              <a:t>Помогает питательным веществам усваиваться органами.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600" dirty="0" smtClean="0"/>
              <a:t> — </a:t>
            </a:r>
            <a:r>
              <a:rPr lang="ru-RU" sz="1600" dirty="0"/>
              <a:t>Выводит шлаки и отходы процессов жизнедеятельности.</a:t>
            </a:r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6690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944216"/>
          </a:xfrm>
        </p:spPr>
        <p:txBody>
          <a:bodyPr>
            <a:normAutofit fontScale="90000"/>
          </a:bodyPr>
          <a:lstStyle/>
          <a:p>
            <a:r>
              <a:rPr lang="ru-RU" sz="1800" dirty="0"/>
              <a:t>В зависимости от интенсивности работы, внешних условий (в </a:t>
            </a:r>
            <a:r>
              <a:rPr lang="ru-RU" sz="1800" dirty="0" err="1"/>
              <a:t>т.ч</a:t>
            </a:r>
            <a:r>
              <a:rPr lang="ru-RU" sz="1800" dirty="0"/>
              <a:t>. климата), культурных традиций человек суммарно (вместе с пищей) употребляет от 2 до 4 л воды в сутки. Среднесуточное же потребление составляет около 2 -2.5 л. Именно из этих цифр исходит Всемирная Организация Здравоохранения (ВОЗ) при разработке рекомендаций по качеству воды.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48880"/>
            <a:ext cx="4536504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590561" y="2420888"/>
            <a:ext cx="4391344" cy="3992934"/>
          </a:xfrm>
        </p:spPr>
        <p:txBody>
          <a:bodyPr>
            <a:normAutofit fontScale="92500"/>
          </a:bodyPr>
          <a:lstStyle/>
          <a:p>
            <a:pPr marL="0" indent="457200">
              <a:buNone/>
            </a:pPr>
            <a:r>
              <a:rPr lang="ru-RU" sz="1600" dirty="0"/>
              <a:t>Хотя 70 % земной поверхности покрыто водой, 97,5 % - это соленая вода. Из оставшихся 2,5% пресной воды, почти 68,7 % - замерзшая вода ледяных шапок и ледников. Только один процент от общего объема водных ресурсов планеты доступен для использования человеком. 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В двадцатом веке использование воды увеличилось в шесть раз, и более чем в два раза превышает темпы прироста населения.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В развитых странах до 30% запасов пресной воды теряются из-за утечек, а в некоторых крупных городах потери могут достигать 70%.</a:t>
            </a:r>
          </a:p>
          <a:p>
            <a:pPr marL="0" indent="45720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6353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2132856"/>
            <a:ext cx="8784975" cy="4536504"/>
          </a:xfrm>
        </p:spPr>
        <p:txBody>
          <a:bodyPr>
            <a:normAutofit/>
          </a:bodyPr>
          <a:lstStyle/>
          <a:p>
            <a:pPr marL="0" indent="457200" algn="just" fontAlgn="base">
              <a:buNone/>
            </a:pPr>
            <a:endParaRPr lang="ru-RU" sz="1600" dirty="0" smtClean="0"/>
          </a:p>
          <a:p>
            <a:pPr marL="0" indent="457200" algn="just" fontAlgn="base">
              <a:buNone/>
            </a:pPr>
            <a:r>
              <a:rPr lang="ru-RU" sz="1600" dirty="0" smtClean="0"/>
              <a:t>Интенсивное </a:t>
            </a:r>
            <a:r>
              <a:rPr lang="ru-RU" sz="1600" dirty="0"/>
              <a:t>развитие промышленности, транспорта, перенаселение ряда регионов планеты привели к значительному загрязнению гидросферы. По данным Всемирной организации здравоохранения (ВОЗ), около 80 % всех инфекционных болезней в мире связано с неудовлетворительным качеством питьевой воды и нарушениями санитарно-гигиенических норм водоснабжения. Загрязнение поверхности водоемов пленками масла, жиров, смазочных материалов препятствует газообмену воды и атмосферы, что снижает насыщенность воды кислородом, отрицательно влияет на состояние фитопланктона и приводит к массовой гибели рыбы и птиц.</a:t>
            </a:r>
          </a:p>
          <a:p>
            <a:pPr marL="0" indent="457200" algn="just" fontAlgn="base">
              <a:buNone/>
            </a:pPr>
            <a:r>
              <a:rPr lang="ru-RU" sz="1600" dirty="0"/>
              <a:t>По экспертным оценкам, до 80 % всех химических соединений, поступающих во внешнюю среду, рано или поздно попадают в водные источники.</a:t>
            </a:r>
          </a:p>
          <a:p>
            <a:pPr marL="0" indent="457200" algn="just">
              <a:buNone/>
            </a:pPr>
            <a:r>
              <a:rPr lang="ru-RU" sz="1600" dirty="0"/>
              <a:t>Подсчитано, что ежегодно в мире сбрасывается более 420 км</a:t>
            </a:r>
            <a:r>
              <a:rPr lang="ru-RU" sz="1600" baseline="30000" dirty="0"/>
              <a:t>3</a:t>
            </a:r>
            <a:r>
              <a:rPr lang="ru-RU" sz="1600" dirty="0"/>
              <a:t> сточных вод, которые в состоянии сделать непригодной к употреблению около 7 тыс. км</a:t>
            </a:r>
            <a:r>
              <a:rPr lang="ru-RU" sz="1600" baseline="30000" dirty="0"/>
              <a:t>3</a:t>
            </a:r>
            <a:r>
              <a:rPr lang="ru-RU" sz="1600" dirty="0"/>
              <a:t> чистой воды, что в 1,5 раза больше всего речного стока стран </a:t>
            </a:r>
            <a:r>
              <a:rPr lang="ru-RU" sz="1600" dirty="0" smtClean="0"/>
              <a:t>СНГ.</a:t>
            </a:r>
          </a:p>
          <a:p>
            <a:pPr marL="0" indent="457200" algn="just">
              <a:buNone/>
            </a:pPr>
            <a:r>
              <a:rPr lang="ru-RU" sz="1600" dirty="0"/>
              <a:t>Наиболее интенсивному антропогенному воздействию подвергаются пресные поверхностные воды суши (реки, озера, болота, почвенные и грунтовые воды).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Причины возникновения проблемы экологии водных ресурсов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3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06496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sz="1800" dirty="0"/>
              <a:t>Особенно интенсивно используются речные воды. Несмотря на то, что в руслах рек содержится всего 1200 км</a:t>
            </a:r>
            <a:r>
              <a:rPr lang="ru-RU" sz="1800" baseline="30000" dirty="0"/>
              <a:t>3</a:t>
            </a:r>
            <a:r>
              <a:rPr lang="ru-RU" sz="1800" dirty="0"/>
              <a:t> воды, высокая активность водообмена речных вод (1 раз в 11–14 дней) умножает их ресурсы. К этому </a:t>
            </a:r>
            <a:br>
              <a:rPr lang="ru-RU" sz="1800" dirty="0"/>
            </a:br>
            <a:r>
              <a:rPr lang="ru-RU" sz="1800" dirty="0"/>
              <a:t>следует добавить ежегодно возобновляемый полезный объем водохранилищ мира, оцениваемый в 3200 км</a:t>
            </a:r>
            <a:r>
              <a:rPr lang="ru-RU" sz="1800" baseline="30000" dirty="0"/>
              <a:t>3</a:t>
            </a:r>
            <a:r>
              <a:rPr lang="ru-RU" sz="1800" dirty="0"/>
              <a:t>.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5" y="2492896"/>
            <a:ext cx="4248472" cy="4104456"/>
          </a:xfrm>
        </p:spPr>
        <p:txBody>
          <a:bodyPr>
            <a:normAutofit/>
          </a:bodyPr>
          <a:lstStyle/>
          <a:p>
            <a:pPr marL="0" indent="0" algn="just" fontAlgn="base">
              <a:buNone/>
            </a:pPr>
            <a:r>
              <a:rPr lang="ru-RU" sz="1600" dirty="0"/>
              <a:t>Основные потребители воды рек и водохранилищ:</a:t>
            </a:r>
          </a:p>
          <a:p>
            <a:pPr lvl="1" algn="just" fontAlgn="base"/>
            <a:r>
              <a:rPr lang="ru-RU" sz="1600" dirty="0"/>
              <a:t>ирригация (использование воды на сельскохозяйственные нужды имеет наибольший удельный вес, достигая 60–70 % всех ресурсов);</a:t>
            </a:r>
          </a:p>
          <a:p>
            <a:pPr lvl="1" algn="just" fontAlgn="base"/>
            <a:r>
              <a:rPr lang="ru-RU" sz="1600" dirty="0"/>
              <a:t>промышленность и энергетика;</a:t>
            </a:r>
          </a:p>
          <a:p>
            <a:pPr lvl="1" algn="just" fontAlgn="base"/>
            <a:r>
              <a:rPr lang="ru-RU" sz="1600" dirty="0"/>
              <a:t>коммунальное хозяйство городов.</a:t>
            </a:r>
          </a:p>
          <a:p>
            <a:pPr marL="0" indent="0" algn="just">
              <a:buNone/>
            </a:pPr>
            <a:r>
              <a:rPr lang="ru-RU" sz="1600" dirty="0"/>
              <a:t>На хозяйственно-питьевые цели в нашей стране приходится 10 % общего водопотребления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564904"/>
            <a:ext cx="4608511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835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656184"/>
          </a:xfrm>
        </p:spPr>
        <p:txBody>
          <a:bodyPr>
            <a:normAutofit/>
          </a:bodyPr>
          <a:lstStyle/>
          <a:p>
            <a:r>
              <a:rPr lang="ru-RU" sz="1600" dirty="0"/>
              <a:t>Загрязнению подвергаются не только поверхностные, но и подземные воды, которые страдают от загрязнений нефтяными промыслами, предприятиями горнодобывающей промышленности, отходов полей фильтрации, шлаконакопителей и отвалов металлургических заводов, хранилищ химических отходов и удобрений, свалок, животноводческих комплексов, канализационных стоков населенных пунктов.</a:t>
            </a:r>
          </a:p>
        </p:txBody>
      </p:sp>
      <p:sp>
        <p:nvSpPr>
          <p:cNvPr id="3" name="Текст 2"/>
          <p:cNvSpPr>
            <a:spLocks noGrp="1"/>
          </p:cNvSpPr>
          <p:nvPr>
            <p:ph sz="quarter" idx="14"/>
          </p:nvPr>
        </p:nvSpPr>
        <p:spPr>
          <a:xfrm>
            <a:off x="4283968" y="2276872"/>
            <a:ext cx="4752528" cy="4896544"/>
          </a:xfrm>
        </p:spPr>
        <p:txBody>
          <a:bodyPr>
            <a:normAutofit/>
          </a:bodyPr>
          <a:lstStyle/>
          <a:p>
            <a:pPr indent="457200" algn="l">
              <a:buNone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Из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загрязняющих подземные воды веществ преобладают нефтепродукты, фенолы, тяжелые металлы (медь, цинк, свинец, кадмий, никель, ртуть), сульфаты, хлориды, соединения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азота.</a:t>
            </a:r>
          </a:p>
          <a:p>
            <a:pPr marL="273050" indent="0" fontAlgn="base">
              <a:buNone/>
            </a:pPr>
            <a:endParaRPr lang="ru-RU" sz="1600" dirty="0">
              <a:solidFill>
                <a:schemeClr val="tx1"/>
              </a:solidFill>
            </a:endParaRPr>
          </a:p>
          <a:p>
            <a:pPr marL="273050" indent="0" fontAlgn="base">
              <a:buNone/>
            </a:pPr>
            <a:r>
              <a:rPr lang="ru-RU" sz="1500" u="sng" dirty="0" smtClean="0">
                <a:solidFill>
                  <a:schemeClr val="accent3">
                    <a:lumMod val="50000"/>
                  </a:schemeClr>
                </a:solidFill>
              </a:rPr>
              <a:t>Основные</a:t>
            </a:r>
            <a:r>
              <a:rPr lang="ru-RU" sz="1500" u="sng" dirty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sz="1500" b="1" u="sng" dirty="0">
                <a:solidFill>
                  <a:schemeClr val="accent3">
                    <a:lumMod val="50000"/>
                  </a:schemeClr>
                </a:solidFill>
              </a:rPr>
              <a:t>источники</a:t>
            </a:r>
            <a:r>
              <a:rPr lang="ru-RU" sz="1500" u="sng" dirty="0">
                <a:solidFill>
                  <a:schemeClr val="accent3">
                    <a:lumMod val="50000"/>
                  </a:schemeClr>
                </a:solidFill>
              </a:rPr>
              <a:t> </a:t>
            </a:r>
            <a:r>
              <a:rPr lang="ru-RU" sz="1500" u="sng" dirty="0" smtClean="0">
                <a:solidFill>
                  <a:schemeClr val="accent3">
                    <a:lumMod val="50000"/>
                  </a:schemeClr>
                </a:solidFill>
              </a:rPr>
              <a:t>загрязнения гидросферы</a:t>
            </a:r>
            <a:r>
              <a:rPr lang="ru-RU" sz="1500" u="sng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lvl="1" fontAlgn="base"/>
            <a:r>
              <a:rPr lang="ru-RU" sz="1500" dirty="0">
                <a:solidFill>
                  <a:schemeClr val="accent3">
                    <a:lumMod val="50000"/>
                  </a:schemeClr>
                </a:solidFill>
              </a:rPr>
              <a:t>промышленные сточные воды;</a:t>
            </a:r>
          </a:p>
          <a:p>
            <a:pPr lvl="1" fontAlgn="base"/>
            <a:r>
              <a:rPr lang="ru-RU" sz="1500" dirty="0">
                <a:solidFill>
                  <a:schemeClr val="accent3">
                    <a:lumMod val="50000"/>
                  </a:schemeClr>
                </a:solidFill>
              </a:rPr>
              <a:t>хозяйственно-бытовые сточные воды;</a:t>
            </a:r>
          </a:p>
          <a:p>
            <a:pPr lvl="1" fontAlgn="base"/>
            <a:r>
              <a:rPr lang="ru-RU" sz="1500" dirty="0">
                <a:solidFill>
                  <a:schemeClr val="accent3">
                    <a:lumMod val="50000"/>
                  </a:schemeClr>
                </a:solidFill>
              </a:rPr>
              <a:t>дренажные воды с орошаемых земель;</a:t>
            </a:r>
          </a:p>
          <a:p>
            <a:pPr lvl="1" fontAlgn="base"/>
            <a:r>
              <a:rPr lang="ru-RU" sz="1500" dirty="0">
                <a:solidFill>
                  <a:schemeClr val="accent3">
                    <a:lumMod val="50000"/>
                  </a:schemeClr>
                </a:solidFill>
              </a:rPr>
              <a:t>организованный и неорганизованный сток с территорий населенных пунктов и промышленных площадок;</a:t>
            </a:r>
          </a:p>
          <a:p>
            <a:pPr lvl="1" fontAlgn="base"/>
            <a:r>
              <a:rPr lang="ru-RU" sz="1500" dirty="0">
                <a:solidFill>
                  <a:schemeClr val="accent3">
                    <a:lumMod val="50000"/>
                  </a:schemeClr>
                </a:solidFill>
              </a:rPr>
              <a:t>сельскохозяйственные поля и крупные животноводческие комплексы;</a:t>
            </a:r>
          </a:p>
          <a:p>
            <a:pPr lvl="1" fontAlgn="base"/>
            <a:r>
              <a:rPr lang="ru-RU" sz="1500" dirty="0">
                <a:solidFill>
                  <a:schemeClr val="accent3">
                    <a:lumMod val="50000"/>
                  </a:schemeClr>
                </a:solidFill>
              </a:rPr>
              <a:t>водный транспорт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indent="457200" algn="l">
              <a:buNone/>
            </a:pPr>
            <a:endParaRPr lang="ru-RU" sz="1800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88840"/>
            <a:ext cx="4248472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091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96752"/>
            <a:ext cx="8640960" cy="5328592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hlinkClick r:id="rId2" action="ppaction://hlinksldjump"/>
              </a:rPr>
              <a:t>Название экологической даты.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hlinkClick r:id="rId3" action="ppaction://hlinksldjump"/>
              </a:rPr>
              <a:t>История возникновения праздника.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hlinkClick r:id="rId4" action="ppaction://hlinksldjump"/>
              </a:rPr>
              <a:t>Цели проведения праздника.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hlinkClick r:id="rId5" action="ppaction://hlinksldjump"/>
              </a:rPr>
              <a:t>Основные темы в рамках празднования дня воды.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hlinkClick r:id="rId6" action="ppaction://hlinksldjump"/>
              </a:rPr>
              <a:t>Выдающиеся личности, связанные с данной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hlinkClick r:id="rId6" action="ppaction://hlinksldjump"/>
              </a:rPr>
              <a:t>датой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hlinkClick r:id="rId6" action="ppaction://hlinksldjump"/>
              </a:rPr>
              <a:t>.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hlinkClick r:id="rId7" action="ppaction://hlinksldjump"/>
              </a:rPr>
              <a:t>История о девочке, спасшей тысячи жизней (видео).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hlinkClick r:id="rId8" action="ppaction://hlinksldjump"/>
              </a:rPr>
              <a:t>Экология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hlinkClick r:id="rId8" action="ppaction://hlinksldjump"/>
              </a:rPr>
              <a:t>в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hlinkClick r:id="rId8" action="ppaction://hlinksldjump"/>
              </a:rPr>
              <a:t>одных ресурсов Кемеровской области.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hlinkClick r:id="rId9" action="ppaction://hlinksldjump"/>
              </a:rPr>
              <a:t>Мероприятия по улучшению экологической ситуации края.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hlinkClick r:id="rId10" action="ppaction://hlinksldjump"/>
              </a:rPr>
              <a:t>Мероприятия, проведенные в рамках экологической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hlinkClick r:id="rId10" action="ppaction://hlinksldjump"/>
              </a:rPr>
              <a:t>даты 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hlinkClick r:id="rId10" action="ppaction://hlinksldjump"/>
              </a:rPr>
              <a:t>в нашем детском саду.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hlinkClick r:id="rId11" action="ppaction://hlinksldjump"/>
              </a:rPr>
              <a:t>Характеристики проблемы экологии водных ресурсов. Роль воды в жизни человека.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hlinkClick r:id="rId12" action="ppaction://hlinksldjump"/>
              </a:rPr>
              <a:t>Причины возникновения проблемы экологии водных ресурсов.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hlinkClick r:id="rId13" action="ppaction://hlinksldjump"/>
              </a:rPr>
              <a:t>Способы очищения и повышения качества питьевой воды.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hlinkClick r:id="rId14" action="ppaction://hlinksldjump"/>
              </a:rPr>
              <a:t>Перспективы в решении проблемы.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hlinkClick r:id="rId15" action="ppaction://hlinksldjump"/>
              </a:rPr>
              <a:t>Интересные факты о воде.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hlinkClick r:id="rId16" action="ppaction://hlinksldjump"/>
              </a:rPr>
              <a:t>Проверьте свои знания.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hlinkClick r:id="rId17" action="ppaction://hlinksldjump"/>
              </a:rPr>
              <a:t>Ответы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hlinkClick r:id="rId18" action="ppaction://hlinksldjump"/>
              </a:rPr>
              <a:t>Загадки о воде.</a:t>
            </a: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hlinkClick r:id="rId19" action="ppaction://hlinksldjump"/>
              </a:rPr>
              <a:t>Список литературы.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2" y="404665"/>
            <a:ext cx="6417734" cy="79208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FF00"/>
                </a:solidFill>
                <a:latin typeface="Bookman Old Style" pitchFamily="18" charset="0"/>
              </a:rPr>
              <a:t>Содержание:</a:t>
            </a:r>
            <a:endParaRPr lang="ru-RU" sz="3200" dirty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293096"/>
            <a:ext cx="2382837" cy="1904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5"/>
            <a:ext cx="8229600" cy="1440161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Способы очищения и повышения качества питьевой воды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772816"/>
            <a:ext cx="6984776" cy="4896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u="sng" dirty="0"/>
              <a:t>Идеальную по качеству воду способна дарить только Природа. Обычная речка имеет четыре механизма самоочищения.</a:t>
            </a:r>
            <a:r>
              <a:rPr lang="ru-RU" sz="1600" dirty="0"/>
              <a:t> </a:t>
            </a:r>
            <a:br>
              <a:rPr lang="ru-RU" sz="1600" dirty="0"/>
            </a:br>
            <a:r>
              <a:rPr lang="ru-RU" sz="1600" dirty="0"/>
              <a:t>    1.  Извилистое  русло  выносит  воду  на  широкий  плес  с  замедленным  течением.  Берега  здесь  поросли  речными растениями,  часть  их  выступает  из  воды,  другая –  уходит  под  воду.  В  зарослях  растений  бурно  кипит  жизнь.  Растения, животные и микроорганизмы – единая совокупность – биоценоз. Здесь вода фильтруется, окисляется, очищается от солей и </a:t>
            </a:r>
            <a:br>
              <a:rPr lang="ru-RU" sz="1600" dirty="0"/>
            </a:br>
            <a:r>
              <a:rPr lang="ru-RU" sz="1600" dirty="0"/>
              <a:t>биологических примесей.  </a:t>
            </a:r>
            <a:br>
              <a:rPr lang="ru-RU" sz="1600" dirty="0"/>
            </a:br>
            <a:r>
              <a:rPr lang="ru-RU" sz="1600" dirty="0"/>
              <a:t>   2. Вода с загрязняющими веществами выносится на песчаный пляж, уходит в песок и фильтруется. </a:t>
            </a:r>
            <a:br>
              <a:rPr lang="ru-RU" sz="1600" dirty="0"/>
            </a:br>
            <a:r>
              <a:rPr lang="ru-RU" sz="1600" dirty="0"/>
              <a:t>   </a:t>
            </a:r>
            <a:r>
              <a:rPr lang="ru-RU" sz="1600" dirty="0" smtClean="0"/>
              <a:t>3</a:t>
            </a:r>
            <a:r>
              <a:rPr lang="ru-RU" sz="1600" dirty="0"/>
              <a:t>. У высоких берегов рек образуются высокие ямы-омуты, выполняющие роль ловушек-отстойников. </a:t>
            </a:r>
            <a:br>
              <a:rPr lang="ru-RU" sz="1600" dirty="0"/>
            </a:br>
            <a:r>
              <a:rPr lang="ru-RU" sz="1600" dirty="0"/>
              <a:t>  4. На каменистых, мелких и быстрых перекатах вода обогащается кислородом (аэрация). </a:t>
            </a:r>
            <a:br>
              <a:rPr lang="ru-RU" sz="1600" dirty="0"/>
            </a:br>
            <a:r>
              <a:rPr lang="ru-RU" sz="1600" dirty="0"/>
              <a:t>    «Природе  не  возражают,  ей  подражают», –  гласит  один  из  законов  экологии.  На  таких  принципах  </a:t>
            </a:r>
          </a:p>
          <a:p>
            <a:pPr marL="0" indent="0">
              <a:buNone/>
            </a:pPr>
            <a:r>
              <a:rPr lang="ru-RU" sz="1600" dirty="0" smtClean="0"/>
              <a:t>работают </a:t>
            </a:r>
            <a:r>
              <a:rPr lang="ru-RU" sz="1600" dirty="0"/>
              <a:t>водоочистные сооружения. </a:t>
            </a:r>
            <a:br>
              <a:rPr lang="ru-RU" sz="1600" dirty="0"/>
            </a:br>
            <a:r>
              <a:rPr lang="ru-RU" sz="1600" dirty="0"/>
              <a:t>   </a:t>
            </a:r>
          </a:p>
        </p:txBody>
      </p:sp>
    </p:spTree>
    <p:extLst>
      <p:ext uri="{BB962C8B-B14F-4D97-AF65-F5344CB8AC3E}">
        <p14:creationId xmlns:p14="http://schemas.microsoft.com/office/powerpoint/2010/main" val="67781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578504"/>
          </a:xfrm>
        </p:spPr>
        <p:txBody>
          <a:bodyPr>
            <a:normAutofit/>
          </a:bodyPr>
          <a:lstStyle/>
          <a:p>
            <a:r>
              <a:rPr lang="ru-RU" sz="2000" dirty="0"/>
              <a:t>Из  общего  количества  сточных  вод 69 % –  условно  чистые; 18 % –  загрязненные; 13 % –  нормально  очищенные. Загрязненные и нормально очищенные нуждаются в многократном разбавлении чистой водой.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139952" y="2060848"/>
            <a:ext cx="4896544" cy="489654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1600" dirty="0"/>
              <a:t> </a:t>
            </a:r>
            <a:br>
              <a:rPr lang="ru-RU" sz="1600" dirty="0"/>
            </a:br>
            <a:r>
              <a:rPr lang="ru-RU" sz="1600" dirty="0"/>
              <a:t>   </a:t>
            </a:r>
            <a:r>
              <a:rPr lang="ru-RU" sz="1900" dirty="0"/>
              <a:t> </a:t>
            </a:r>
            <a:r>
              <a:rPr lang="ru-RU" sz="1900" u="sng" dirty="0"/>
              <a:t>Основными способами очистки сточных вод являются</a:t>
            </a:r>
            <a:r>
              <a:rPr lang="ru-RU" sz="1900" u="sng" dirty="0" smtClean="0"/>
              <a:t>:</a:t>
            </a:r>
          </a:p>
          <a:p>
            <a:pPr marL="0" indent="0">
              <a:buNone/>
            </a:pPr>
            <a:r>
              <a:rPr lang="ru-RU" sz="1900" dirty="0"/>
              <a:t> 1.Механический – наиболее грубый: процеживание, отстаивание, фильтрование</a:t>
            </a:r>
            <a:r>
              <a:rPr lang="ru-RU" sz="1900" dirty="0" smtClean="0"/>
              <a:t>.</a:t>
            </a:r>
          </a:p>
          <a:p>
            <a:pPr marL="0" indent="0">
              <a:buNone/>
            </a:pPr>
            <a:r>
              <a:rPr lang="ru-RU" sz="1900" dirty="0"/>
              <a:t> </a:t>
            </a:r>
            <a:r>
              <a:rPr lang="ru-RU" sz="1900" dirty="0" smtClean="0"/>
              <a:t>2.Химический </a:t>
            </a:r>
            <a:r>
              <a:rPr lang="ru-RU" sz="1900" dirty="0"/>
              <a:t>– в основном очистка от неорганических примесей: Ca2+</a:t>
            </a:r>
            <a:br>
              <a:rPr lang="ru-RU" sz="1900" dirty="0"/>
            </a:br>
            <a:r>
              <a:rPr lang="ru-RU" sz="1900" dirty="0"/>
              <a:t> + Na2CО3 ? ?CaCO3+2Na+ </a:t>
            </a:r>
            <a:endParaRPr lang="ru-RU" sz="1900" dirty="0" smtClean="0"/>
          </a:p>
          <a:p>
            <a:pPr marL="0" indent="0">
              <a:buNone/>
            </a:pPr>
            <a:r>
              <a:rPr lang="ru-RU" sz="1900" dirty="0"/>
              <a:t>   </a:t>
            </a:r>
            <a:r>
              <a:rPr lang="ru-RU" sz="1900" dirty="0" smtClean="0"/>
              <a:t>3.Биологический -очистка</a:t>
            </a:r>
            <a:r>
              <a:rPr lang="ru-RU" sz="1900" dirty="0"/>
              <a:t>  от  органических  соединений  с  </a:t>
            </a:r>
            <a:endParaRPr lang="ru-RU" sz="1900" dirty="0" smtClean="0"/>
          </a:p>
          <a:p>
            <a:pPr marL="0" indent="0">
              <a:buNone/>
            </a:pPr>
            <a:r>
              <a:rPr lang="ru-RU" sz="1900" dirty="0" smtClean="0"/>
              <a:t>помощью</a:t>
            </a:r>
            <a:r>
              <a:rPr lang="ru-RU" sz="1900" dirty="0"/>
              <a:t>  аэробных  биохимических  </a:t>
            </a:r>
            <a:endParaRPr lang="ru-RU" sz="1900" dirty="0" smtClean="0"/>
          </a:p>
          <a:p>
            <a:pPr marL="0" indent="0">
              <a:buNone/>
            </a:pPr>
            <a:r>
              <a:rPr lang="ru-RU" sz="1900" dirty="0" smtClean="0"/>
              <a:t>процессов</a:t>
            </a:r>
            <a:r>
              <a:rPr lang="ru-RU" sz="1900" dirty="0"/>
              <a:t>.  После биологической очистки  ее дезинфицируют, проводят хлорирование, озонирование, радиационная обработка (для питьевой воды). </a:t>
            </a:r>
            <a:endParaRPr lang="ru-RU" sz="1900" dirty="0" smtClean="0"/>
          </a:p>
          <a:p>
            <a:pPr marL="0" indent="0">
              <a:buNone/>
            </a:pPr>
            <a:r>
              <a:rPr lang="ru-RU" sz="1900" dirty="0"/>
              <a:t>    Чаще  всего применяют механический  способ,  в перспективе предполагается  увеличить  долю  биологических методов очистки. </a:t>
            </a:r>
          </a:p>
          <a:p>
            <a:endParaRPr lang="ru-RU" sz="19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36912"/>
            <a:ext cx="4032448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511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7850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Способы очистки воды в быту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3" y="1916832"/>
            <a:ext cx="4248472" cy="4680520"/>
          </a:xfrm>
        </p:spPr>
        <p:txBody>
          <a:bodyPr>
            <a:normAutofit fontScale="92500" lnSpcReduction="10000"/>
          </a:bodyPr>
          <a:lstStyle/>
          <a:p>
            <a:pPr marL="0" indent="457200" algn="just">
              <a:buNone/>
            </a:pPr>
            <a:r>
              <a:rPr lang="ru-RU" sz="1600" dirty="0"/>
              <a:t>В большинстве случаев вода, поступающая из скважины, а зачастую и из муниципальной водопроводной системы, нуждается в предварительной обработке, целью которой является доведение качества воды до действующих нормативов.</a:t>
            </a:r>
          </a:p>
          <a:p>
            <a:pPr marL="0" indent="457200" algn="just">
              <a:buNone/>
            </a:pPr>
            <a:r>
              <a:rPr lang="ru-RU" sz="1600" dirty="0"/>
              <a:t>Поскольку ситуация с чистой питьевой водой непростая, надо искать способы ее очистки. Кипячение воды обеззараживает ее, но не очищает от вредных примесей, более того, их концентрация даже увеличивается. Кипяченая вода — это коктейль из вредных веществ, находящихся в ней. Решить проблему можно только одним способом: пользоваться специальными фильтрами. Торговые организации предлагают нам множество систем — от самых сложных стационарных устройств до совсем простых. Выбор за потребителем.</a:t>
            </a:r>
          </a:p>
          <a:p>
            <a:pPr indent="457200" algn="just"/>
            <a:endParaRPr lang="ru-RU" sz="1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564904"/>
            <a:ext cx="4536503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487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8928992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12968" cy="1722520"/>
          </a:xfrm>
        </p:spPr>
        <p:txBody>
          <a:bodyPr>
            <a:normAutofit fontScale="90000"/>
          </a:bodyPr>
          <a:lstStyle/>
          <a:p>
            <a:pPr indent="457200" algn="l"/>
            <a:r>
              <a:rPr lang="ru-RU" sz="2000" dirty="0"/>
              <a:t>Если нет возможности приобрести фильтр, воду можно отстаивать.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Воду </a:t>
            </a:r>
            <a:r>
              <a:rPr lang="ru-RU" sz="2000" dirty="0"/>
              <a:t>из-под крана нужно отстаивать не менее трех часов, а лучше всю ночь, в эмалированных кастрюлях после чего ее надо прокипятить.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628800"/>
            <a:ext cx="8280920" cy="5040560"/>
          </a:xfrm>
        </p:spPr>
        <p:txBody>
          <a:bodyPr>
            <a:normAutofit/>
          </a:bodyPr>
          <a:lstStyle/>
          <a:p>
            <a:pPr marL="0" indent="457200" algn="ctr">
              <a:lnSpc>
                <a:spcPct val="110000"/>
              </a:lnSpc>
              <a:buNone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В домашних условиях: воду также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можно очистить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более полно и качественно, если проявить терпение — ее надо заморозить. Вечером налейте ее в небольшую эмалированную кастрюлю, закройте крышкой и поставьте в хо­лодильник в морозильную камеру, подложив под дно кастрюли кусочек картона или фанеры. Так вода будет замерзать равномернее. Утром достаньте кастрюлю, обдайте ее дно и бока горячей водой — из нее выпадет ледяной ци­линдр. Рассмотрите его. По краю лед прозрачный, как хрусталь, а в середине — мутный, желтоватый. Дело в том, что температура замерзания у чистой воды и солевых растворов разная. Сначала по стенкам емкости превращается в лед чистая вода, а раствор солей вытесняется в центр и замерзает в последнюю оче­редь.</a:t>
            </a:r>
          </a:p>
          <a:p>
            <a:pPr marL="0" indent="457200" algn="ctr">
              <a:lnSpc>
                <a:spcPct val="110000"/>
              </a:lnSpc>
              <a:buNone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Чтобы отделить чистую воду, надо подставить центральную часть льдины под горячую струю — она быстро удалит мутную желтую середину. У талой воды неповторимый приятный вкус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415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7850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Перспективы в решении проблемы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916832"/>
            <a:ext cx="8640960" cy="4752528"/>
          </a:xfrm>
        </p:spPr>
        <p:txBody>
          <a:bodyPr>
            <a:noAutofit/>
          </a:bodyPr>
          <a:lstStyle/>
          <a:p>
            <a:pPr marL="0" lvl="0" indent="457200" algn="just">
              <a:lnSpc>
                <a:spcPct val="120000"/>
              </a:lnSpc>
              <a:buNone/>
            </a:pPr>
            <a:endParaRPr lang="ru-RU" sz="1200" dirty="0" smtClean="0"/>
          </a:p>
          <a:p>
            <a:pPr marL="0" lvl="0" indent="457200" algn="just">
              <a:buNone/>
            </a:pPr>
            <a:r>
              <a:rPr lang="ru-RU" sz="1600" dirty="0" smtClean="0"/>
              <a:t>Искать выход из  глобального  водного  кризиса можно в нескольких направлениях. Есть,   примеру,      возможность      культивировать     менее  влагоемкие сельскохозяйственные  культуры.  Или  заняться   опреснением,  хотя эта  процедура,  как известно, требует гигантских  энергетических затрат и к  тому  же оставляет  после себя огромное количество  "рассола", который  после   этого   необходимо   утилизировать.   Вероятно, в  результате  климатических  перемен некоторые регионы станут более  дождливыми, чем  раньше.  Другие - наоборот. Но общий исход глобального  потепления пока  совершенно  не ясен. И все же, если мы намерены как-то  решить проблему  нехватки  воды, то нужно помнить о словах, содержащихся  в отчете ЮНЕП:  у  нас  на  всех  одна планета, и мы - ее жители - все  зависим друг от  друга. "Окружающая среда зачастую остается за рамками  ежедневных дум и  забот  человека  и  до  сих пор рассматривается как некое добавление к  ткани жизни".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80996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9036496" cy="5104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Альтернативные источники чистой воды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628800"/>
            <a:ext cx="8712968" cy="5229200"/>
          </a:xfrm>
        </p:spPr>
        <p:txBody>
          <a:bodyPr>
            <a:noAutofit/>
          </a:bodyPr>
          <a:lstStyle/>
          <a:p>
            <a:pPr marL="0" lvl="0" indent="457200" algn="just">
              <a:lnSpc>
                <a:spcPct val="120000"/>
              </a:lnSpc>
              <a:buNone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поисках источников чистой питьевой воды ученые обратили свои взоры на Антарктиду. Они подсчитали, что за лето Антарктида сбрасывает со своего ледяного покрова в морские воды айсберги, потенциально содержащие до половины мирового запаса пресной воды. Их особенно много в Южном полушарии, как показывают фото, сделанные с искусственных спутников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Земли. Наиболее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перспективным выглядит проект перевозки айсбергов в более северные широты.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Считают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что вода во льдах Антарктиды самая чистая на Земле. Льды там формировались на протяжении тысячелетий, проблем с экологией в те далекие времена не было. </a:t>
            </a:r>
          </a:p>
          <a:p>
            <a:pPr marL="0" indent="0" algn="just">
              <a:buNone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0924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068960"/>
            <a:ext cx="3343275" cy="2486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Интересные факты о воде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916832"/>
            <a:ext cx="5904656" cy="49248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/>
              <a:t>- по нормам на каждого жителя города приходится 220 литров воды в сутки; </a:t>
            </a:r>
            <a:br>
              <a:rPr lang="ru-RU" sz="1600" dirty="0"/>
            </a:b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- принимая душ в течение 5 минут, вы расходуете около 100 литров воды; 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- каждый раз, когда вы чистите зубы, вы расходуете 1 литр воды; </a:t>
            </a:r>
            <a:br>
              <a:rPr lang="ru-RU" sz="1600" dirty="0"/>
            </a:b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- наполняя ванну лишь до половины, вы расходуете 150 литров воды; </a:t>
            </a:r>
            <a:br>
              <a:rPr lang="ru-RU" sz="16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600" dirty="0"/>
              <a:t>- разовый смыв в туалете – 8-10 литров воды; </a:t>
            </a:r>
            <a:br>
              <a:rPr lang="ru-RU" sz="1600" dirty="0"/>
            </a:b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- во время влажной уборки расходуется не менее 10 литров воды; </a:t>
            </a:r>
            <a:br>
              <a:rPr lang="ru-RU" sz="16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600" dirty="0"/>
              <a:t>- каждая стирка белья в стиральной машине требует свыше 100 литров воды; </a:t>
            </a:r>
            <a:br>
              <a:rPr lang="ru-RU" sz="1600" dirty="0"/>
            </a:b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- через обычный водопроводный кран проходит 15 литров воды в минуту; </a:t>
            </a:r>
            <a:br>
              <a:rPr lang="ru-RU" sz="16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1600" dirty="0"/>
              <a:t>- через незакрытый кран выливается около 1000 литров воды за час; </a:t>
            </a:r>
            <a:br>
              <a:rPr lang="ru-RU" sz="1600" dirty="0"/>
            </a:b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- даже самая малая утечка уносит до 80 литров воды в сутки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6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8856984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Проверьте свои знания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340768"/>
            <a:ext cx="8496944" cy="53285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Вопросы:</a:t>
            </a:r>
          </a:p>
          <a:p>
            <a:pPr marL="0" indent="0">
              <a:buNone/>
            </a:pPr>
            <a:endParaRPr lang="ru-RU" u="sng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1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1.С какой целью празднуется Всемирный день воды?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2.Кому </a:t>
            </a:r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принадлежала идея о проведении праздника?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3.Какой источник питьевой воды ученые считают в будущем самым перспективным?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Перечислите самые крупные реки Кемеровской области.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5. Чем является вода, обнаруженная на другой планете?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6.Сколько воды содержится в теле взрослого человека(в %)?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7.Назовите суточную норму потребления воды взрослым человеком в литрах, согласно исследованиям ВОЗ(всемирной организации здравоохранения).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8.Сколько процентов пресной воды от общего количества воды на планете доступно для потребления?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9.Назовите три основных потребителя пресной воды.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10.Назовите </a:t>
            </a:r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три основных способа очистки сточных вод.</a:t>
            </a:r>
          </a:p>
          <a:p>
            <a:pPr marL="0" indent="0">
              <a:lnSpc>
                <a:spcPct val="170000"/>
              </a:lnSpc>
              <a:buNone/>
            </a:pPr>
            <a:endParaRPr lang="ru-RU" sz="19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48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8928992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2405"/>
            <a:ext cx="8229600" cy="125272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Ответы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1412776"/>
            <a:ext cx="7632848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FFFF00"/>
                </a:solidFill>
              </a:rPr>
              <a:t>1.</a:t>
            </a:r>
            <a:r>
              <a:rPr lang="ru-RU" sz="1800" dirty="0">
                <a:solidFill>
                  <a:schemeClr val="bg1"/>
                </a:solidFill>
              </a:rPr>
              <a:t>Чтобы напомнить человечеству о чрезвычайной важности водных ресурсов для окружающей среды и развития общества.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FFFF00"/>
                </a:solidFill>
              </a:rPr>
              <a:t>2.</a:t>
            </a:r>
            <a:r>
              <a:rPr lang="ru-RU" sz="1800" dirty="0">
                <a:solidFill>
                  <a:schemeClr val="bg1"/>
                </a:solidFill>
              </a:rPr>
              <a:t>Генеральной Ассамблее ООН.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FFFF00"/>
                </a:solidFill>
              </a:rPr>
              <a:t>3.</a:t>
            </a:r>
            <a:r>
              <a:rPr lang="ru-RU" sz="1800" dirty="0">
                <a:solidFill>
                  <a:schemeClr val="bg1"/>
                </a:solidFill>
              </a:rPr>
              <a:t>Айсберги.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FFFF00"/>
                </a:solidFill>
              </a:rPr>
              <a:t>4.</a:t>
            </a:r>
            <a:r>
              <a:rPr lang="ru-RU" sz="1800" dirty="0">
                <a:solidFill>
                  <a:schemeClr val="bg1"/>
                </a:solidFill>
              </a:rPr>
              <a:t>Томь, Яя, Кия, Чумыш.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FFFF00"/>
                </a:solidFill>
              </a:rPr>
              <a:t>5.</a:t>
            </a:r>
            <a:r>
              <a:rPr lang="ru-RU" sz="1800" dirty="0">
                <a:solidFill>
                  <a:schemeClr val="bg1"/>
                </a:solidFill>
              </a:rPr>
              <a:t>Доказательством существования жизни на этой планете, ведь вода – основа всего живого.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FFFF00"/>
                </a:solidFill>
              </a:rPr>
              <a:t>6.</a:t>
            </a:r>
            <a:r>
              <a:rPr lang="ru-RU" sz="1800" dirty="0">
                <a:solidFill>
                  <a:schemeClr val="bg1"/>
                </a:solidFill>
              </a:rPr>
              <a:t>60 -65%.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FFFF00"/>
                </a:solidFill>
              </a:rPr>
              <a:t>7.</a:t>
            </a:r>
            <a:r>
              <a:rPr lang="ru-RU" sz="1800" dirty="0">
                <a:solidFill>
                  <a:schemeClr val="bg1"/>
                </a:solidFill>
              </a:rPr>
              <a:t>2-2,5 литра в сутки.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FFFF00"/>
                </a:solidFill>
              </a:rPr>
              <a:t>8.</a:t>
            </a:r>
            <a:r>
              <a:rPr lang="ru-RU" sz="1800" dirty="0">
                <a:solidFill>
                  <a:schemeClr val="bg1"/>
                </a:solidFill>
              </a:rPr>
              <a:t>около 1%.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FFFF00"/>
                </a:solidFill>
              </a:rPr>
              <a:t>9.</a:t>
            </a:r>
            <a:r>
              <a:rPr lang="ru-RU" sz="1800" dirty="0">
                <a:solidFill>
                  <a:schemeClr val="bg1"/>
                </a:solidFill>
              </a:rPr>
              <a:t>Ирригация, промышленность и энергетика, коммунальное хозяйство </a:t>
            </a:r>
            <a:r>
              <a:rPr lang="ru-RU" sz="1800" dirty="0" smtClean="0">
                <a:solidFill>
                  <a:schemeClr val="bg1"/>
                </a:solidFill>
              </a:rPr>
              <a:t>городов.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FFFF00"/>
                </a:solidFill>
              </a:rPr>
              <a:t>10.</a:t>
            </a:r>
            <a:r>
              <a:rPr lang="ru-RU" sz="1800" dirty="0" smtClean="0">
                <a:solidFill>
                  <a:schemeClr val="bg1"/>
                </a:solidFill>
              </a:rPr>
              <a:t>Механический</a:t>
            </a:r>
            <a:r>
              <a:rPr lang="ru-RU" sz="1800" dirty="0">
                <a:solidFill>
                  <a:schemeClr val="bg1"/>
                </a:solidFill>
              </a:rPr>
              <a:t>, химический, биологический.</a:t>
            </a:r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4761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Загадки о воде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51520" y="1700808"/>
            <a:ext cx="3822192" cy="2664296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rgbClr val="FFC000"/>
                </a:solidFill>
              </a:rPr>
              <a:t>Меня пьют, меня льют.</a:t>
            </a:r>
            <a:br>
              <a:rPr lang="ru-RU" sz="1600" dirty="0">
                <a:solidFill>
                  <a:srgbClr val="FFC000"/>
                </a:solidFill>
              </a:rPr>
            </a:br>
            <a:r>
              <a:rPr lang="ru-RU" sz="1600" dirty="0">
                <a:solidFill>
                  <a:srgbClr val="FFC000"/>
                </a:solidFill>
              </a:rPr>
              <a:t>Всем нужна я,</a:t>
            </a:r>
            <a:br>
              <a:rPr lang="ru-RU" sz="1600" dirty="0">
                <a:solidFill>
                  <a:srgbClr val="FFC000"/>
                </a:solidFill>
              </a:rPr>
            </a:br>
            <a:r>
              <a:rPr lang="ru-RU" sz="1600" dirty="0">
                <a:solidFill>
                  <a:srgbClr val="FFC000"/>
                </a:solidFill>
              </a:rPr>
              <a:t>Кто я такая?</a:t>
            </a:r>
            <a:br>
              <a:rPr lang="ru-RU" sz="1600" dirty="0">
                <a:solidFill>
                  <a:srgbClr val="FFC000"/>
                </a:solidFill>
              </a:rPr>
            </a:br>
            <a:r>
              <a:rPr lang="ru-RU" sz="1600" dirty="0" smtClean="0">
                <a:solidFill>
                  <a:srgbClr val="FFC000"/>
                </a:solidFill>
              </a:rPr>
              <a:t>***</a:t>
            </a:r>
          </a:p>
          <a:p>
            <a:r>
              <a:rPr lang="ru-RU" sz="1600" dirty="0">
                <a:solidFill>
                  <a:srgbClr val="00B050"/>
                </a:solidFill>
              </a:rPr>
              <a:t>Я и туча, и туман,</a:t>
            </a:r>
            <a:br>
              <a:rPr lang="ru-RU" sz="1600" dirty="0">
                <a:solidFill>
                  <a:srgbClr val="00B050"/>
                </a:solidFill>
              </a:rPr>
            </a:br>
            <a:r>
              <a:rPr lang="ru-RU" sz="1600" dirty="0">
                <a:solidFill>
                  <a:srgbClr val="00B050"/>
                </a:solidFill>
              </a:rPr>
              <a:t>И ручей, и океан,</a:t>
            </a:r>
            <a:br>
              <a:rPr lang="ru-RU" sz="1600" dirty="0">
                <a:solidFill>
                  <a:srgbClr val="00B050"/>
                </a:solidFill>
              </a:rPr>
            </a:br>
            <a:r>
              <a:rPr lang="ru-RU" sz="1600" dirty="0">
                <a:solidFill>
                  <a:srgbClr val="00B050"/>
                </a:solidFill>
              </a:rPr>
              <a:t>И летаю, и бегу,</a:t>
            </a:r>
            <a:br>
              <a:rPr lang="ru-RU" sz="1600" dirty="0">
                <a:solidFill>
                  <a:srgbClr val="00B050"/>
                </a:solidFill>
              </a:rPr>
            </a:br>
            <a:r>
              <a:rPr lang="ru-RU" sz="1600" dirty="0">
                <a:solidFill>
                  <a:srgbClr val="00B050"/>
                </a:solidFill>
              </a:rPr>
              <a:t>И стеклянной быть могу!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05064"/>
            <a:ext cx="396044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499992" y="4077072"/>
            <a:ext cx="4104456" cy="2780928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rgbClr val="0070C0"/>
                </a:solidFill>
              </a:rPr>
              <a:t>В морях и реках обитает,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>
                <a:solidFill>
                  <a:srgbClr val="0070C0"/>
                </a:solidFill>
              </a:rPr>
              <a:t>Но часто по небу летает.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>
                <a:solidFill>
                  <a:srgbClr val="0070C0"/>
                </a:solidFill>
              </a:rPr>
              <a:t>А как наскучит ей летать,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>
                <a:solidFill>
                  <a:srgbClr val="0070C0"/>
                </a:solidFill>
              </a:rPr>
              <a:t>На землю падает опять.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>
                <a:solidFill>
                  <a:srgbClr val="0070C0"/>
                </a:solidFill>
              </a:rPr>
              <a:t>***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Очень добродушная,</a:t>
            </a:r>
            <a:br>
              <a:rPr lang="ru-RU" sz="16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Я мягкая, послушная,</a:t>
            </a:r>
            <a:br>
              <a:rPr lang="ru-RU" sz="16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Но когда я захочу,</a:t>
            </a:r>
            <a:br>
              <a:rPr lang="ru-RU" sz="16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Даже камень источу.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340768"/>
            <a:ext cx="432048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925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uiExpand="1" build="p"/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208823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92D050"/>
                </a:solidFill>
              </a:rPr>
              <a:t>Всемирный день воды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solidFill>
                  <a:srgbClr val="FFC000"/>
                </a:solidFill>
              </a:rPr>
              <a:t>22 марта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788024" y="2564904"/>
            <a:ext cx="4110224" cy="4509120"/>
          </a:xfrm>
        </p:spPr>
        <p:txBody>
          <a:bodyPr>
            <a:normAutofit/>
          </a:bodyPr>
          <a:lstStyle/>
          <a:p>
            <a:pPr marL="0" indent="457200">
              <a:buNone/>
            </a:pPr>
            <a:r>
              <a:rPr lang="ru-RU" sz="1600" dirty="0" smtClean="0"/>
              <a:t>Одна из самых важных дат экологического календаря; именно этот день является </a:t>
            </a:r>
            <a:r>
              <a:rPr lang="ru-RU" sz="1600" dirty="0"/>
              <a:t>уникальной возможностью напомнить человечеству о чрезвычайной важности водных ресурсов для окружающей среды и развития общества. Практические усилия могут помочь углубить общественное понимание как проблем, так и решений в этой области. Для достижения положительных результатов необходимо превратить слова в обязательства и действия в рамках общей темы.</a:t>
            </a: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4904"/>
            <a:ext cx="4608512" cy="3737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031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8"/>
            <a:ext cx="288032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8200" y="332656"/>
            <a:ext cx="3822192" cy="2985219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rgbClr val="FFC000"/>
                </a:solidFill>
              </a:rPr>
              <a:t>Ветерок-пастушок затрубил в свой рожок. </a:t>
            </a:r>
            <a:br>
              <a:rPr lang="ru-RU" sz="1600" dirty="0">
                <a:solidFill>
                  <a:srgbClr val="FFC000"/>
                </a:solidFill>
              </a:rPr>
            </a:br>
            <a:r>
              <a:rPr lang="ru-RU" sz="1600" dirty="0">
                <a:solidFill>
                  <a:srgbClr val="FFC000"/>
                </a:solidFill>
              </a:rPr>
              <a:t>Собрались овечки у небесной речки. </a:t>
            </a:r>
            <a:br>
              <a:rPr lang="ru-RU" sz="1600" dirty="0">
                <a:solidFill>
                  <a:srgbClr val="FFC000"/>
                </a:solidFill>
              </a:rPr>
            </a:br>
            <a:r>
              <a:rPr lang="ru-RU" sz="1600" dirty="0">
                <a:solidFill>
                  <a:srgbClr val="FFC000"/>
                </a:solidFill>
              </a:rPr>
              <a:t>(Облака)</a:t>
            </a:r>
          </a:p>
          <a:p>
            <a:r>
              <a:rPr lang="ru-RU" sz="1600" dirty="0">
                <a:solidFill>
                  <a:srgbClr val="FF0000"/>
                </a:solidFill>
              </a:rPr>
              <a:t>***</a:t>
            </a:r>
          </a:p>
          <a:p>
            <a:r>
              <a:rPr lang="ru-RU" sz="1600" dirty="0">
                <a:solidFill>
                  <a:srgbClr val="FF0000"/>
                </a:solidFill>
              </a:rPr>
              <a:t>Чуть дрожит на ветерке</a:t>
            </a:r>
            <a:br>
              <a:rPr lang="ru-RU" sz="1600" dirty="0">
                <a:solidFill>
                  <a:srgbClr val="FF0000"/>
                </a:solidFill>
              </a:rPr>
            </a:br>
            <a:r>
              <a:rPr lang="ru-RU" sz="1600" dirty="0">
                <a:solidFill>
                  <a:srgbClr val="FF0000"/>
                </a:solidFill>
              </a:rPr>
              <a:t>Лента на просторе.</a:t>
            </a:r>
            <a:br>
              <a:rPr lang="ru-RU" sz="1600" dirty="0">
                <a:solidFill>
                  <a:srgbClr val="FF0000"/>
                </a:solidFill>
              </a:rPr>
            </a:br>
            <a:r>
              <a:rPr lang="ru-RU" sz="1600" dirty="0">
                <a:solidFill>
                  <a:srgbClr val="FF0000"/>
                </a:solidFill>
              </a:rPr>
              <a:t>Узкий кончик - в роднике,</a:t>
            </a:r>
            <a:br>
              <a:rPr lang="ru-RU" sz="1600" dirty="0">
                <a:solidFill>
                  <a:srgbClr val="FF0000"/>
                </a:solidFill>
              </a:rPr>
            </a:br>
            <a:r>
              <a:rPr lang="ru-RU" sz="1600" dirty="0">
                <a:solidFill>
                  <a:srgbClr val="FF0000"/>
                </a:solidFill>
              </a:rPr>
              <a:t>А широкий - в море.</a:t>
            </a:r>
            <a:br>
              <a:rPr lang="ru-RU" sz="1600" dirty="0">
                <a:solidFill>
                  <a:srgbClr val="FF0000"/>
                </a:solidFill>
              </a:rPr>
            </a:br>
            <a:r>
              <a:rPr lang="ru-RU" sz="1600" dirty="0">
                <a:solidFill>
                  <a:srgbClr val="FF0000"/>
                </a:solidFill>
              </a:rPr>
              <a:t>(Река)</a:t>
            </a:r>
          </a:p>
          <a:p>
            <a:endParaRPr lang="ru-RU" sz="1600" dirty="0"/>
          </a:p>
        </p:txBody>
      </p:sp>
      <p:sp>
        <p:nvSpPr>
          <p:cNvPr id="7" name="Заголовок 1"/>
          <p:cNvSpPr>
            <a:spLocks noGrp="1"/>
          </p:cNvSpPr>
          <p:nvPr>
            <p:ph type="body" idx="1"/>
          </p:nvPr>
        </p:nvSpPr>
        <p:spPr>
          <a:xfrm>
            <a:off x="395536" y="3212976"/>
            <a:ext cx="3822700" cy="3384104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rgbClr val="7030A0"/>
                </a:solidFill>
              </a:rPr>
              <a:t>Если руки наши в ваксе,</a:t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</a:rPr>
              <a:t>Если на нос сели кляксы,</a:t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</a:rPr>
              <a:t>Кто тогда нам первый друг,</a:t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</a:rPr>
              <a:t>Снимет грязь с лица и рук?</a:t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</a:rPr>
              <a:t>Без чего не может мама</a:t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</a:rPr>
              <a:t>Ни готовить, ни стирать,</a:t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</a:rPr>
              <a:t>Без чего, мы скажем прямо,</a:t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</a:rPr>
              <a:t>Человеку умирать?</a:t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</a:rPr>
              <a:t>Чтобы лился дождик с неба,</a:t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</a:rPr>
              <a:t>Чтоб росли колосья хлеба,</a:t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</a:rPr>
              <a:t>Чтобы плыли корабли -</a:t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</a:rPr>
              <a:t>Жить нельзя нам без ...</a:t>
            </a:r>
            <a:br>
              <a:rPr lang="ru-RU" sz="1600" dirty="0">
                <a:solidFill>
                  <a:srgbClr val="7030A0"/>
                </a:solidFill>
              </a:rPr>
            </a:br>
            <a:r>
              <a:rPr lang="ru-RU" sz="1600" dirty="0">
                <a:solidFill>
                  <a:srgbClr val="7030A0"/>
                </a:solidFill>
              </a:rPr>
              <a:t>(Воды)</a:t>
            </a: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212976"/>
            <a:ext cx="482453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154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503253"/>
            <a:ext cx="3743271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Бегу я как по лесенке,</a:t>
            </a:r>
            <a:br>
              <a:rPr lang="ru-RU" sz="16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По камушкам звеня,</a:t>
            </a:r>
            <a:br>
              <a:rPr lang="ru-RU" sz="16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Издалека по песенке</a:t>
            </a:r>
            <a:br>
              <a:rPr lang="ru-RU" sz="16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Узнаете меня.</a:t>
            </a:r>
            <a:br>
              <a:rPr lang="ru-RU" sz="16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tx2">
                    <a:lumMod val="50000"/>
                  </a:schemeClr>
                </a:solidFill>
              </a:rPr>
              <a:t>(Ручеек)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***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rgbClr val="FF0000"/>
                </a:solidFill>
              </a:rPr>
              <a:t>В голубенькой рубашке</a:t>
            </a:r>
            <a:br>
              <a:rPr lang="ru-RU" sz="1600" dirty="0">
                <a:solidFill>
                  <a:srgbClr val="FF0000"/>
                </a:solidFill>
              </a:rPr>
            </a:br>
            <a:r>
              <a:rPr lang="ru-RU" sz="1600" dirty="0">
                <a:solidFill>
                  <a:srgbClr val="FF0000"/>
                </a:solidFill>
              </a:rPr>
              <a:t>Бежит по дну овражка.</a:t>
            </a:r>
            <a:br>
              <a:rPr lang="ru-RU" sz="1600" dirty="0">
                <a:solidFill>
                  <a:srgbClr val="FF0000"/>
                </a:solidFill>
              </a:rPr>
            </a:br>
            <a:r>
              <a:rPr lang="ru-RU" sz="1600" dirty="0">
                <a:solidFill>
                  <a:srgbClr val="FF0000"/>
                </a:solidFill>
              </a:rPr>
              <a:t>(Ручеек)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rgbClr val="FF0000"/>
                </a:solidFill>
              </a:rPr>
              <a:t>***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>
                <a:solidFill>
                  <a:srgbClr val="FFC000"/>
                </a:solidFill>
              </a:rPr>
              <a:t>Кругом </a:t>
            </a:r>
            <a:r>
              <a:rPr lang="ru-RU" sz="1600" dirty="0">
                <a:solidFill>
                  <a:srgbClr val="FFC000"/>
                </a:solidFill>
              </a:rPr>
              <a:t>вода, а пить нечего.</a:t>
            </a:r>
            <a:br>
              <a:rPr lang="ru-RU" sz="1600" dirty="0">
                <a:solidFill>
                  <a:srgbClr val="FFC000"/>
                </a:solidFill>
              </a:rPr>
            </a:br>
            <a:r>
              <a:rPr lang="ru-RU" sz="1600" dirty="0">
                <a:solidFill>
                  <a:srgbClr val="FFC000"/>
                </a:solidFill>
              </a:rPr>
              <a:t>(Море</a:t>
            </a:r>
            <a:r>
              <a:rPr lang="ru-RU" sz="1600" dirty="0" smtClean="0">
                <a:solidFill>
                  <a:srgbClr val="FFC000"/>
                </a:solidFill>
              </a:rPr>
              <a:t>)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rgbClr val="FFC000"/>
                </a:solidFill>
              </a:rPr>
              <a:t>***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rgbClr val="00B050"/>
                </a:solidFill>
              </a:rPr>
              <a:t>На </a:t>
            </a:r>
            <a:r>
              <a:rPr lang="ru-RU" sz="1600" dirty="0">
                <a:solidFill>
                  <a:srgbClr val="00B050"/>
                </a:solidFill>
              </a:rPr>
              <a:t>дворе переполох: </a:t>
            </a:r>
            <a:br>
              <a:rPr lang="ru-RU" sz="1600" dirty="0">
                <a:solidFill>
                  <a:srgbClr val="00B050"/>
                </a:solidFill>
              </a:rPr>
            </a:br>
            <a:r>
              <a:rPr lang="ru-RU" sz="1600" dirty="0">
                <a:solidFill>
                  <a:srgbClr val="00B050"/>
                </a:solidFill>
              </a:rPr>
              <a:t>С неба сыплется горох. </a:t>
            </a:r>
            <a:br>
              <a:rPr lang="ru-RU" sz="1600" dirty="0">
                <a:solidFill>
                  <a:srgbClr val="00B050"/>
                </a:solidFill>
              </a:rPr>
            </a:br>
            <a:r>
              <a:rPr lang="ru-RU" sz="1600" dirty="0">
                <a:solidFill>
                  <a:srgbClr val="00B050"/>
                </a:solidFill>
              </a:rPr>
              <a:t>Съела шесть горошин Нина, </a:t>
            </a:r>
            <a:br>
              <a:rPr lang="ru-RU" sz="1600" dirty="0">
                <a:solidFill>
                  <a:srgbClr val="00B050"/>
                </a:solidFill>
              </a:rPr>
            </a:br>
            <a:r>
              <a:rPr lang="ru-RU" sz="1600" dirty="0">
                <a:solidFill>
                  <a:srgbClr val="00B050"/>
                </a:solidFill>
              </a:rPr>
              <a:t>У нее теперь ангина. </a:t>
            </a:r>
            <a:br>
              <a:rPr lang="ru-RU" sz="1600" dirty="0">
                <a:solidFill>
                  <a:srgbClr val="00B050"/>
                </a:solidFill>
              </a:rPr>
            </a:br>
            <a:r>
              <a:rPr lang="ru-RU" sz="1600" dirty="0">
                <a:solidFill>
                  <a:srgbClr val="00B050"/>
                </a:solidFill>
              </a:rPr>
              <a:t>(Град</a:t>
            </a:r>
            <a:r>
              <a:rPr lang="ru-RU" sz="1600" dirty="0" smtClean="0">
                <a:solidFill>
                  <a:srgbClr val="00B050"/>
                </a:solidFill>
              </a:rPr>
              <a:t>)</a:t>
            </a:r>
          </a:p>
          <a:p>
            <a:pPr marL="0" indent="0" algn="ctr">
              <a:buNone/>
            </a:pPr>
            <a:r>
              <a:rPr lang="ru-RU" sz="1600" dirty="0">
                <a:solidFill>
                  <a:srgbClr val="00B050"/>
                </a:solidFill>
              </a:rPr>
              <a:t>***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Не пешеход, а идет </a:t>
            </a:r>
            <a:br>
              <a:rPr lang="ru-RU" sz="1600" dirty="0"/>
            </a:br>
            <a:r>
              <a:rPr lang="ru-RU" sz="1600" dirty="0"/>
              <a:t>Мокнут люди у ворот. </a:t>
            </a:r>
            <a:br>
              <a:rPr lang="ru-RU" sz="1600" dirty="0"/>
            </a:br>
            <a:r>
              <a:rPr lang="ru-RU" sz="1600" dirty="0"/>
              <a:t>Ловит дачник его в кадку. </a:t>
            </a:r>
            <a:br>
              <a:rPr lang="ru-RU" sz="1600" dirty="0"/>
            </a:br>
            <a:r>
              <a:rPr lang="ru-RU" sz="1600" dirty="0"/>
              <a:t>Очень трудная загадка? </a:t>
            </a:r>
            <a:br>
              <a:rPr lang="ru-RU" sz="1600" dirty="0"/>
            </a:br>
            <a:r>
              <a:rPr lang="ru-RU" sz="1600" dirty="0"/>
              <a:t>(Дождь)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76672"/>
            <a:ext cx="4104456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129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412776"/>
            <a:ext cx="8640960" cy="5184576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1.   Г. В. Стадницкий, А. И. Родионов. «Экология».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2.   Жуков А. И., Монгайт И. Л., Родзиллер И. Д. Методы очистки производственных сточных вод М.: Стройиздат.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3.   Методы охраны внутренних вод от загрязнения и истощения / Под ред. И.К. Гавич. — М.: Агропромиздат, 1985.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4.   Руководство по контролю качества питьевой воды. 2-е издание., т.1, ВОЗ, Женева, 1994.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5.   Журнал «Инженерная экология», №1, 1999 г.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6.   «Экология, здоровье и природопользование в России» / Под. ред. Протасова В.Ф. - М. 1995/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7.   Н.А. Агаджанян, В.И. Торшин «Экология человека» - ММП «Экоцентр», КРУК 1994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   8.   Е.Э. Боровский. «Вода в природе. Дефицит чистой пресной воды.» М., «Чистые пруды», 2009.</a:t>
            </a:r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31640" y="404664"/>
            <a:ext cx="6417734" cy="939801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Список литературы: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7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4"/>
            <a:ext cx="9144000" cy="681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852936"/>
            <a:ext cx="8229600" cy="1252728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790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04864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FFFF00"/>
                </a:solidFill>
              </a:rPr>
              <a:t>Идея о проведении этого праздника впервые прозвучала на Конференции ООН по охране окружающей среды и развитию, которая состоялась в 1992 году в Рио – де – </a:t>
            </a:r>
            <a:r>
              <a:rPr lang="ru-RU" sz="1800" dirty="0" smtClean="0">
                <a:solidFill>
                  <a:srgbClr val="FFFF00"/>
                </a:solidFill>
              </a:rPr>
              <a:t>Жанейро</a:t>
            </a:r>
            <a:endParaRPr lang="ru-RU" sz="1800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76056" y="4365104"/>
            <a:ext cx="3822192" cy="2304256"/>
          </a:xfrm>
        </p:spPr>
        <p:txBody>
          <a:bodyPr>
            <a:normAutofit/>
          </a:bodyPr>
          <a:lstStyle/>
          <a:p>
            <a:r>
              <a:rPr lang="ru-RU" sz="1400" i="1" dirty="0">
                <a:solidFill>
                  <a:schemeClr val="accent5">
                    <a:lumMod val="50000"/>
                  </a:schemeClr>
                </a:solidFill>
              </a:rPr>
              <a:t>В 2003 году Генеральная Ассамблея объявила период 2005-2015 гг. Международным десятилетием действий «Вода для жизни».</a:t>
            </a:r>
          </a:p>
          <a:p>
            <a:endParaRPr lang="ru-RU" sz="1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211960" y="0"/>
            <a:ext cx="4110224" cy="116632"/>
          </a:xfrm>
        </p:spPr>
        <p:txBody>
          <a:bodyPr>
            <a:normAutofit fontScale="25000" lnSpcReduction="20000"/>
          </a:bodyPr>
          <a:lstStyle/>
          <a:p>
            <a:endParaRPr lang="ru-RU" sz="14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76056" y="1340768"/>
            <a:ext cx="4067944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1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1400" dirty="0" smtClean="0"/>
              <a:t>В </a:t>
            </a:r>
            <a:r>
              <a:rPr lang="ru-RU" sz="1400" dirty="0"/>
              <a:t>резолюции Генеральной Ассамблеи предложено государствам проводить в этот день мероприятия, посвящённые сохранению и освоению водных ресурсов. Генеральная Ассамблея попросила Генерального секретаря ООН сосредоточивать ежегодные соответствующие мероприятия ООН на одной конкретной теме.</a:t>
            </a:r>
            <a:r>
              <a:rPr lang="ru-RU" sz="1400" dirty="0">
                <a:solidFill>
                  <a:srgbClr val="92D050"/>
                </a:solidFill>
              </a:rPr>
              <a:t/>
            </a:r>
            <a:br>
              <a:rPr lang="ru-RU" sz="1400" dirty="0">
                <a:solidFill>
                  <a:srgbClr val="92D050"/>
                </a:solidFill>
              </a:rPr>
            </a:br>
            <a:endParaRPr lang="ru-RU" sz="1400" dirty="0">
              <a:solidFill>
                <a:srgbClr val="92D050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5040560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035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FFFF00"/>
                </a:solidFill>
              </a:rPr>
              <a:t>Основные цели проведения Всемирного дня водных ресурсов: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860032" y="2110313"/>
            <a:ext cx="4032448" cy="475252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1600" dirty="0"/>
              <a:t>— Способствовать принятию соответствующих мер для решения проблемы снабжения населения питьевой водой;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Информировать общественность о важности охраны и сохранения ресурсов пресной воды и водных ресурсов в целом;</a:t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Привлечь к празднованию Всемирного дня водных ресурсов правительства, международные агентства, неправительственные организации и частный сектор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36912"/>
            <a:ext cx="460851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521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FFFF00"/>
                </a:solidFill>
              </a:rPr>
              <a:t>Основные темы Десятилетия «Вода для жизни», в частности, таковы: </a:t>
            </a:r>
            <a:r>
              <a:rPr lang="ru-RU" sz="2800" u="sng" dirty="0"/>
              <a:t/>
            </a:r>
            <a:br>
              <a:rPr lang="ru-RU" sz="2800" u="sng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988840"/>
            <a:ext cx="4175319" cy="486916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дефицит воды;</a:t>
            </a:r>
            <a:endParaRPr lang="ru-RU" sz="1600" dirty="0"/>
          </a:p>
          <a:p>
            <a:r>
              <a:rPr lang="ru-RU" sz="1600" dirty="0" smtClean="0"/>
              <a:t>доступ </a:t>
            </a:r>
            <a:r>
              <a:rPr lang="ru-RU" sz="1600" dirty="0"/>
              <a:t>к санитарии и медицинскому </a:t>
            </a:r>
            <a:r>
              <a:rPr lang="ru-RU" sz="1600" dirty="0" smtClean="0"/>
              <a:t>обслуживанию</a:t>
            </a:r>
            <a:r>
              <a:rPr lang="ru-RU" sz="1600" dirty="0"/>
              <a:t>;</a:t>
            </a:r>
          </a:p>
          <a:p>
            <a:r>
              <a:rPr lang="ru-RU" sz="1600" dirty="0"/>
              <a:t>гендерные аспекты проблемы </a:t>
            </a:r>
            <a:r>
              <a:rPr lang="ru-RU" sz="1600" dirty="0" smtClean="0"/>
              <a:t>водоснабжения; </a:t>
            </a:r>
            <a:endParaRPr lang="ru-RU" sz="1600" dirty="0"/>
          </a:p>
          <a:p>
            <a:r>
              <a:rPr lang="ru-RU" sz="1600" dirty="0"/>
              <a:t>формирование </a:t>
            </a:r>
            <a:r>
              <a:rPr lang="ru-RU" sz="1600" dirty="0" smtClean="0"/>
              <a:t>потенциала</a:t>
            </a:r>
            <a:r>
              <a:rPr lang="ru-RU" sz="1600" dirty="0"/>
              <a:t>;</a:t>
            </a:r>
          </a:p>
          <a:p>
            <a:r>
              <a:rPr lang="ru-RU" sz="1600" dirty="0" smtClean="0"/>
              <a:t>Финансирование; </a:t>
            </a:r>
            <a:endParaRPr lang="ru-RU" sz="1600" dirty="0"/>
          </a:p>
          <a:p>
            <a:r>
              <a:rPr lang="ru-RU" sz="1600" dirty="0"/>
              <a:t>стоимостная </a:t>
            </a:r>
            <a:r>
              <a:rPr lang="ru-RU" sz="1600" dirty="0" smtClean="0"/>
              <a:t>оценка;</a:t>
            </a:r>
            <a:endParaRPr lang="ru-RU" sz="1600" dirty="0"/>
          </a:p>
          <a:p>
            <a:r>
              <a:rPr lang="ru-RU" sz="1600" dirty="0"/>
              <a:t>комплексное управление водными ресурсами, трансграничные </a:t>
            </a:r>
            <a:r>
              <a:rPr lang="ru-RU" sz="1600" dirty="0" smtClean="0"/>
              <a:t>вопросы, связанные </a:t>
            </a:r>
            <a:r>
              <a:rPr lang="ru-RU" sz="1600" dirty="0"/>
              <a:t>с </a:t>
            </a:r>
            <a:r>
              <a:rPr lang="ru-RU" sz="1600" dirty="0" smtClean="0"/>
              <a:t>водой;</a:t>
            </a:r>
            <a:endParaRPr lang="ru-RU" sz="1600" dirty="0"/>
          </a:p>
          <a:p>
            <a:r>
              <a:rPr lang="ru-RU" sz="1600" dirty="0" smtClean="0"/>
              <a:t>окружающая </a:t>
            </a:r>
            <a:r>
              <a:rPr lang="ru-RU" sz="1600" dirty="0"/>
              <a:t>среда и биоразнообразие, предупреждение </a:t>
            </a:r>
            <a:r>
              <a:rPr lang="ru-RU" sz="1600" dirty="0" smtClean="0"/>
              <a:t>бедствий</a:t>
            </a:r>
            <a:r>
              <a:rPr lang="ru-RU" sz="1600" dirty="0"/>
              <a:t>;</a:t>
            </a:r>
          </a:p>
          <a:p>
            <a:r>
              <a:rPr lang="ru-RU" sz="1600" dirty="0"/>
              <a:t>продовольствие и сельское </a:t>
            </a:r>
            <a:r>
              <a:rPr lang="ru-RU" sz="1600" dirty="0" smtClean="0"/>
              <a:t>хозяйство</a:t>
            </a:r>
            <a:r>
              <a:rPr lang="ru-RU" sz="1600" dirty="0"/>
              <a:t>;</a:t>
            </a:r>
          </a:p>
          <a:p>
            <a:r>
              <a:rPr lang="ru-RU" sz="1600" dirty="0"/>
              <a:t>загрязнение и </a:t>
            </a:r>
            <a:r>
              <a:rPr lang="ru-RU" sz="1600" dirty="0" smtClean="0"/>
              <a:t>энергетика.</a:t>
            </a:r>
            <a:endParaRPr lang="ru-RU" sz="1600" dirty="0"/>
          </a:p>
          <a:p>
            <a:endParaRPr lang="ru-RU" sz="1200" dirty="0"/>
          </a:p>
          <a:p>
            <a:endParaRPr lang="ru-RU" sz="1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492896"/>
            <a:ext cx="4608511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470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400" dirty="0">
                <a:solidFill>
                  <a:srgbClr val="FFFF00"/>
                </a:solidFill>
              </a:rPr>
              <a:t>Выдающиеся личности, связанные с данной датой</a:t>
            </a:r>
            <a:br>
              <a:rPr lang="ru-RU" sz="2400" dirty="0">
                <a:solidFill>
                  <a:srgbClr val="FFFF00"/>
                </a:solidFill>
              </a:rPr>
            </a:b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2060848"/>
            <a:ext cx="5112568" cy="5013176"/>
          </a:xfrm>
        </p:spPr>
        <p:txBody>
          <a:bodyPr>
            <a:normAutofit/>
          </a:bodyPr>
          <a:lstStyle/>
          <a:p>
            <a:pPr marL="0" lvl="0" indent="457200" algn="just">
              <a:buNone/>
            </a:pPr>
            <a:r>
              <a:rPr lang="ru-RU" sz="1600" dirty="0"/>
              <a:t>33-летний Скотт </a:t>
            </a:r>
            <a:r>
              <a:rPr lang="ru-RU" sz="1600" dirty="0" err="1"/>
              <a:t>Харрисон</a:t>
            </a:r>
            <a:r>
              <a:rPr lang="ru-RU" sz="1600" dirty="0"/>
              <a:t> создал благотворительный фонд, который начал собирать пожертвования с тем, чтобы обеспечить питьевой водой африканцев, а затем и людей в Индии и Бангладеш. Главная цель благотворителя - сбор средств на строительство колодцев, водопроводов и канализации в отдаленных африканских, и не только, деревнях. Ведь каждый день в Африке от болезней, связанных с нехваткой чистой воды и потреблением грязной, погибают порядка 4500 человек, и большинство из них дети, указывает сайт фонда.</a:t>
            </a:r>
          </a:p>
          <a:p>
            <a:pPr marL="0" indent="457200" algn="just">
              <a:buNone/>
            </a:pPr>
            <a:r>
              <a:rPr lang="ru-RU" sz="1600" dirty="0"/>
              <a:t>В итоге мощная пиар-кампания, к которой подключились самые известные дорогие магазины и бутики на нью-йоркской Пятой авеню, а главное - сама гуманная идея бескорыстной помощи, сделали свое дело.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078337"/>
            <a:ext cx="3744416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76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8856984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944216"/>
          </a:xfrm>
        </p:spPr>
        <p:txBody>
          <a:bodyPr>
            <a:noAutofit/>
          </a:bodyPr>
          <a:lstStyle/>
          <a:p>
            <a:r>
              <a:rPr lang="ru-RU" sz="1800" dirty="0"/>
              <a:t>За 3,5 года фонду удалось собрать порядка 180 тысяч пожертвований и больше 15 миллионов долларов, а доступ к чистой воде в итоге получили почти миллион африканцев в 19 странах. В его амбициозных планах, которым вполне могла бы позавидовать и ООН - напоить еще 100 миллионов человек в ближайшие 10 лет. 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5111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111">
      <a:majorFont>
        <a:latin typeface="Bookman Old Style"/>
        <a:ea typeface=""/>
        <a:cs typeface=""/>
      </a:majorFont>
      <a:minorFont>
        <a:latin typeface="Bookman Old Style"/>
        <a:ea typeface=""/>
        <a:cs typeface="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1658</TotalTime>
  <Words>2682</Words>
  <Application>Microsoft Office PowerPoint</Application>
  <PresentationFormat>Экран (4:3)</PresentationFormat>
  <Paragraphs>191</Paragraphs>
  <Slides>43</Slides>
  <Notes>5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Волна</vt:lpstr>
      <vt:lpstr>Всемирный день воды</vt:lpstr>
      <vt:lpstr>«Нельзя сказать, что вода необходима для жизни: Она и есть ЖИЗНЬ.»© Антуан де Сент - Экзюпери</vt:lpstr>
      <vt:lpstr>Название экологической даты.  История возникновения праздника. Цели проведения праздника. Основные темы в рамках празднования дня воды. Выдающиеся личности, связанные с данной датой. История о девочке, спасшей тысячи жизней (видео). Экология водных ресурсов Кемеровской области. Мероприятия по улучшению экологической ситуации края. Мероприятия, проведенные в рамках экологической даты в нашем детском саду. Характеристики проблемы экологии водных ресурсов. Роль воды в жизни человека. Причины возникновения проблемы экологии водных ресурсов. Способы очищения и повышения качества питьевой воды. Перспективы в решении проблемы. Интересные факты о воде. Проверьте свои знания. Ответы Загадки о воде. Список литературы. </vt:lpstr>
      <vt:lpstr>Всемирный день воды  22 марта </vt:lpstr>
      <vt:lpstr>Идея о проведении этого праздника впервые прозвучала на Конференции ООН по охране окружающей среды и развитию, которая состоялась в 1992 году в Рио – де – Жанейро</vt:lpstr>
      <vt:lpstr>Основные цели проведения Всемирного дня водных ресурсов: </vt:lpstr>
      <vt:lpstr>Основные темы Десятилетия «Вода для жизни», в частности, таковы:  </vt:lpstr>
      <vt:lpstr>Выдающиеся личности, связанные с данной датой </vt:lpstr>
      <vt:lpstr>За 3,5 года фонду удалось собрать порядка 180 тысяч пожертвований и больше 15 миллионов долларов, а доступ к чистой воде в итоге получили почти миллион африканцев в 19 странах. В его амбициозных планах, которым вполне могла бы позавидовать и ООН - напоить еще 100 миллионов человек в ближайшие 10 лет.  </vt:lpstr>
      <vt:lpstr>  К празднованию Всемирного дня водных ресурсов как никогда подходит история, которую обсуждает сейчас весь мир, о маленькой американской девочке, погибшей в ДТП, и собравшей миллионы, чтобы помочь другим людям.</vt:lpstr>
      <vt:lpstr>300 долларов, которые хотела собрать Рейчел, смогли бы спасти от смерти полтора десятка человек. Собранной сейчас суммы хватило, чтобы провести питьевую воду во многие африканские деревни и спасти жизни около  60 000 человек. </vt:lpstr>
      <vt:lpstr>История о девочке, спасшей тысячи жизней (видео)</vt:lpstr>
      <vt:lpstr>Экология водных ресурсов Кемеровской области</vt:lpstr>
      <vt:lpstr>Основным критерием, определяющим экологическое состояние водного бассейна, является его загрязнение. </vt:lpstr>
      <vt:lpstr>Высокий уровень загрязнения речных вод (сильно и очень сильно загрязненных, по стандартам ВОЗ) отмечается практически на всем протяжении Томи, начиная от г. Междуреченск. </vt:lpstr>
      <vt:lpstr>Воздействие горного производства на водный бассейн проявляется в изменении водного режима, загрязнении и засорении вод. Во всех случаях происходит иссушение зоны горных выработок, откачка, а затем сброс подземных вод в гидрографическую сеть за пределами разрабатываемого участка</vt:lpstr>
      <vt:lpstr>Основной водоисточник питьевого и хозяйственного водоснабжения региона - река Томь не только превращается в реку, опасную для питьевого водопотребления, но и теряет свои рекреаци­онные возможности</vt:lpstr>
      <vt:lpstr>Мероприятия по улучшению экологической ситуации края</vt:lpstr>
      <vt:lpstr>Мероприятия, проводимые в рамках экологической даты в нашем  детском саду.</vt:lpstr>
      <vt:lpstr>Так в международный день водных ресурсов мы провели тематическое занятие с воспитанниками нашего сада, темой которого стала проблема чистоты питьевой воды. Ребята мастерили фильтры из подручных материалов и самостоятельно очищали воду от самых разных видов загрязнения. </vt:lpstr>
      <vt:lpstr>Я считаю, что в результате проделанной работы есть положительные результаты: сформированы начала экологической культуры детей, расширился их кругозор. У детей появилось желание общаться с природой и отражать свои впечатления через различные виды деятельности. </vt:lpstr>
      <vt:lpstr>Презентация PowerPoint</vt:lpstr>
      <vt:lpstr>Характеристики проблемы экологии водных ресурсов. Роль воды в жизни человека.</vt:lpstr>
      <vt:lpstr>Первостепенная роль воды в жизни всех живых существ, и человека в том числе, связана с тем, что она является универсальным растворителем огромного количества химических веществ. Т.е. фактически является той средой, в которой и протекают все процессы жизнедеятельности. </vt:lpstr>
      <vt:lpstr>Вот лишь небольшой и далеко не полный перечень "обязанностей" воды в нашем организме. </vt:lpstr>
      <vt:lpstr>В зависимости от интенсивности работы, внешних условий (в т.ч. климата), культурных традиций человек суммарно (вместе с пищей) употребляет от 2 до 4 л воды в сутки. Среднесуточное же потребление составляет около 2 -2.5 л. Именно из этих цифр исходит Всемирная Организация Здравоохранения (ВОЗ) при разработке рекомендаций по качеству воды. </vt:lpstr>
      <vt:lpstr>Причины возникновения проблемы экологии водных ресурсов</vt:lpstr>
      <vt:lpstr>Особенно интенсивно используются речные воды. Несмотря на то, что в руслах рек содержится всего 1200 км3 воды, высокая активность водообмена речных вод (1 раз в 11–14 дней) умножает их ресурсы. К этому  следует добавить ежегодно возобновляемый полезный объем водохранилищ мира, оцениваемый в 3200 км3. </vt:lpstr>
      <vt:lpstr>Загрязнению подвергаются не только поверхностные, но и подземные воды, которые страдают от загрязнений нефтяными промыслами, предприятиями горнодобывающей промышленности, отходов полей фильтрации, шлаконакопителей и отвалов металлургических заводов, хранилищ химических отходов и удобрений, свалок, животноводческих комплексов, канализационных стоков населенных пунктов.</vt:lpstr>
      <vt:lpstr>Способы очищения и повышения качества питьевой воды</vt:lpstr>
      <vt:lpstr>Из  общего  количества  сточных  вод 69 % –  условно  чистые; 18 % –  загрязненные; 13 % –  нормально  очищенные. Загрязненные и нормально очищенные нуждаются в многократном разбавлении чистой водой.</vt:lpstr>
      <vt:lpstr>Способы очистки воды в быту</vt:lpstr>
      <vt:lpstr>Если нет возможности приобрести фильтр, воду можно отстаивать.  Воду из-под крана нужно отстаивать не менее трех часов, а лучше всю ночь, в эмалированных кастрюлях после чего ее надо прокипятить. </vt:lpstr>
      <vt:lpstr>Перспективы в решении проблемы</vt:lpstr>
      <vt:lpstr>Альтернативные источники чистой воды</vt:lpstr>
      <vt:lpstr>Интересные факты о воде</vt:lpstr>
      <vt:lpstr>Проверьте свои знания</vt:lpstr>
      <vt:lpstr>Ответы</vt:lpstr>
      <vt:lpstr>Загадки о воде</vt:lpstr>
      <vt:lpstr>Презентация PowerPoint</vt:lpstr>
      <vt:lpstr>Презентация PowerPoint</vt:lpstr>
      <vt:lpstr>1.   Г. В. Стадницкий, А. И. Родионов. «Экология». 2.   Жуков А. И., Монгайт И. Л., Родзиллер И. Д. Методы очистки производственных сточных вод М.: Стройиздат. 3.   Методы охраны внутренних вод от загрязнения и истощения / Под ред. И.К. Гавич. — М.: Агропромиздат, 1985. 4.   Руководство по контролю качества питьевой воды. 2-е издание., т.1, ВОЗ, Женева, 1994. 5.   Журнал «Инженерная экология», №1, 1999 г. 6.   «Экология, здоровье и природопользование в России» / Под. ред. Протасова В.Ф. - М. 1995/ 7.   Н.А. Агаджанян, В.И. Торшин «Экология человека» - ММП «Экоцентр», КРУК 1994    8.   Е.Э. Боровский. «Вода в природе. Дефицит чистой пресной воды.» М., «Чистые пруды», 2009.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Всемирный день воды</dc:title>
  <dc:creator>Няша</dc:creator>
  <cp:lastModifiedBy>Няша</cp:lastModifiedBy>
  <cp:revision>84</cp:revision>
  <dcterms:created xsi:type="dcterms:W3CDTF">2012-05-09T11:21:24Z</dcterms:created>
  <dcterms:modified xsi:type="dcterms:W3CDTF">2012-05-18T01:40:32Z</dcterms:modified>
</cp:coreProperties>
</file>