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618" r:id="rId3"/>
    <p:sldId id="614" r:id="rId4"/>
    <p:sldId id="615" r:id="rId5"/>
    <p:sldId id="616" r:id="rId6"/>
    <p:sldId id="617" r:id="rId7"/>
    <p:sldId id="552" r:id="rId8"/>
    <p:sldId id="598" r:id="rId9"/>
    <p:sldId id="604" r:id="rId10"/>
    <p:sldId id="606" r:id="rId11"/>
    <p:sldId id="610" r:id="rId12"/>
    <p:sldId id="608" r:id="rId13"/>
    <p:sldId id="605" r:id="rId14"/>
    <p:sldId id="607" r:id="rId15"/>
    <p:sldId id="609" r:id="rId16"/>
    <p:sldId id="269" r:id="rId17"/>
    <p:sldId id="273" r:id="rId18"/>
    <p:sldId id="570" r:id="rId19"/>
    <p:sldId id="563" r:id="rId20"/>
    <p:sldId id="565" r:id="rId21"/>
    <p:sldId id="261" r:id="rId22"/>
    <p:sldId id="529" r:id="rId23"/>
    <p:sldId id="574" r:id="rId24"/>
    <p:sldId id="350" r:id="rId25"/>
    <p:sldId id="567" r:id="rId26"/>
    <p:sldId id="345" r:id="rId27"/>
    <p:sldId id="573" r:id="rId28"/>
    <p:sldId id="572" r:id="rId29"/>
    <p:sldId id="306" r:id="rId30"/>
    <p:sldId id="307" r:id="rId31"/>
    <p:sldId id="387" r:id="rId32"/>
    <p:sldId id="576" r:id="rId33"/>
    <p:sldId id="402" r:id="rId34"/>
    <p:sldId id="566" r:id="rId35"/>
    <p:sldId id="562" r:id="rId36"/>
    <p:sldId id="430" r:id="rId37"/>
    <p:sldId id="437" r:id="rId38"/>
    <p:sldId id="509" r:id="rId39"/>
    <p:sldId id="511" r:id="rId40"/>
    <p:sldId id="514" r:id="rId41"/>
    <p:sldId id="515" r:id="rId42"/>
    <p:sldId id="516" r:id="rId43"/>
    <p:sldId id="586" r:id="rId44"/>
    <p:sldId id="538" r:id="rId45"/>
    <p:sldId id="591" r:id="rId46"/>
    <p:sldId id="542" r:id="rId47"/>
    <p:sldId id="589" r:id="rId48"/>
    <p:sldId id="592" r:id="rId49"/>
    <p:sldId id="600" r:id="rId50"/>
    <p:sldId id="601" r:id="rId51"/>
    <p:sldId id="611" r:id="rId52"/>
    <p:sldId id="595" r:id="rId53"/>
    <p:sldId id="596" r:id="rId54"/>
    <p:sldId id="575" r:id="rId55"/>
    <p:sldId id="612" r:id="rId56"/>
    <p:sldId id="613" r:id="rId57"/>
    <p:sldId id="537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ED0"/>
    <a:srgbClr val="FF66FF"/>
    <a:srgbClr val="CC0099"/>
    <a:srgbClr val="CC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86" autoAdjust="0"/>
  </p:normalViewPr>
  <p:slideViewPr>
    <p:cSldViewPr>
      <p:cViewPr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BAE9D-6CC1-47C8-B085-92387FBA5D43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9C320-A42D-4922-B129-108E2090A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6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375663-ACCB-4D1B-8E89-D05AD0CFBCA7}" type="slidenum">
              <a:rPr lang="ru-RU"/>
              <a:pPr eaLnBrk="1" hangingPunct="1"/>
              <a:t>3</a:t>
            </a:fld>
            <a:endParaRPr 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B7799C-6471-445B-AF13-7CE9A2E0927A}" type="slidenum">
              <a:rPr lang="ru-RU"/>
              <a:pPr eaLnBrk="1" hangingPunct="1"/>
              <a:t>4</a:t>
            </a:fld>
            <a:endParaRPr 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16736B-77F1-434B-B0F6-78CF23250029}" type="slidenum">
              <a:rPr lang="ru-RU"/>
              <a:pPr eaLnBrk="1" hangingPunct="1"/>
              <a:t>5</a:t>
            </a:fld>
            <a:endParaRPr lang="ru-RU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08C5A6-9320-47B7-8605-C5C3045DFE4B}" type="slidenum">
              <a:rPr lang="ru-RU" smtClean="0">
                <a:latin typeface="Arial" charset="0"/>
              </a:rPr>
              <a:pPr/>
              <a:t>17</a:t>
            </a:fld>
            <a:endParaRPr lang="ru-RU" smtClean="0">
              <a:latin typeface="Arial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mtClean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  Ключевой фигурой исполнения Стандарта, с точки зрения достижения планируемых результатов реализации ООП НОО, является </a:t>
            </a:r>
            <a:r>
              <a:rPr lang="ru-RU" sz="1600" b="1" smtClean="0">
                <a:solidFill>
                  <a:srgbClr val="FF0000"/>
                </a:solidFill>
                <a:latin typeface="Calibri" pitchFamily="34" charset="0"/>
                <a:ea typeface="SimSun" pitchFamily="2" charset="-122"/>
              </a:rPr>
              <a:t>Учитель</a:t>
            </a:r>
            <a:r>
              <a:rPr lang="ru-RU" sz="1600" b="1" smtClean="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t>. 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E764D0B-E103-472D-9DB4-83731AAFADCF}" type="slidenum">
              <a:rPr lang="ru-RU" sz="1200">
                <a:solidFill>
                  <a:srgbClr val="000000"/>
                </a:solidFill>
                <a:ea typeface="SimSun" pitchFamily="2" charset="-122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ru-RU" sz="1200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278831-4F63-4371-8472-1ED6C6287D12}" type="slidenum">
              <a:rPr lang="ru-RU"/>
              <a:pPr/>
              <a:t>23</a:t>
            </a:fld>
            <a:endParaRPr lang="ru-RU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r"/>
            <a:fld id="{106612F2-17A0-469A-BF2F-4C77698D8C61}" type="slidenum">
              <a:rPr lang="ru-RU" sz="1200"/>
              <a:pPr algn="r"/>
              <a:t>23</a:t>
            </a:fld>
            <a:endParaRPr lang="ru-RU" sz="1200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C320-A42D-4922-B129-108E2090AC06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720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29478B-0FD5-4727-8111-E2BCEA4778A8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49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756" y="4343618"/>
            <a:ext cx="5487675" cy="42025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97177D-AA5C-45B1-929F-9428DF424F12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50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3884713" y="8685782"/>
            <a:ext cx="2971694" cy="4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56071B7-1E45-4CFD-8BC2-AC433A79B8A2}" type="slidenum">
              <a:rPr lang="ru-RU" sz="1200">
                <a:solidFill>
                  <a:srgbClr val="000000"/>
                </a:solidFill>
              </a:rPr>
              <a:pPr algn="r" eaLnBrk="1" hangingPunct="1"/>
              <a:t>50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1142470" y="685146"/>
            <a:ext cx="4573062" cy="34300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/>
          </p:nvPr>
        </p:nvSpPr>
        <p:spPr>
          <a:xfrm>
            <a:off x="685163" y="4343618"/>
            <a:ext cx="5487675" cy="42083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69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3C67-08ED-40B8-A91C-06528608B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90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12" Type="http://schemas.openxmlformats.org/officeDocument/2006/relationships/image" Target="../media/image38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11" Type="http://schemas.openxmlformats.org/officeDocument/2006/relationships/image" Target="../media/image37.gif"/><Relationship Id="rId5" Type="http://schemas.openxmlformats.org/officeDocument/2006/relationships/image" Target="../media/image31.gif"/><Relationship Id="rId10" Type="http://schemas.openxmlformats.org/officeDocument/2006/relationships/image" Target="../media/image36.gif"/><Relationship Id="rId4" Type="http://schemas.openxmlformats.org/officeDocument/2006/relationships/image" Target="../media/image30.gif"/><Relationship Id="rId9" Type="http://schemas.openxmlformats.org/officeDocument/2006/relationships/image" Target="../media/image35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images.yandex.ru/yandsearch?like=http://pbs.twimg.com/media/BClMrmFCUAETpki.gif:large&amp;p=2&amp;text=%D0%BF%D1%80%D0%B5%D0%B7%D0%B5%D0%BD%D1%82%D0%B0%D1%86%D0%B8%D1%8F%20%D1%81%D0%BE%D0%B2%D1%80%D0%B5%D0%BC%D0%B5%D0%BD%D0%BD%D1%8B%D0%B9%20%D1%83%D1%80%D0%BE%D0%BA%20%D1%81%D0%BE%D0%B2%D1%80%D0%B5%D0%BC%D0%B5%D0%BD%D0%BD%D1%8B%D0%B9%20%D1%83%D1%87%D0%B8%D1%82%D0%B5%D0%BB%D1%8C&amp;pos=82&amp;uinfo=ww-1349-wh-674-fw-1307-fh-468-pd-1&amp;rpt=simage&amp;img_url=http://images1.43places.com/profile/888623s75.jpg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933056"/>
            <a:ext cx="3763962" cy="201622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Унгер Е.В.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Замдиректора по УВР МБОУ СОШ № 35 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Артем       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07.04.2014   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764704"/>
            <a:ext cx="6336704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altLang="ru-RU" sz="6000" b="1" dirty="0">
                <a:solidFill>
                  <a:srgbClr val="C00000"/>
                </a:solidFill>
                <a:latin typeface="Arial Narrow" pitchFamily="34" charset="0"/>
              </a:rPr>
              <a:t>Современные  требования к уроку</a:t>
            </a:r>
            <a:r>
              <a:rPr lang="ru-RU" altLang="ru-RU" sz="6000" b="1" dirty="0" smtClean="0">
                <a:solidFill>
                  <a:srgbClr val="C00000"/>
                </a:solidFill>
                <a:latin typeface="Arial Narrow" pitchFamily="34" charset="0"/>
              </a:rPr>
              <a:t>.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altLang="ru-RU" sz="2800" b="1" smtClean="0">
                <a:solidFill>
                  <a:srgbClr val="002060"/>
                </a:solidFill>
                <a:latin typeface="Arial Narrow" pitchFamily="34" charset="0"/>
              </a:rPr>
              <a:t>                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Практический семинар</a:t>
            </a:r>
            <a:r>
              <a:rPr lang="en-US" alt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 II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часть</a:t>
            </a:r>
            <a:r>
              <a:rPr lang="ru-RU" altLang="ru-RU" sz="6000" b="1" dirty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altLang="ru-RU" sz="6000" b="1" dirty="0">
                <a:solidFill>
                  <a:srgbClr val="002060"/>
                </a:solidFill>
                <a:latin typeface="Arial Narrow" pitchFamily="34" charset="0"/>
              </a:rPr>
            </a:b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702504"/>
              </p:ext>
            </p:extLst>
          </p:nvPr>
        </p:nvGraphicFramePr>
        <p:xfrm>
          <a:off x="304800" y="908720"/>
          <a:ext cx="8616950" cy="581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4654550"/>
              </a:tblGrid>
              <a:tr h="5812120">
                <a:tc>
                  <a:txBody>
                    <a:bodyPr/>
                    <a:lstStyle/>
                    <a:p>
                      <a:r>
                        <a:rPr lang="ru-RU" sz="1800" b="1" i="0" u="sng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Требования к содержанию урока 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 урок должен быть воспитывающим;</a:t>
                      </a:r>
                    </a:p>
                    <a:p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u="sng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Требования к технике проведения: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урок должен быть эмоциональным, 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E0ED0">
                        <a:alpha val="17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72841" y="269231"/>
            <a:ext cx="6917679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Требования к уроку</a:t>
            </a:r>
          </a:p>
        </p:txBody>
      </p:sp>
      <p:pic>
        <p:nvPicPr>
          <p:cNvPr id="8203" name="i-main-pic" descr="Картинка 13 из 1446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146"/>
            <a:ext cx="8493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7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294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Критерии эффективности   современного урока</a:t>
            </a:r>
          </a:p>
        </p:txBody>
      </p:sp>
      <p:pic>
        <p:nvPicPr>
          <p:cNvPr id="10251" name="i-main-pic" descr="Картинка 65 из 6400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168698"/>
            <a:ext cx="15271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314886"/>
              </p:ext>
            </p:extLst>
          </p:nvPr>
        </p:nvGraphicFramePr>
        <p:xfrm>
          <a:off x="323528" y="1566664"/>
          <a:ext cx="8464550" cy="5030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2275"/>
                <a:gridCol w="4232275"/>
              </a:tblGrid>
              <a:tr h="5030688">
                <a:tc>
                  <a:txBody>
                    <a:bodyPr/>
                    <a:lstStyle/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заинтересованность учителя и учеников;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6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доступность объяснения;</a:t>
                      </a:r>
                    </a:p>
                    <a:p>
                      <a:pPr lvl="0"/>
                      <a:endParaRPr lang="ru-RU" sz="20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47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i-main-pic" descr="Картинка 13 из 1446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1224136" cy="120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7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71563"/>
              </p:ext>
            </p:extLst>
          </p:nvPr>
        </p:nvGraphicFramePr>
        <p:xfrm>
          <a:off x="323529" y="332656"/>
          <a:ext cx="8496944" cy="6264695"/>
        </p:xfrm>
        <a:graphic>
          <a:graphicData uri="http://schemas.openxmlformats.org/drawingml/2006/table">
            <a:tbl>
              <a:tblPr/>
              <a:tblGrid>
                <a:gridCol w="1863365"/>
                <a:gridCol w="3354057"/>
                <a:gridCol w="3279522"/>
              </a:tblGrid>
              <a:tr h="258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Требования к уроку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Традиционный урок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Урок современного типа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Объявление темы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Учитель сообщает учащимся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Формулируют сами учащиеся 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7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Сообщение целей и задач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Учитель формулирует и сообщает учащимся, чему должны научиться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Формулируют сами учащиеся, определив границы знания и незнания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7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Планирование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Учитель сообщает учащимся, какую работу они должны выполнить, чтобы достичь цели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Планирование учащимися способов достижения намеченной цели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3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Практическая деятельность учащихся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Под руководством учителя учащиеся выполняют ряд практических задач (чаще применяется фронтальный метод организации деятельности)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Учащиеся осуществляют учебные действия по намеченному плану (применяется групповой, индивидуальный методы)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7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Осуществление контроля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Учитель осуществляет контроль за выполнением учащимися практической работы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Учащиеся осуществляют контроль (применяются формы самоконтроля, взаимоконтроля)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7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Осуществление коррекции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Учитель в ходе выполнения и по итогам выполненной работы учащимися осуществляет коррекцию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Учащиеся формулируют затруднения и осуществляют коррекцию самостоятельно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3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Оценивание </a:t>
                      </a:r>
                      <a:r>
                        <a:rPr lang="ru-RU" sz="14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учащихся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Учитель осуществляет оценивание учащихся за работу на уроке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Учащиеся дают оценку деятельности по её результатам (</a:t>
                      </a:r>
                      <a:r>
                        <a:rPr lang="ru-RU" sz="1400" b="1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самооценивание</a:t>
                      </a: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, оценивание результатов деятельности товарищей)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1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Итог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Учитель выясняет у учащихся, что они запомнили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Проводится рефлексия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7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Домашнее задание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Учитель объявляет и комментирует (чаще – задание одно для всех)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Учащиеся могут выбирать задание из предложенных учителем с учётом индивидуальных возможностей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3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59632" y="387124"/>
            <a:ext cx="6840760" cy="533400"/>
          </a:xfrm>
          <a:noFill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C0000"/>
                </a:solidFill>
              </a:rPr>
              <a:t>Требования к уроку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990600"/>
            <a:ext cx="800735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 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28589"/>
              </p:ext>
            </p:extLst>
          </p:nvPr>
        </p:nvGraphicFramePr>
        <p:xfrm>
          <a:off x="323528" y="980728"/>
          <a:ext cx="8496944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5760640">
                <a:tc>
                  <a:txBody>
                    <a:bodyPr/>
                    <a:lstStyle/>
                    <a:p>
                      <a:r>
                        <a:rPr lang="ru-RU" sz="2000" b="1" i="1" u="sng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ru-RU" sz="2000" b="1" i="0" u="sng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Требования к структуре:</a:t>
                      </a:r>
                      <a:endParaRPr lang="ru-RU" sz="2000" b="1" u="sng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правильно определить дидактические и воспитательные цели урока и его значение в системе уроков;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*   определить тип урока, продумать и обосновать его структуру;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 связать этот урок с предыдущими и последующими уроками;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  отобрать и применить оптимальные сочетания методов  изучения нового материала;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   обеспечить систематический и разнообразный контроль зна­ний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 продумать систему повторения и закрепления изученного материала;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 найти оптимальное место домашнему заданию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92D05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sng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Требования к подготовке и организации урока: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   обеспечить на уроке охрану здоровья школьников;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  начинать подготовку к каждому конкретному уроку с планирования системы уроков по данной теме;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    своевременно подготовить к каждому уроку демонстраци­онный и дидактический материал, технические средства обучения;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  обеспечить разнообразие типов уроков 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    создать возможность для учащихся часть знаний на уроке получать самостоятельно под руководством учителя.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80" name="i-main-pic" descr="Картинка 13 из 1446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3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54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887452"/>
              </p:ext>
            </p:extLst>
          </p:nvPr>
        </p:nvGraphicFramePr>
        <p:xfrm>
          <a:off x="304800" y="908720"/>
          <a:ext cx="8616950" cy="581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4654550"/>
              </a:tblGrid>
              <a:tr h="5812120">
                <a:tc>
                  <a:txBody>
                    <a:bodyPr/>
                    <a:lstStyle/>
                    <a:p>
                      <a:r>
                        <a:rPr lang="ru-RU" sz="1800" b="1" i="0" u="sng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Требования к содержанию урока :</a:t>
                      </a:r>
                    </a:p>
                    <a:p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 урок должен быть воспитывающим;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 обязательно выполнять требования, вытекающие из основных дидактических принципов: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систематичность, прочность знаний, учет индивидуальных возможностей, связь полученных знаний с жизнью;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 процесс поиска истины должен быть строго обоснованным умозаключениями учащихся и учителя, доказательным.;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  в процессе учения надо воспитывать аккуратность, терпеливость, упорство в достижении цели, умение вести себя в коллективе </a:t>
                      </a: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u="sng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Требования к технике проведения:</a:t>
                      </a:r>
                    </a:p>
                    <a:p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 урок должен быть эмоциональным, вызывать интерес к учению, воспитывать потребность в знаниях;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темп и ритм урока должны быть оптимальными, действия учителя и учащихся завершенными;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 необходим полный контроль во взаимодействии учителя и учащихся на уроке, педагогический такт;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  создать атмосферу доброжелательности и активного творческого труда;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менять виды деятельности учащихся, оптимально сочетать разнообразные методы обучения;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 обеспечить соблюдение единого орфографического режима, принятого в школе;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    управлять учебным процессом на уроке.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FE0ED0">
                        <a:alpha val="17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72841" y="269231"/>
            <a:ext cx="6917679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Требования к уроку</a:t>
            </a:r>
          </a:p>
        </p:txBody>
      </p:sp>
      <p:pic>
        <p:nvPicPr>
          <p:cNvPr id="8203" name="i-main-pic" descr="Картинка 13 из 1446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146"/>
            <a:ext cx="8493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9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294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Критерии эффективности   современного урока</a:t>
            </a:r>
          </a:p>
        </p:txBody>
      </p:sp>
      <p:pic>
        <p:nvPicPr>
          <p:cNvPr id="10251" name="i-main-pic" descr="Картинка 65 из 6400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168698"/>
            <a:ext cx="15271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577989"/>
              </p:ext>
            </p:extLst>
          </p:nvPr>
        </p:nvGraphicFramePr>
        <p:xfrm>
          <a:off x="323528" y="1566664"/>
          <a:ext cx="8464550" cy="5030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2275"/>
                <a:gridCol w="4232275"/>
              </a:tblGrid>
              <a:tr h="5030688"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конкретность его цели и задач;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заинтересованность учителя и учеников;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 результативность;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 качество материала;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 формирование умения и навыков;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 разнообразие методов;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  эмоциональная подача материала;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 индивидуальная работа;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 выбор типа урока;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 прогнозирование результата урока;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 учебные возможности ученика;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 мастерство учителя;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 умение общаться;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6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доступность объяснения;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 активная работа учащихся;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самостоятельность учащихся,</a:t>
                      </a:r>
                    </a:p>
                    <a:p>
                      <a:pPr lvl="0">
                        <a:buFontTx/>
                        <a:buNone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 творчество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учащихся;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ТСО;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 эмоциональная атмосфера;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 насыщенность урока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обратная связь;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  педагогическая находка учителя;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  умение дать - умение взять;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  личность учителя;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  взаимодействие,  сотрудничество учителя и ученика;</a:t>
                      </a:r>
                    </a:p>
                    <a:p>
                      <a:pPr lvl="0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 стиль общения;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>
                        <a:alpha val="47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i-main-pic" descr="Картинка 13 из 1446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1224136" cy="120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7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Учащийся на современном уроке: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60463"/>
            <a:ext cx="8229600" cy="519112"/>
          </a:xfr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endParaRPr lang="ru-RU" sz="2800" smtClean="0"/>
          </a:p>
        </p:txBody>
      </p:sp>
      <p:sp>
        <p:nvSpPr>
          <p:cNvPr id="136196" name="AutoShape 4"/>
          <p:cNvSpPr>
            <a:spLocks noChangeArrowheads="1"/>
          </p:cNvSpPr>
          <p:nvPr/>
        </p:nvSpPr>
        <p:spPr bwMode="auto">
          <a:xfrm>
            <a:off x="179388" y="908720"/>
            <a:ext cx="8605837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50000">
                <a:srgbClr val="E7FFFF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dirty="0">
                <a:latin typeface="Times New Roman" pitchFamily="16" charset="0"/>
              </a:rPr>
              <a:t>Цель</a:t>
            </a:r>
            <a:r>
              <a:rPr lang="ru-RU" sz="2000" dirty="0">
                <a:latin typeface="Times New Roman" pitchFamily="16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 pitchFamily="16" charset="0"/>
              </a:rPr>
              <a:t>- </a:t>
            </a:r>
            <a:r>
              <a:rPr lang="ru-RU" sz="2800" b="1" dirty="0">
                <a:solidFill>
                  <a:srgbClr val="C00000"/>
                </a:solidFill>
                <a:latin typeface="Times New Roman" pitchFamily="16" charset="0"/>
              </a:rPr>
              <a:t>г</a:t>
            </a:r>
            <a:r>
              <a:rPr lang="ru-RU" sz="2800" b="1" dirty="0">
                <a:solidFill>
                  <a:srgbClr val="CC0000"/>
                </a:solidFill>
                <a:latin typeface="Times New Roman" pitchFamily="16" charset="0"/>
              </a:rPr>
              <a:t>отовность к саморазвитию</a:t>
            </a:r>
          </a:p>
        </p:txBody>
      </p:sp>
      <p:sp>
        <p:nvSpPr>
          <p:cNvPr id="136197" name="AutoShape 5"/>
          <p:cNvSpPr>
            <a:spLocks noChangeArrowheads="1"/>
          </p:cNvSpPr>
          <p:nvPr/>
        </p:nvSpPr>
        <p:spPr bwMode="auto">
          <a:xfrm>
            <a:off x="179388" y="1738313"/>
            <a:ext cx="8605837" cy="611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50000">
                <a:srgbClr val="FFFFF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dirty="0" smtClean="0">
                <a:latin typeface="Times New Roman" pitchFamily="16" charset="0"/>
              </a:rPr>
              <a:t> </a:t>
            </a:r>
            <a:r>
              <a:rPr lang="ru-RU" sz="2000" b="1" dirty="0">
                <a:latin typeface="Times New Roman" pitchFamily="16" charset="0"/>
              </a:rPr>
              <a:t>Умение</a:t>
            </a:r>
            <a:r>
              <a:rPr lang="ru-RU" sz="2000" dirty="0">
                <a:latin typeface="Times New Roman" pitchFamily="16" charset="0"/>
              </a:rPr>
              <a:t> </a:t>
            </a:r>
            <a:r>
              <a:rPr lang="ru-RU" sz="2000" b="1" dirty="0">
                <a:solidFill>
                  <a:srgbClr val="CC0000"/>
                </a:solidFill>
                <a:latin typeface="Times New Roman" pitchFamily="16" charset="0"/>
              </a:rPr>
              <a:t>самостоятельно делать выбор</a:t>
            </a:r>
            <a:r>
              <a:rPr lang="ru-RU" sz="2000" b="1" dirty="0">
                <a:latin typeface="Times New Roman" pitchFamily="16" charset="0"/>
              </a:rPr>
              <a:t>, адекватный своим способностям</a:t>
            </a:r>
          </a:p>
        </p:txBody>
      </p:sp>
      <p:sp>
        <p:nvSpPr>
          <p:cNvPr id="136198" name="AutoShape 6"/>
          <p:cNvSpPr>
            <a:spLocks noChangeArrowheads="1"/>
          </p:cNvSpPr>
          <p:nvPr/>
        </p:nvSpPr>
        <p:spPr bwMode="auto">
          <a:xfrm>
            <a:off x="179388" y="2493963"/>
            <a:ext cx="856932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FF">
                  <a:alpha val="57000"/>
                </a:srgbClr>
              </a:gs>
              <a:gs pos="50000">
                <a:srgbClr val="FFF2FF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dirty="0" smtClean="0">
                <a:latin typeface="Times New Roman" pitchFamily="16" charset="0"/>
              </a:rPr>
              <a:t> </a:t>
            </a:r>
            <a:r>
              <a:rPr lang="ru-RU" sz="2000" b="1" dirty="0">
                <a:latin typeface="Times New Roman" pitchFamily="16" charset="0"/>
              </a:rPr>
              <a:t>Умение </a:t>
            </a:r>
            <a:r>
              <a:rPr lang="ru-RU" sz="2000" b="1" dirty="0">
                <a:solidFill>
                  <a:srgbClr val="CC0000"/>
                </a:solidFill>
                <a:latin typeface="Times New Roman" pitchFamily="16" charset="0"/>
              </a:rPr>
              <a:t>ставить перед собой цель</a:t>
            </a:r>
            <a:r>
              <a:rPr lang="ru-RU" sz="2000" b="1" dirty="0">
                <a:latin typeface="Times New Roman" pitchFamily="16" charset="0"/>
              </a:rPr>
              <a:t>, принимать решение</a:t>
            </a:r>
          </a:p>
        </p:txBody>
      </p:sp>
      <p:sp>
        <p:nvSpPr>
          <p:cNvPr id="136199" name="AutoShape 7"/>
          <p:cNvSpPr>
            <a:spLocks noChangeArrowheads="1"/>
          </p:cNvSpPr>
          <p:nvPr/>
        </p:nvSpPr>
        <p:spPr bwMode="auto">
          <a:xfrm>
            <a:off x="179388" y="3286125"/>
            <a:ext cx="8569325" cy="649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50000">
                <a:srgbClr val="ECFFEC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dirty="0" smtClean="0">
                <a:latin typeface="Times New Roman" pitchFamily="16" charset="0"/>
              </a:rPr>
              <a:t> </a:t>
            </a:r>
            <a:r>
              <a:rPr lang="ru-RU" sz="2000" b="1" dirty="0">
                <a:latin typeface="Times New Roman" pitchFamily="16" charset="0"/>
              </a:rPr>
              <a:t>Умение </a:t>
            </a:r>
            <a:r>
              <a:rPr lang="ru-RU" sz="2000" b="1" dirty="0">
                <a:solidFill>
                  <a:srgbClr val="CC0000"/>
                </a:solidFill>
                <a:latin typeface="Times New Roman" pitchFamily="16" charset="0"/>
              </a:rPr>
              <a:t>самостоятельно находить выход</a:t>
            </a:r>
            <a:r>
              <a:rPr lang="ru-RU" sz="2000" b="1" dirty="0">
                <a:latin typeface="Times New Roman" pitchFamily="16" charset="0"/>
              </a:rPr>
              <a:t> в нестандартной ситуации</a:t>
            </a:r>
          </a:p>
        </p:txBody>
      </p:sp>
      <p:sp>
        <p:nvSpPr>
          <p:cNvPr id="136203" name="AutoShape 11"/>
          <p:cNvSpPr>
            <a:spLocks noChangeArrowheads="1"/>
          </p:cNvSpPr>
          <p:nvPr/>
        </p:nvSpPr>
        <p:spPr bwMode="auto">
          <a:xfrm>
            <a:off x="179388" y="4078288"/>
            <a:ext cx="8569325" cy="649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rgbClr val="ECF9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dirty="0" smtClean="0">
                <a:latin typeface="Times New Roman" pitchFamily="16" charset="0"/>
              </a:rPr>
              <a:t>Умение </a:t>
            </a:r>
            <a:r>
              <a:rPr lang="ru-RU" sz="2000" b="1" dirty="0">
                <a:solidFill>
                  <a:srgbClr val="CC0000"/>
                </a:solidFill>
                <a:latin typeface="Times New Roman" pitchFamily="16" charset="0"/>
              </a:rPr>
              <a:t>проконтролировать себя</a:t>
            </a:r>
            <a:r>
              <a:rPr lang="ru-RU" sz="2000" b="1" dirty="0">
                <a:latin typeface="Times New Roman" pitchFamily="16" charset="0"/>
              </a:rPr>
              <a:t>, свои собственные действия</a:t>
            </a:r>
          </a:p>
        </p:txBody>
      </p:sp>
      <p:sp>
        <p:nvSpPr>
          <p:cNvPr id="136204" name="AutoShape 12"/>
          <p:cNvSpPr>
            <a:spLocks noChangeArrowheads="1"/>
          </p:cNvSpPr>
          <p:nvPr/>
        </p:nvSpPr>
        <p:spPr bwMode="auto">
          <a:xfrm>
            <a:off x="179388" y="4870450"/>
            <a:ext cx="8569325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50000">
                <a:srgbClr val="FFFAE7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dirty="0" smtClean="0">
                <a:latin typeface="Times New Roman" pitchFamily="16" charset="0"/>
              </a:rPr>
              <a:t> </a:t>
            </a:r>
            <a:r>
              <a:rPr lang="ru-RU" sz="2000" b="1" dirty="0">
                <a:latin typeface="Times New Roman" pitchFamily="16" charset="0"/>
              </a:rPr>
              <a:t>Умение </a:t>
            </a:r>
            <a:r>
              <a:rPr lang="ru-RU" sz="2000" b="1" dirty="0">
                <a:solidFill>
                  <a:srgbClr val="CC0000"/>
                </a:solidFill>
                <a:latin typeface="Times New Roman" pitchFamily="16" charset="0"/>
              </a:rPr>
              <a:t>адекватно оценить свои действия</a:t>
            </a:r>
            <a:r>
              <a:rPr lang="ru-RU" sz="2000" b="1" dirty="0">
                <a:latin typeface="Times New Roman" pitchFamily="16" charset="0"/>
              </a:rPr>
              <a:t>, выявить и скорректировать возникшие затруднения</a:t>
            </a:r>
          </a:p>
        </p:txBody>
      </p:sp>
      <p:sp>
        <p:nvSpPr>
          <p:cNvPr id="136205" name="AutoShape 13"/>
          <p:cNvSpPr>
            <a:spLocks noChangeArrowheads="1"/>
          </p:cNvSpPr>
          <p:nvPr/>
        </p:nvSpPr>
        <p:spPr bwMode="auto">
          <a:xfrm>
            <a:off x="179388" y="5734050"/>
            <a:ext cx="8569325" cy="649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FFF2F2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dirty="0" smtClean="0">
                <a:latin typeface="Times New Roman" pitchFamily="16" charset="0"/>
              </a:rPr>
              <a:t> </a:t>
            </a:r>
            <a:r>
              <a:rPr lang="ru-RU" sz="2000" b="1" dirty="0">
                <a:latin typeface="Times New Roman" pitchFamily="16" charset="0"/>
              </a:rPr>
              <a:t>Умение </a:t>
            </a:r>
            <a:r>
              <a:rPr lang="ru-RU" sz="2000" b="1" dirty="0">
                <a:solidFill>
                  <a:srgbClr val="CC0000"/>
                </a:solidFill>
                <a:latin typeface="Times New Roman" pitchFamily="16" charset="0"/>
              </a:rPr>
              <a:t>согласовывать</a:t>
            </a:r>
            <a:r>
              <a:rPr lang="ru-RU" sz="2000" b="1" dirty="0">
                <a:latin typeface="Times New Roman" pitchFamily="16" charset="0"/>
              </a:rPr>
              <a:t> свою позицию с другими людьми, </a:t>
            </a:r>
            <a:r>
              <a:rPr lang="ru-RU" sz="2000" b="1" dirty="0">
                <a:solidFill>
                  <a:srgbClr val="CC0000"/>
                </a:solidFill>
                <a:latin typeface="Times New Roman" pitchFamily="16" charset="0"/>
              </a:rPr>
              <a:t>общаться</a:t>
            </a:r>
            <a:r>
              <a:rPr lang="ru-RU" sz="2000" b="1" dirty="0">
                <a:latin typeface="Times New Roman" pitchFamily="1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58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 build="p"/>
      <p:bldP spid="136196" grpId="0" animBg="1"/>
      <p:bldP spid="136197" grpId="0" animBg="1"/>
      <p:bldP spid="136198" grpId="0" animBg="1"/>
      <p:bldP spid="136199" grpId="0" animBg="1"/>
      <p:bldP spid="136203" grpId="0" animBg="1"/>
      <p:bldP spid="136204" grpId="0" animBg="1"/>
      <p:bldP spid="1362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95536" y="1957"/>
            <a:ext cx="8313489" cy="7481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600" b="1" dirty="0">
              <a:solidFill>
                <a:srgbClr val="002060"/>
              </a:solidFill>
              <a:latin typeface="Tahoma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dirty="0" smtClean="0">
                <a:solidFill>
                  <a:srgbClr val="C00000"/>
                </a:solidFill>
              </a:rPr>
              <a:t>Учитель </a:t>
            </a:r>
            <a:r>
              <a:rPr lang="ru-RU" sz="4400" b="1" dirty="0">
                <a:solidFill>
                  <a:srgbClr val="C00000"/>
                </a:solidFill>
              </a:rPr>
              <a:t>на современном уроке:</a:t>
            </a:r>
            <a:endParaRPr lang="ru-RU" sz="4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latin typeface="Arial Narrow" pitchFamily="34" charset="0"/>
                <a:cs typeface="Arial" pitchFamily="34" charset="0"/>
              </a:rPr>
              <a:t>«</a:t>
            </a:r>
            <a:r>
              <a:rPr lang="ru-RU" sz="3200" b="1" dirty="0">
                <a:latin typeface="Arial Narrow" pitchFamily="34" charset="0"/>
                <a:cs typeface="Arial" pitchFamily="34" charset="0"/>
              </a:rPr>
              <a:t>Качество системы образования не может быть выше уровня работающих в ней учителей»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latin typeface="Arial Narrow" pitchFamily="34" charset="0"/>
                <a:ea typeface="SimSun" pitchFamily="2" charset="-122"/>
              </a:rPr>
              <a:t>                                              </a:t>
            </a:r>
            <a:r>
              <a:rPr lang="ru-RU" sz="3600" b="1" dirty="0" err="1" smtClean="0">
                <a:latin typeface="Arial Narrow" pitchFamily="34" charset="0"/>
                <a:ea typeface="SimSun" pitchFamily="2" charset="-122"/>
              </a:rPr>
              <a:t>МакКинзи</a:t>
            </a:r>
            <a:endParaRPr lang="ru-RU" sz="3600" b="1" dirty="0">
              <a:solidFill>
                <a:srgbClr val="002060"/>
              </a:solidFill>
              <a:latin typeface="Arial Narrow" pitchFamily="34" charset="0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ahoma" pitchFamily="34" charset="0"/>
              </a:rPr>
              <a:t>            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  <a:cs typeface="Tahoma" pitchFamily="34" charset="0"/>
              </a:rPr>
              <a:t> 	     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Tahoma" pitchFamily="34" charset="0"/>
              </a:rPr>
              <a:t>Роль</a:t>
            </a:r>
            <a:r>
              <a:rPr lang="ru-RU" sz="3600" b="1" dirty="0" smtClean="0">
                <a:solidFill>
                  <a:srgbClr val="E9006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Arial Narrow" pitchFamily="34" charset="0"/>
                <a:cs typeface="Tahoma" pitchFamily="34" charset="0"/>
              </a:rPr>
              <a:t>хорошего</a:t>
            </a:r>
            <a:r>
              <a:rPr lang="ru-RU" sz="3600" b="1" dirty="0">
                <a:solidFill>
                  <a:srgbClr val="E9006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Arial Narrow" pitchFamily="34" charset="0"/>
                <a:cs typeface="Tahoma" pitchFamily="34" charset="0"/>
              </a:rPr>
              <a:t>учителя</a:t>
            </a:r>
            <a:r>
              <a:rPr lang="ru-RU" sz="3600" b="1" dirty="0">
                <a:solidFill>
                  <a:srgbClr val="E9006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 Narrow" pitchFamily="34" charset="0"/>
                <a:cs typeface="Tahoma" pitchFamily="34" charset="0"/>
              </a:rPr>
              <a:t>в системе 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Tahoma" pitchFamily="34" charset="0"/>
              </a:rPr>
              <a:t>                   			образования </a:t>
            </a:r>
            <a:r>
              <a:rPr lang="ru-RU" sz="3600" b="1" dirty="0">
                <a:solidFill>
                  <a:srgbClr val="002060"/>
                </a:solidFill>
                <a:latin typeface="Arial Narrow" pitchFamily="34" charset="0"/>
                <a:cs typeface="Tahoma" pitchFamily="34" charset="0"/>
              </a:rPr>
              <a:t>больше, чем сумма 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Tahoma" pitchFamily="34" charset="0"/>
              </a:rPr>
              <a:t> 			     всех </a:t>
            </a:r>
            <a:r>
              <a:rPr lang="ru-RU" sz="3600" b="1" dirty="0">
                <a:solidFill>
                  <a:srgbClr val="002060"/>
                </a:solidFill>
                <a:latin typeface="Arial Narrow" pitchFamily="34" charset="0"/>
                <a:cs typeface="Tahoma" pitchFamily="34" charset="0"/>
              </a:rPr>
              <a:t>других факторов, 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  <a:cs typeface="Tahoma" pitchFamily="34" charset="0"/>
              </a:rPr>
              <a:t>вместе 								взятых</a:t>
            </a:r>
            <a:endParaRPr lang="ru-RU" sz="3600" b="1" dirty="0">
              <a:solidFill>
                <a:srgbClr val="002060"/>
              </a:solidFill>
              <a:latin typeface="Arial Narrow" pitchFamily="34" charset="0"/>
              <a:cs typeface="Tahoma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E90062"/>
                </a:solidFill>
                <a:latin typeface="Arial Narrow" pitchFamily="34" charset="0"/>
              </a:rPr>
              <a:t/>
            </a:r>
            <a:br>
              <a:rPr lang="ru-RU" sz="2800" b="1" dirty="0">
                <a:solidFill>
                  <a:srgbClr val="E90062"/>
                </a:solidFill>
                <a:latin typeface="Arial Narrow" pitchFamily="34" charset="0"/>
              </a:rPr>
            </a:br>
            <a:r>
              <a:rPr lang="ru-RU" sz="2800" b="1" dirty="0">
                <a:solidFill>
                  <a:srgbClr val="E90062"/>
                </a:solidFill>
                <a:latin typeface="Arial Narrow" pitchFamily="34" charset="0"/>
              </a:rPr>
              <a:t/>
            </a:r>
            <a:br>
              <a:rPr lang="ru-RU" sz="2800" b="1" dirty="0">
                <a:solidFill>
                  <a:srgbClr val="E90062"/>
                </a:solidFill>
                <a:latin typeface="Arial Narrow" pitchFamily="34" charset="0"/>
              </a:rPr>
            </a:br>
            <a:endParaRPr lang="ru-RU" sz="2800" b="1" dirty="0">
              <a:solidFill>
                <a:srgbClr val="E90062"/>
              </a:solidFill>
              <a:latin typeface="Arial Narrow" pitchFamily="34" charset="0"/>
            </a:endParaRPr>
          </a:p>
        </p:txBody>
      </p:sp>
      <p:pic>
        <p:nvPicPr>
          <p:cNvPr id="3" name="Picture 2" descr="http://klub-drug.ru/wp-content/uploads/2011/04/4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1656184" cy="15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5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292725" y="1773238"/>
            <a:ext cx="3384550" cy="1008062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50825" y="1773238"/>
            <a:ext cx="3240088" cy="100806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7154" y="292100"/>
            <a:ext cx="88201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CC0000"/>
                </a:solidFill>
                <a:latin typeface="Arial Narrow" pitchFamily="34" charset="0"/>
              </a:rPr>
              <a:t>Цели учебного занятия</a:t>
            </a:r>
          </a:p>
          <a:p>
            <a:pPr algn="ctr">
              <a:spcBef>
                <a:spcPct val="50000"/>
              </a:spcBef>
            </a:pPr>
            <a:endParaRPr lang="ru-RU" sz="3200" b="1" dirty="0" smtClean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endParaRPr lang="ru-RU" dirty="0" smtClean="0"/>
          </a:p>
          <a:p>
            <a:pPr algn="ctr">
              <a:spcBef>
                <a:spcPct val="50000"/>
              </a:spcBef>
            </a:pPr>
            <a:endParaRPr lang="ru-RU" dirty="0" smtClean="0"/>
          </a:p>
          <a:p>
            <a:pPr algn="ctr">
              <a:spcBef>
                <a:spcPct val="50000"/>
              </a:spcBef>
            </a:pPr>
            <a:endParaRPr lang="ru-RU" dirty="0" smtClean="0"/>
          </a:p>
          <a:p>
            <a:pPr algn="ctr">
              <a:spcBef>
                <a:spcPct val="50000"/>
              </a:spcBef>
            </a:pPr>
            <a:endParaRPr lang="ru-RU" dirty="0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971550" y="908050"/>
            <a:ext cx="252095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4859338" y="908050"/>
            <a:ext cx="2376487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22957" y="1923326"/>
            <a:ext cx="30958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  <a:latin typeface="Arial Narrow" pitchFamily="34" charset="0"/>
              </a:rPr>
              <a:t>Цели </a:t>
            </a:r>
            <a:r>
              <a:rPr lang="ru-RU" sz="2400" b="1" dirty="0" smtClean="0">
                <a:solidFill>
                  <a:srgbClr val="FFFF00"/>
                </a:solidFill>
                <a:latin typeface="Arial Narrow" pitchFamily="34" charset="0"/>
              </a:rPr>
              <a:t>деятельности </a:t>
            </a:r>
            <a:r>
              <a:rPr lang="ru-RU" sz="2400" b="1" dirty="0">
                <a:solidFill>
                  <a:srgbClr val="FFFF00"/>
                </a:solidFill>
                <a:latin typeface="Arial Narrow" pitchFamily="34" charset="0"/>
              </a:rPr>
              <a:t>учителя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365750" y="1912753"/>
            <a:ext cx="3311525" cy="830997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C0000"/>
                </a:solidFill>
                <a:latin typeface="Arial Narrow" pitchFamily="34" charset="0"/>
              </a:rPr>
              <a:t>Цели деятельности учащихся</a:t>
            </a:r>
            <a:endParaRPr lang="ru-RU" sz="2400" b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1331640" y="3717032"/>
            <a:ext cx="3313113" cy="1944688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Arial Narrow" pitchFamily="34" charset="0"/>
              </a:rPr>
              <a:t>Цели, ориентированные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Arial Narrow" pitchFamily="34" charset="0"/>
              </a:rPr>
              <a:t>на </a:t>
            </a:r>
            <a:r>
              <a:rPr lang="ru-RU" sz="2000" b="1" dirty="0">
                <a:latin typeface="Arial Narrow" pitchFamily="34" charset="0"/>
              </a:rPr>
              <a:t>развитие </a:t>
            </a:r>
            <a:r>
              <a:rPr lang="ru-RU" sz="2000" b="1" dirty="0">
                <a:solidFill>
                  <a:srgbClr val="FFFF00"/>
                </a:solidFill>
                <a:latin typeface="Arial Narrow" pitchFamily="34" charset="0"/>
              </a:rPr>
              <a:t>и воспитание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Arial Narrow" pitchFamily="34" charset="0"/>
              </a:rPr>
              <a:t>личности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Arial Narrow" pitchFamily="34" charset="0"/>
              </a:rPr>
              <a:t>ребенка</a:t>
            </a: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5391316" y="3720210"/>
            <a:ext cx="3455988" cy="1943100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C0000"/>
                </a:solidFill>
                <a:latin typeface="Arial Narrow" pitchFamily="34" charset="0"/>
              </a:rPr>
              <a:t>Предметные цели</a:t>
            </a: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>
            <a:off x="1907381" y="2817812"/>
            <a:ext cx="649288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2484438" y="2781300"/>
            <a:ext cx="37433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25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18"/>
          <p:cNvSpPr txBox="1">
            <a:spLocks noChangeArrowheads="1"/>
          </p:cNvSpPr>
          <p:nvPr/>
        </p:nvSpPr>
        <p:spPr bwMode="auto">
          <a:xfrm>
            <a:off x="396798" y="1189482"/>
            <a:ext cx="8351589" cy="385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80000"/>
              </a:lnSpc>
            </a:pPr>
            <a:endParaRPr lang="ru-RU" sz="2000" b="1" dirty="0"/>
          </a:p>
          <a:p>
            <a:pPr algn="just"/>
            <a:r>
              <a:rPr lang="ru-RU" sz="3600" b="1" dirty="0">
                <a:solidFill>
                  <a:srgbClr val="0070C0"/>
                </a:solidFill>
                <a:latin typeface="Arial Narrow" pitchFamily="34" charset="0"/>
              </a:rPr>
              <a:t>Успешность современного урока </a:t>
            </a:r>
            <a:r>
              <a:rPr lang="ru-RU" sz="3600" b="1" dirty="0" smtClean="0">
                <a:solidFill>
                  <a:srgbClr val="0070C0"/>
                </a:solidFill>
                <a:latin typeface="Arial Narrow" pitchFamily="34" charset="0"/>
              </a:rPr>
              <a:t>зависит: </a:t>
            </a:r>
          </a:p>
          <a:p>
            <a:pPr algn="just"/>
            <a:r>
              <a:rPr lang="ru-RU" sz="2800" b="1" dirty="0" smtClean="0">
                <a:latin typeface="Arial Narrow" pitchFamily="34" charset="0"/>
              </a:rPr>
              <a:t>от </a:t>
            </a:r>
            <a:r>
              <a:rPr lang="ru-RU" sz="2800" b="1" dirty="0">
                <a:latin typeface="Arial Narrow" pitchFamily="34" charset="0"/>
              </a:rPr>
              <a:t>личности учителя, его </a:t>
            </a:r>
            <a:r>
              <a:rPr lang="ru-RU" sz="3200" b="1" dirty="0">
                <a:solidFill>
                  <a:srgbClr val="FF0000"/>
                </a:solidFill>
                <a:latin typeface="Arial Narrow" pitchFamily="34" charset="0"/>
              </a:rPr>
              <a:t>профессионализма,</a:t>
            </a:r>
            <a:r>
              <a:rPr lang="ru-RU" sz="3200" b="1" dirty="0">
                <a:latin typeface="Arial Narrow" pitchFamily="34" charset="0"/>
              </a:rPr>
              <a:t> </a:t>
            </a:r>
            <a:endParaRPr lang="ru-RU" sz="3200" b="1" dirty="0" smtClean="0">
              <a:latin typeface="Arial Narrow" pitchFamily="34" charset="0"/>
            </a:endParaRPr>
          </a:p>
          <a:p>
            <a:pPr algn="just"/>
            <a:r>
              <a:rPr lang="ru-RU" sz="2800" b="1" dirty="0" smtClean="0">
                <a:latin typeface="Arial Narrow" pitchFamily="34" charset="0"/>
              </a:rPr>
              <a:t>современности используемых </a:t>
            </a:r>
            <a:r>
              <a:rPr lang="ru-RU" sz="2800" b="1" dirty="0">
                <a:latin typeface="Arial Narrow" pitchFamily="34" charset="0"/>
              </a:rPr>
              <a:t>им методик, индивидуального подхода к ученикам, использования различных средств ИКТ.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2656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C0000"/>
                </a:solidFill>
                <a:latin typeface="Arial Narrow" pitchFamily="34" charset="0"/>
              </a:rPr>
              <a:t>Современный </a:t>
            </a:r>
            <a:r>
              <a:rPr lang="ru-RU" sz="4800" b="1" dirty="0">
                <a:solidFill>
                  <a:srgbClr val="CC0000"/>
                </a:solidFill>
                <a:latin typeface="Arial Narrow" pitchFamily="34" charset="0"/>
              </a:rPr>
              <a:t>урок </a:t>
            </a:r>
            <a:r>
              <a:rPr lang="ru-RU" sz="6000" b="1" dirty="0">
                <a:solidFill>
                  <a:srgbClr val="CC0000"/>
                </a:solidFill>
                <a:latin typeface="Arial Narrow" pitchFamily="34" charset="0"/>
              </a:rPr>
              <a:t/>
            </a:r>
            <a:br>
              <a:rPr lang="ru-RU" sz="6000" b="1" dirty="0">
                <a:solidFill>
                  <a:srgbClr val="CC0000"/>
                </a:solidFill>
                <a:latin typeface="Arial Narrow" pitchFamily="34" charset="0"/>
              </a:rPr>
            </a:br>
            <a:endParaRPr lang="ru-RU" sz="6000" dirty="0">
              <a:solidFill>
                <a:srgbClr val="CC0000"/>
              </a:solidFill>
              <a:latin typeface="Arial Narrow" pitchFamily="34" charset="0"/>
            </a:endParaRPr>
          </a:p>
        </p:txBody>
      </p:sp>
      <p:pic>
        <p:nvPicPr>
          <p:cNvPr id="4" name="Picture 2" descr="15197437_7360d942bf7246244ede394ab9b39866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364497"/>
            <a:ext cx="237626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vikafedotova38.ucoz.ru/images/spshkol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410982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err="1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Компетентностный</a:t>
            </a:r>
            <a:r>
              <a:rPr lang="ru-RU" sz="4800" b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подход</a:t>
            </a:r>
            <a:r>
              <a:rPr lang="ru-RU" sz="4800" b="1" dirty="0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sz="4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1600200"/>
          <a:ext cx="8208962" cy="431800"/>
        </p:xfrm>
        <a:graphic>
          <a:graphicData uri="http://schemas.openxmlformats.org/drawingml/2006/table">
            <a:tbl>
              <a:tblPr/>
              <a:tblGrid>
                <a:gridCol w="3362325"/>
                <a:gridCol w="4846637"/>
              </a:tblGrid>
              <a:tr h="431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598649"/>
              </p:ext>
            </p:extLst>
          </p:nvPr>
        </p:nvGraphicFramePr>
        <p:xfrm>
          <a:off x="22966" y="1484784"/>
          <a:ext cx="9175917" cy="5202923"/>
        </p:xfrm>
        <a:graphic>
          <a:graphicData uri="http://schemas.openxmlformats.org/drawingml/2006/table">
            <a:tbl>
              <a:tblPr/>
              <a:tblGrid>
                <a:gridCol w="3746683"/>
                <a:gridCol w="5429234"/>
              </a:tblGrid>
              <a:tr h="50405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главная идея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8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знания приводят к личному успеху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 личностному развитию приводит опыт самостоятельного решения проблем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906" marR="29906" marT="29906" marB="299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129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решение проблем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0029">
                <a:tc>
                  <a:txBody>
                    <a:bodyPr/>
                    <a:lstStyle/>
                    <a:p>
                      <a:pPr marL="0" marR="0" lvl="0" indent="0" algn="ct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рассматривается как способ закрепления знаний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86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рассматривается как способ формирования учебной деятельности</a:t>
                      </a:r>
                    </a:p>
                  </a:txBody>
                  <a:tcPr marL="29906" marR="29906" marT="29906" marB="299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129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признак высокого уровня образованности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73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способность воспроизвести большой объём сложного по своему содержанию материала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выше, чем шире сфера деятельности и  степень неопределённости ситуаций, в которых ребёнок  действует самостоятельно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906" marR="29906" marT="29906" marB="299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881479"/>
              </p:ext>
            </p:extLst>
          </p:nvPr>
        </p:nvGraphicFramePr>
        <p:xfrm>
          <a:off x="1" y="836712"/>
          <a:ext cx="9143999" cy="518160"/>
        </p:xfrm>
        <a:graphic>
          <a:graphicData uri="http://schemas.openxmlformats.org/drawingml/2006/table">
            <a:tbl>
              <a:tblPr/>
              <a:tblGrid>
                <a:gridCol w="3672798"/>
                <a:gridCol w="5471201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Традиционный урок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Компетентностный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урок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1400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5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38" y="5357813"/>
            <a:ext cx="7000875" cy="11675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38" y="4429125"/>
            <a:ext cx="3500437" cy="928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4875" y="4429125"/>
            <a:ext cx="3500438" cy="928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4438" y="3500438"/>
            <a:ext cx="3500437" cy="928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4900" y="3625674"/>
            <a:ext cx="3500438" cy="10121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Выбор оптимальных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методов обучения</a:t>
            </a:r>
            <a:endParaRPr lang="ru-RU" sz="2000" b="1" spc="5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38" y="2571750"/>
            <a:ext cx="3500437" cy="928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14875" y="2571750"/>
            <a:ext cx="3500438" cy="928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0" y="428625"/>
            <a:ext cx="9144000" cy="2143125"/>
          </a:xfrm>
          <a:prstGeom prst="triangle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5357827"/>
            <a:ext cx="6500858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latin typeface="Arial Narrow" pitchFamily="34" charset="0"/>
              </a:rPr>
              <a:t>Профессионализм учителя </a:t>
            </a:r>
            <a:r>
              <a:rPr lang="ru-RU" sz="2800" b="1" spc="50" dirty="0" smtClean="0">
                <a:ln w="11430"/>
                <a:latin typeface="Arial Narrow" pitchFamily="34" charset="0"/>
              </a:rPr>
              <a:t>и его </a:t>
            </a:r>
            <a:r>
              <a:rPr lang="ru-RU" sz="2800" b="1" spc="50" dirty="0">
                <a:ln w="11430"/>
                <a:latin typeface="Arial Narrow" pitchFamily="34" charset="0"/>
              </a:rPr>
              <a:t>методическая подготовка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14439" y="4702166"/>
            <a:ext cx="3500436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err="1" smtClean="0">
                <a:ln w="11430"/>
                <a:solidFill>
                  <a:schemeClr val="tx1"/>
                </a:solidFill>
                <a:latin typeface="Arial Narrow" pitchFamily="34" charset="0"/>
              </a:rPr>
              <a:t>Целеполагание</a:t>
            </a:r>
            <a:r>
              <a:rPr lang="ru-RU" sz="2000" b="1" spc="50" dirty="0" smtClean="0">
                <a:ln w="11430"/>
                <a:solidFill>
                  <a:schemeClr val="tx1"/>
                </a:solidFill>
                <a:latin typeface="Arial Narrow" pitchFamily="34" charset="0"/>
              </a:rPr>
              <a:t> и мотивация учения</a:t>
            </a:r>
            <a:endParaRPr lang="ru-RU" sz="2000" b="1" spc="50" dirty="0">
              <a:ln w="11430"/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5" y="4702166"/>
            <a:ext cx="3500438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err="1">
                <a:ln w="11430"/>
                <a:solidFill>
                  <a:schemeClr val="tx1"/>
                </a:solidFill>
                <a:latin typeface="Arial Narrow" pitchFamily="34" charset="0"/>
              </a:rPr>
              <a:t>Системно-деятельностный</a:t>
            </a:r>
            <a:r>
              <a:rPr lang="ru-RU" sz="2000" b="1" spc="50" dirty="0">
                <a:ln w="11430"/>
                <a:solidFill>
                  <a:schemeClr val="tx1"/>
                </a:solidFill>
                <a:latin typeface="Arial Narrow" pitchFamily="34" charset="0"/>
              </a:rPr>
              <a:t> подход в обучении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14439" y="3648678"/>
            <a:ext cx="3500436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chemeClr val="tx1"/>
                </a:solidFill>
                <a:latin typeface="Arial Narrow" pitchFamily="34" charset="0"/>
              </a:rPr>
              <a:t>Использование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chemeClr val="tx1"/>
                </a:solidFill>
                <a:latin typeface="Arial Narrow" pitchFamily="34" charset="0"/>
              </a:rPr>
              <a:t> современных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chemeClr val="tx1"/>
                </a:solidFill>
                <a:latin typeface="Arial Narrow" pitchFamily="34" charset="0"/>
              </a:rPr>
              <a:t> средств обучения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34123" y="2571744"/>
            <a:ext cx="3480752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chemeClr val="tx1"/>
                </a:solidFill>
                <a:latin typeface="Arial Narrow" pitchFamily="34" charset="0"/>
              </a:rPr>
              <a:t>Создание условий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chemeClr val="tx1"/>
                </a:solidFill>
                <a:latin typeface="Arial Narrow" pitchFamily="34" charset="0"/>
              </a:rPr>
              <a:t> для саморазвития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chemeClr val="tx1"/>
                </a:solidFill>
                <a:latin typeface="Arial Narrow" pitchFamily="34" charset="0"/>
              </a:rPr>
              <a:t> школьников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14899" y="2571750"/>
            <a:ext cx="3500413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solidFill>
                  <a:schemeClr val="tx1"/>
                </a:solidFill>
                <a:latin typeface="Arial Narrow" pitchFamily="34" charset="0"/>
              </a:rPr>
              <a:t>Анализ учителем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chemeClr val="tx1"/>
                </a:solidFill>
                <a:latin typeface="Arial Narrow" pitchFamily="34" charset="0"/>
              </a:rPr>
              <a:t>к</a:t>
            </a:r>
            <a:r>
              <a:rPr lang="ru-RU" sz="2000" b="1" spc="50" dirty="0" smtClean="0">
                <a:ln w="11430"/>
                <a:solidFill>
                  <a:schemeClr val="tx1"/>
                </a:solidFill>
                <a:latin typeface="Arial Narrow" pitchFamily="34" charset="0"/>
              </a:rPr>
              <a:t>аждого учебного занятия (самоанализ)</a:t>
            </a:r>
            <a:endParaRPr lang="ru-RU" sz="2000" b="1" spc="50" dirty="0">
              <a:ln w="11430"/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1785926"/>
            <a:ext cx="500489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92D050"/>
                </a:solidFill>
                <a:latin typeface="Arial Narrow" pitchFamily="34" charset="0"/>
              </a:rPr>
              <a:t>СОВРЕМЕННЫЙ УРОК</a:t>
            </a:r>
          </a:p>
        </p:txBody>
      </p:sp>
    </p:spTree>
    <p:extLst>
      <p:ext uri="{BB962C8B-B14F-4D97-AF65-F5344CB8AC3E}">
        <p14:creationId xmlns:p14="http://schemas.microsoft.com/office/powerpoint/2010/main" val="2517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современный урок</a:t>
            </a:r>
            <a:endParaRPr lang="ru-RU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8704" y="1556792"/>
            <a:ext cx="82297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Arial Narrow" pitchFamily="34" charset="0"/>
              </a:rPr>
              <a:t>Ситуация современного урока </a:t>
            </a:r>
            <a:r>
              <a:rPr lang="ru-RU" sz="3600" b="1" dirty="0" smtClean="0">
                <a:solidFill>
                  <a:srgbClr val="0070C0"/>
                </a:solidFill>
                <a:latin typeface="Arial Narrow" pitchFamily="34" charset="0"/>
              </a:rPr>
              <a:t>– </a:t>
            </a:r>
          </a:p>
          <a:p>
            <a:r>
              <a:rPr lang="ru-RU" sz="2800" b="1" dirty="0" smtClean="0">
                <a:latin typeface="Arial Narrow" pitchFamily="34" charset="0"/>
              </a:rPr>
              <a:t>это </a:t>
            </a:r>
            <a:r>
              <a:rPr lang="ru-RU" sz="2800" b="1" dirty="0">
                <a:solidFill>
                  <a:srgbClr val="FF0000"/>
                </a:solidFill>
                <a:latin typeface="Arial Narrow" pitchFamily="34" charset="0"/>
              </a:rPr>
              <a:t>ситуация расставания</a:t>
            </a:r>
            <a:r>
              <a:rPr lang="ru-RU" sz="2800" b="1" dirty="0">
                <a:latin typeface="Arial Narrow" pitchFamily="34" charset="0"/>
              </a:rPr>
              <a:t> с уроком строгим, характеризующимся порядком, проверенной регламентацией, дисциплиной, исполнительностью учеников, 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</a:rPr>
              <a:t>подчиняющихся учителю, </a:t>
            </a:r>
            <a:r>
              <a:rPr lang="ru-RU" sz="2800" b="1" dirty="0">
                <a:latin typeface="Arial Narrow" pitchFamily="34" charset="0"/>
              </a:rPr>
              <a:t>и </a:t>
            </a:r>
            <a:r>
              <a:rPr lang="ru-RU" sz="2800" b="1" dirty="0">
                <a:solidFill>
                  <a:srgbClr val="FF0000"/>
                </a:solidFill>
                <a:latin typeface="Arial Narrow" pitchFamily="34" charset="0"/>
              </a:rPr>
              <a:t>встреча</a:t>
            </a:r>
            <a:r>
              <a:rPr lang="ru-RU" sz="2800" b="1" dirty="0">
                <a:latin typeface="Arial Narrow" pitchFamily="34" charset="0"/>
              </a:rPr>
              <a:t> с </a:t>
            </a:r>
            <a:r>
              <a:rPr lang="ru-RU" sz="2800" b="1" dirty="0" smtClean="0">
                <a:latin typeface="Arial Narrow" pitchFamily="34" charset="0"/>
              </a:rPr>
              <a:t>	уроком свободным</a:t>
            </a:r>
            <a:r>
              <a:rPr lang="ru-RU" sz="2800" b="1" dirty="0">
                <a:latin typeface="Arial Narrow" pitchFamily="34" charset="0"/>
              </a:rPr>
              <a:t>, характеристики которого </a:t>
            </a:r>
            <a:r>
              <a:rPr lang="ru-RU" sz="2800" b="1" dirty="0" smtClean="0">
                <a:latin typeface="Arial Narrow" pitchFamily="34" charset="0"/>
              </a:rPr>
              <a:t>	  рождаются </a:t>
            </a:r>
            <a:r>
              <a:rPr lang="ru-RU" sz="2800" b="1" dirty="0">
                <a:latin typeface="Arial Narrow" pitchFamily="34" charset="0"/>
              </a:rPr>
              <a:t>по велению культуры, но не сами </a:t>
            </a:r>
            <a:endParaRPr lang="ru-RU" sz="2800" b="1" dirty="0" smtClean="0">
              <a:latin typeface="Arial Narrow" pitchFamily="34" charset="0"/>
            </a:endParaRPr>
          </a:p>
          <a:p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smtClean="0">
                <a:latin typeface="Arial Narrow" pitchFamily="34" charset="0"/>
              </a:rPr>
              <a:t>               по себе</a:t>
            </a:r>
            <a:r>
              <a:rPr lang="ru-RU" sz="2800" b="1" dirty="0">
                <a:latin typeface="Arial Narrow" pitchFamily="34" charset="0"/>
              </a:rPr>
              <a:t>, а благодаря </a:t>
            </a:r>
            <a:r>
              <a:rPr lang="ru-RU" sz="2800" b="1" dirty="0">
                <a:solidFill>
                  <a:srgbClr val="FF0000"/>
                </a:solidFill>
                <a:latin typeface="Arial Narrow" pitchFamily="34" charset="0"/>
              </a:rPr>
              <a:t>усилиям педагога,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	</a:t>
            </a:r>
            <a:r>
              <a:rPr lang="ru-RU" sz="2800" b="1" dirty="0" smtClean="0">
                <a:latin typeface="Arial Narrow" pitchFamily="34" charset="0"/>
              </a:rPr>
              <a:t>	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smtClean="0">
                <a:latin typeface="Arial Narrow" pitchFamily="34" charset="0"/>
              </a:rPr>
              <a:t>      выстраивающего </a:t>
            </a:r>
            <a:r>
              <a:rPr lang="ru-RU" sz="2800" b="1" dirty="0">
                <a:latin typeface="Arial Narrow" pitchFamily="34" charset="0"/>
              </a:rPr>
              <a:t>свободный урок.</a:t>
            </a:r>
          </a:p>
        </p:txBody>
      </p:sp>
      <p:pic>
        <p:nvPicPr>
          <p:cNvPr id="4" name="Picture 2" descr="C:\Users\Учитель\Desktop\shkolnye_kartinki_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085184"/>
            <a:ext cx="1452713" cy="151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832" y="1564343"/>
            <a:ext cx="83846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3200" b="1" dirty="0" smtClean="0">
                <a:latin typeface="Arial Narrow" pitchFamily="34" charset="0"/>
              </a:rPr>
              <a:t>доступная </a:t>
            </a:r>
            <a:r>
              <a:rPr lang="ru-RU" sz="3200" b="1" dirty="0">
                <a:latin typeface="Arial Narrow" pitchFamily="34" charset="0"/>
              </a:rPr>
              <a:t>форма подачи учебного </a:t>
            </a:r>
            <a:endParaRPr lang="ru-RU" sz="3200" b="1" dirty="0" smtClean="0">
              <a:latin typeface="Arial Narrow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b="1" dirty="0" smtClean="0">
                <a:latin typeface="Arial Narrow" pitchFamily="34" charset="0"/>
              </a:rPr>
              <a:t>материала</a:t>
            </a:r>
            <a:r>
              <a:rPr lang="ru-RU" sz="3200" b="1" dirty="0">
                <a:latin typeface="Arial Narrow" pitchFamily="34" charset="0"/>
              </a:rPr>
              <a:t>, создание ситуации </a:t>
            </a:r>
            <a:r>
              <a:rPr lang="ru-RU" sz="3200" b="1" dirty="0" smtClean="0">
                <a:latin typeface="Arial Narrow" pitchFamily="34" charset="0"/>
              </a:rPr>
              <a:t>успешности,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b="1" dirty="0" smtClean="0">
                <a:latin typeface="Arial Narrow" pitchFamily="34" charset="0"/>
              </a:rPr>
              <a:t>доброжелательная </a:t>
            </a:r>
            <a:r>
              <a:rPr lang="ru-RU" sz="3200" b="1" dirty="0">
                <a:latin typeface="Arial Narrow" pitchFamily="34" charset="0"/>
              </a:rPr>
              <a:t>атмосфера на уроке </a:t>
            </a:r>
            <a:endParaRPr lang="ru-RU" sz="3200" b="1" dirty="0" smtClean="0">
              <a:latin typeface="Arial Narrow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b="1" dirty="0">
                <a:latin typeface="Arial Narrow" pitchFamily="34" charset="0"/>
              </a:rPr>
              <a:t>р</a:t>
            </a:r>
            <a:r>
              <a:rPr lang="ru-RU" sz="3200" b="1" dirty="0" smtClean="0">
                <a:latin typeface="Arial Narrow" pitchFamily="34" charset="0"/>
              </a:rPr>
              <a:t>азличные </a:t>
            </a:r>
            <a:r>
              <a:rPr lang="ru-RU" sz="3200" b="1" dirty="0">
                <a:latin typeface="Arial Narrow" pitchFamily="34" charset="0"/>
              </a:rPr>
              <a:t>методы и формы работы, </a:t>
            </a:r>
            <a:endParaRPr lang="ru-RU" sz="3200" b="1" dirty="0" smtClean="0">
              <a:latin typeface="Arial Narrow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педагогика </a:t>
            </a:r>
            <a:r>
              <a:rPr lang="ru-RU" sz="3200" b="1" dirty="0">
                <a:solidFill>
                  <a:srgbClr val="C00000"/>
                </a:solidFill>
                <a:latin typeface="Arial Narrow" pitchFamily="34" charset="0"/>
              </a:rPr>
              <a:t>сотрудничества </a:t>
            </a:r>
            <a:endParaRPr lang="ru-RU" sz="32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lvl="1"/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     </a:t>
            </a:r>
            <a:r>
              <a:rPr lang="ru-RU" sz="3200" b="1" dirty="0" smtClean="0">
                <a:latin typeface="Arial Narrow" pitchFamily="34" charset="0"/>
              </a:rPr>
              <a:t>должны присутствовать </a:t>
            </a:r>
            <a:r>
              <a:rPr lang="ru-RU" sz="3200" b="1" dirty="0">
                <a:latin typeface="Arial Narrow" pitchFamily="34" charset="0"/>
              </a:rPr>
              <a:t>на 	современном </a:t>
            </a:r>
            <a:r>
              <a:rPr lang="ru-RU" sz="3200" b="1" dirty="0" smtClean="0">
                <a:latin typeface="Arial Narrow" pitchFamily="34" charset="0"/>
              </a:rPr>
              <a:t>уроке. </a:t>
            </a:r>
          </a:p>
          <a:p>
            <a:pPr lvl="1"/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smtClean="0">
                <a:latin typeface="Arial Narrow" pitchFamily="34" charset="0"/>
              </a:rPr>
              <a:t>         Все это, 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благодаря учителю, </a:t>
            </a:r>
            <a:r>
              <a:rPr lang="ru-RU" sz="3200" b="1" dirty="0" smtClean="0">
                <a:latin typeface="Arial Narrow" pitchFamily="34" charset="0"/>
              </a:rPr>
              <a:t>помогает   		учащимся </a:t>
            </a:r>
            <a:r>
              <a:rPr lang="ru-RU" sz="3200" b="1" dirty="0">
                <a:latin typeface="Arial Narrow" pitchFamily="34" charset="0"/>
              </a:rPr>
              <a:t>лучше </a:t>
            </a:r>
            <a:r>
              <a:rPr lang="ru-RU" sz="3200" b="1" dirty="0" smtClean="0">
                <a:latin typeface="Arial Narrow" pitchFamily="34" charset="0"/>
              </a:rPr>
              <a:t> усваивать </a:t>
            </a:r>
            <a:r>
              <a:rPr lang="ru-RU" sz="3200" b="1" dirty="0">
                <a:latin typeface="Arial Narrow" pitchFamily="34" charset="0"/>
              </a:rPr>
              <a:t>трудный </a:t>
            </a:r>
            <a:endParaRPr lang="ru-RU" sz="3200" b="1" dirty="0" smtClean="0">
              <a:latin typeface="Arial Narrow" pitchFamily="34" charset="0"/>
            </a:endParaRPr>
          </a:p>
          <a:p>
            <a:pPr lvl="1"/>
            <a:r>
              <a:rPr lang="ru-RU" sz="3200" b="1" dirty="0" smtClean="0">
                <a:latin typeface="Arial Narrow" pitchFamily="34" charset="0"/>
              </a:rPr>
              <a:t>	            и </a:t>
            </a:r>
            <a:r>
              <a:rPr lang="ru-RU" sz="3200" b="1" dirty="0">
                <a:latin typeface="Arial Narrow" pitchFamily="34" charset="0"/>
              </a:rPr>
              <a:t>«</a:t>
            </a:r>
            <a:r>
              <a:rPr lang="ru-RU" sz="3200" b="1" dirty="0" smtClean="0">
                <a:latin typeface="Arial Narrow" pitchFamily="34" charset="0"/>
              </a:rPr>
              <a:t>сухой» материал </a:t>
            </a:r>
            <a:r>
              <a:rPr lang="ru-RU" sz="3200" b="1" dirty="0">
                <a:latin typeface="Arial Narrow" pitchFamily="34" charset="0"/>
              </a:rPr>
              <a:t>учебника. </a:t>
            </a:r>
            <a:endParaRPr lang="ru-RU" sz="3200" b="1" i="1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48680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современный </a:t>
            </a:r>
            <a:r>
              <a:rPr lang="ru-RU" sz="60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урок -</a:t>
            </a:r>
            <a:endParaRPr lang="ru-RU" sz="6000" dirty="0"/>
          </a:p>
        </p:txBody>
      </p:sp>
      <p:pic>
        <p:nvPicPr>
          <p:cNvPr id="4" name="Picture 22" descr="Рассказываем и показываем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212976"/>
            <a:ext cx="2123728" cy="233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42862" y="-8391"/>
            <a:ext cx="9144000" cy="6705600"/>
          </a:xfrm>
          <a:custGeom>
            <a:avLst/>
            <a:gdLst>
              <a:gd name="T0" fmla="*/ 2632 w 3070"/>
              <a:gd name="T1" fmla="*/ 290 h 2902"/>
              <a:gd name="T2" fmla="*/ 2394 w 3070"/>
              <a:gd name="T3" fmla="*/ 181 h 2902"/>
              <a:gd name="T4" fmla="*/ 2136 w 3070"/>
              <a:gd name="T5" fmla="*/ 62 h 2902"/>
              <a:gd name="T6" fmla="*/ 1748 w 3070"/>
              <a:gd name="T7" fmla="*/ 42 h 2902"/>
              <a:gd name="T8" fmla="*/ 1570 w 3070"/>
              <a:gd name="T9" fmla="*/ 22 h 2902"/>
              <a:gd name="T10" fmla="*/ 1450 w 3070"/>
              <a:gd name="T11" fmla="*/ 12 h 2902"/>
              <a:gd name="T12" fmla="*/ 1351 w 3070"/>
              <a:gd name="T13" fmla="*/ 91 h 2902"/>
              <a:gd name="T14" fmla="*/ 1222 w 3070"/>
              <a:gd name="T15" fmla="*/ 161 h 2902"/>
              <a:gd name="T16" fmla="*/ 467 w 3070"/>
              <a:gd name="T17" fmla="*/ 151 h 2902"/>
              <a:gd name="T18" fmla="*/ 298 w 3070"/>
              <a:gd name="T19" fmla="*/ 171 h 2902"/>
              <a:gd name="T20" fmla="*/ 288 w 3070"/>
              <a:gd name="T21" fmla="*/ 250 h 2902"/>
              <a:gd name="T22" fmla="*/ 298 w 3070"/>
              <a:gd name="T23" fmla="*/ 330 h 2902"/>
              <a:gd name="T24" fmla="*/ 229 w 3070"/>
              <a:gd name="T25" fmla="*/ 558 h 2902"/>
              <a:gd name="T26" fmla="*/ 199 w 3070"/>
              <a:gd name="T27" fmla="*/ 846 h 2902"/>
              <a:gd name="T28" fmla="*/ 60 w 3070"/>
              <a:gd name="T29" fmla="*/ 1005 h 2902"/>
              <a:gd name="T30" fmla="*/ 20 w 3070"/>
              <a:gd name="T31" fmla="*/ 1154 h 2902"/>
              <a:gd name="T32" fmla="*/ 0 w 3070"/>
              <a:gd name="T33" fmla="*/ 1889 h 2902"/>
              <a:gd name="T34" fmla="*/ 70 w 3070"/>
              <a:gd name="T35" fmla="*/ 2127 h 2902"/>
              <a:gd name="T36" fmla="*/ 30 w 3070"/>
              <a:gd name="T37" fmla="*/ 2296 h 2902"/>
              <a:gd name="T38" fmla="*/ 120 w 3070"/>
              <a:gd name="T39" fmla="*/ 2475 h 2902"/>
              <a:gd name="T40" fmla="*/ 149 w 3070"/>
              <a:gd name="T41" fmla="*/ 2564 h 2902"/>
              <a:gd name="T42" fmla="*/ 159 w 3070"/>
              <a:gd name="T43" fmla="*/ 2594 h 2902"/>
              <a:gd name="T44" fmla="*/ 318 w 3070"/>
              <a:gd name="T45" fmla="*/ 2614 h 2902"/>
              <a:gd name="T46" fmla="*/ 517 w 3070"/>
              <a:gd name="T47" fmla="*/ 2723 h 2902"/>
              <a:gd name="T48" fmla="*/ 606 w 3070"/>
              <a:gd name="T49" fmla="*/ 2733 h 2902"/>
              <a:gd name="T50" fmla="*/ 696 w 3070"/>
              <a:gd name="T51" fmla="*/ 2783 h 2902"/>
              <a:gd name="T52" fmla="*/ 1778 w 3070"/>
              <a:gd name="T53" fmla="*/ 2852 h 2902"/>
              <a:gd name="T54" fmla="*/ 2295 w 3070"/>
              <a:gd name="T55" fmla="*/ 2902 h 2902"/>
              <a:gd name="T56" fmla="*/ 2513 w 3070"/>
              <a:gd name="T57" fmla="*/ 2763 h 2902"/>
              <a:gd name="T58" fmla="*/ 2553 w 3070"/>
              <a:gd name="T59" fmla="*/ 2624 h 2902"/>
              <a:gd name="T60" fmla="*/ 2622 w 3070"/>
              <a:gd name="T61" fmla="*/ 2366 h 2902"/>
              <a:gd name="T62" fmla="*/ 2642 w 3070"/>
              <a:gd name="T63" fmla="*/ 2306 h 2902"/>
              <a:gd name="T64" fmla="*/ 2781 w 3070"/>
              <a:gd name="T65" fmla="*/ 2276 h 2902"/>
              <a:gd name="T66" fmla="*/ 2831 w 3070"/>
              <a:gd name="T67" fmla="*/ 2157 h 2902"/>
              <a:gd name="T68" fmla="*/ 2890 w 3070"/>
              <a:gd name="T69" fmla="*/ 2078 h 2902"/>
              <a:gd name="T70" fmla="*/ 2950 w 3070"/>
              <a:gd name="T71" fmla="*/ 1859 h 2902"/>
              <a:gd name="T72" fmla="*/ 2990 w 3070"/>
              <a:gd name="T73" fmla="*/ 1581 h 2902"/>
              <a:gd name="T74" fmla="*/ 3000 w 3070"/>
              <a:gd name="T75" fmla="*/ 1233 h 2902"/>
              <a:gd name="T76" fmla="*/ 3049 w 3070"/>
              <a:gd name="T77" fmla="*/ 1015 h 2902"/>
              <a:gd name="T78" fmla="*/ 2940 w 3070"/>
              <a:gd name="T79" fmla="*/ 836 h 2902"/>
              <a:gd name="T80" fmla="*/ 2920 w 3070"/>
              <a:gd name="T81" fmla="*/ 777 h 2902"/>
              <a:gd name="T82" fmla="*/ 2900 w 3070"/>
              <a:gd name="T83" fmla="*/ 697 h 2902"/>
              <a:gd name="T84" fmla="*/ 2861 w 3070"/>
              <a:gd name="T85" fmla="*/ 548 h 2902"/>
              <a:gd name="T86" fmla="*/ 2781 w 3070"/>
              <a:gd name="T87" fmla="*/ 429 h 2902"/>
              <a:gd name="T88" fmla="*/ 2692 w 3070"/>
              <a:gd name="T89" fmla="*/ 340 h 2902"/>
              <a:gd name="T90" fmla="*/ 2632 w 3070"/>
              <a:gd name="T91" fmla="*/ 330 h 2902"/>
              <a:gd name="T92" fmla="*/ 2632 w 3070"/>
              <a:gd name="T93" fmla="*/ 290 h 2902"/>
              <a:gd name="T94" fmla="*/ 0 w 3070"/>
              <a:gd name="T95" fmla="*/ 0 h 2902"/>
              <a:gd name="T96" fmla="*/ 3070 w 3070"/>
              <a:gd name="T97" fmla="*/ 2902 h 2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T94" t="T95" r="T96" b="T97"/>
            <a:pathLst>
              <a:path w="3070" h="2902">
                <a:moveTo>
                  <a:pt x="2632" y="290"/>
                </a:moveTo>
                <a:cubicBezTo>
                  <a:pt x="2171" y="3"/>
                  <a:pt x="2654" y="273"/>
                  <a:pt x="2394" y="181"/>
                </a:cubicBezTo>
                <a:cubicBezTo>
                  <a:pt x="2182" y="106"/>
                  <a:pt x="2371" y="130"/>
                  <a:pt x="2136" y="62"/>
                </a:cubicBezTo>
                <a:cubicBezTo>
                  <a:pt x="2012" y="26"/>
                  <a:pt x="1877" y="46"/>
                  <a:pt x="1748" y="42"/>
                </a:cubicBezTo>
                <a:cubicBezTo>
                  <a:pt x="1689" y="35"/>
                  <a:pt x="1629" y="28"/>
                  <a:pt x="1570" y="22"/>
                </a:cubicBezTo>
                <a:cubicBezTo>
                  <a:pt x="1530" y="18"/>
                  <a:pt x="1488" y="0"/>
                  <a:pt x="1450" y="12"/>
                </a:cubicBezTo>
                <a:cubicBezTo>
                  <a:pt x="1410" y="25"/>
                  <a:pt x="1386" y="67"/>
                  <a:pt x="1351" y="91"/>
                </a:cubicBezTo>
                <a:cubicBezTo>
                  <a:pt x="1271" y="147"/>
                  <a:pt x="1281" y="141"/>
                  <a:pt x="1222" y="161"/>
                </a:cubicBezTo>
                <a:cubicBezTo>
                  <a:pt x="970" y="133"/>
                  <a:pt x="720" y="143"/>
                  <a:pt x="467" y="151"/>
                </a:cubicBezTo>
                <a:cubicBezTo>
                  <a:pt x="413" y="169"/>
                  <a:pt x="347" y="142"/>
                  <a:pt x="298" y="171"/>
                </a:cubicBezTo>
                <a:cubicBezTo>
                  <a:pt x="275" y="185"/>
                  <a:pt x="291" y="224"/>
                  <a:pt x="288" y="250"/>
                </a:cubicBezTo>
                <a:cubicBezTo>
                  <a:pt x="291" y="277"/>
                  <a:pt x="301" y="303"/>
                  <a:pt x="298" y="330"/>
                </a:cubicBezTo>
                <a:cubicBezTo>
                  <a:pt x="290" y="399"/>
                  <a:pt x="247" y="488"/>
                  <a:pt x="229" y="558"/>
                </a:cubicBezTo>
                <a:cubicBezTo>
                  <a:pt x="217" y="654"/>
                  <a:pt x="225" y="753"/>
                  <a:pt x="199" y="846"/>
                </a:cubicBezTo>
                <a:cubicBezTo>
                  <a:pt x="188" y="887"/>
                  <a:pt x="84" y="981"/>
                  <a:pt x="60" y="1005"/>
                </a:cubicBezTo>
                <a:cubicBezTo>
                  <a:pt x="47" y="1055"/>
                  <a:pt x="33" y="1104"/>
                  <a:pt x="20" y="1154"/>
                </a:cubicBezTo>
                <a:cubicBezTo>
                  <a:pt x="32" y="1385"/>
                  <a:pt x="101" y="1687"/>
                  <a:pt x="0" y="1889"/>
                </a:cubicBezTo>
                <a:cubicBezTo>
                  <a:pt x="14" y="1986"/>
                  <a:pt x="12" y="2052"/>
                  <a:pt x="70" y="2127"/>
                </a:cubicBezTo>
                <a:cubicBezTo>
                  <a:pt x="84" y="2211"/>
                  <a:pt x="62" y="2211"/>
                  <a:pt x="30" y="2296"/>
                </a:cubicBezTo>
                <a:cubicBezTo>
                  <a:pt x="46" y="2393"/>
                  <a:pt x="48" y="2403"/>
                  <a:pt x="120" y="2475"/>
                </a:cubicBezTo>
                <a:cubicBezTo>
                  <a:pt x="138" y="2583"/>
                  <a:pt x="116" y="2495"/>
                  <a:pt x="149" y="2564"/>
                </a:cubicBezTo>
                <a:cubicBezTo>
                  <a:pt x="154" y="2573"/>
                  <a:pt x="149" y="2591"/>
                  <a:pt x="159" y="2594"/>
                </a:cubicBezTo>
                <a:cubicBezTo>
                  <a:pt x="210" y="2609"/>
                  <a:pt x="318" y="2614"/>
                  <a:pt x="318" y="2614"/>
                </a:cubicBezTo>
                <a:cubicBezTo>
                  <a:pt x="384" y="2650"/>
                  <a:pt x="447" y="2694"/>
                  <a:pt x="517" y="2723"/>
                </a:cubicBezTo>
                <a:cubicBezTo>
                  <a:pt x="545" y="2734"/>
                  <a:pt x="578" y="2723"/>
                  <a:pt x="606" y="2733"/>
                </a:cubicBezTo>
                <a:cubicBezTo>
                  <a:pt x="851" y="2815"/>
                  <a:pt x="325" y="2703"/>
                  <a:pt x="696" y="2783"/>
                </a:cubicBezTo>
                <a:cubicBezTo>
                  <a:pt x="1001" y="2849"/>
                  <a:pt x="1510" y="2844"/>
                  <a:pt x="1778" y="2852"/>
                </a:cubicBezTo>
                <a:cubicBezTo>
                  <a:pt x="1951" y="2874"/>
                  <a:pt x="2123" y="2877"/>
                  <a:pt x="2295" y="2902"/>
                </a:cubicBezTo>
                <a:cubicBezTo>
                  <a:pt x="2305" y="2896"/>
                  <a:pt x="2488" y="2798"/>
                  <a:pt x="2513" y="2763"/>
                </a:cubicBezTo>
                <a:cubicBezTo>
                  <a:pt x="2541" y="2724"/>
                  <a:pt x="2538" y="2670"/>
                  <a:pt x="2553" y="2624"/>
                </a:cubicBezTo>
                <a:cubicBezTo>
                  <a:pt x="2569" y="2332"/>
                  <a:pt x="2525" y="2537"/>
                  <a:pt x="2622" y="2366"/>
                </a:cubicBezTo>
                <a:cubicBezTo>
                  <a:pt x="2632" y="2348"/>
                  <a:pt x="2626" y="2319"/>
                  <a:pt x="2642" y="2306"/>
                </a:cubicBezTo>
                <a:cubicBezTo>
                  <a:pt x="2655" y="2296"/>
                  <a:pt x="2758" y="2280"/>
                  <a:pt x="2781" y="2276"/>
                </a:cubicBezTo>
                <a:cubicBezTo>
                  <a:pt x="2853" y="2228"/>
                  <a:pt x="2771" y="2293"/>
                  <a:pt x="2831" y="2157"/>
                </a:cubicBezTo>
                <a:cubicBezTo>
                  <a:pt x="2844" y="2127"/>
                  <a:pt x="2870" y="2104"/>
                  <a:pt x="2890" y="2078"/>
                </a:cubicBezTo>
                <a:cubicBezTo>
                  <a:pt x="2909" y="2002"/>
                  <a:pt x="2922" y="1933"/>
                  <a:pt x="2950" y="1859"/>
                </a:cubicBezTo>
                <a:cubicBezTo>
                  <a:pt x="2966" y="1767"/>
                  <a:pt x="2978" y="1674"/>
                  <a:pt x="2990" y="1581"/>
                </a:cubicBezTo>
                <a:cubicBezTo>
                  <a:pt x="2993" y="1465"/>
                  <a:pt x="2992" y="1349"/>
                  <a:pt x="3000" y="1233"/>
                </a:cubicBezTo>
                <a:cubicBezTo>
                  <a:pt x="3005" y="1159"/>
                  <a:pt x="3037" y="1088"/>
                  <a:pt x="3049" y="1015"/>
                </a:cubicBezTo>
                <a:cubicBezTo>
                  <a:pt x="3031" y="834"/>
                  <a:pt x="3070" y="988"/>
                  <a:pt x="2940" y="836"/>
                </a:cubicBezTo>
                <a:cubicBezTo>
                  <a:pt x="2926" y="820"/>
                  <a:pt x="2926" y="797"/>
                  <a:pt x="2920" y="777"/>
                </a:cubicBezTo>
                <a:cubicBezTo>
                  <a:pt x="2912" y="751"/>
                  <a:pt x="2900" y="697"/>
                  <a:pt x="2900" y="697"/>
                </a:cubicBezTo>
                <a:cubicBezTo>
                  <a:pt x="2918" y="611"/>
                  <a:pt x="2910" y="613"/>
                  <a:pt x="2861" y="548"/>
                </a:cubicBezTo>
                <a:cubicBezTo>
                  <a:pt x="2832" y="510"/>
                  <a:pt x="2811" y="466"/>
                  <a:pt x="2781" y="429"/>
                </a:cubicBezTo>
                <a:cubicBezTo>
                  <a:pt x="2755" y="396"/>
                  <a:pt x="2733" y="347"/>
                  <a:pt x="2692" y="340"/>
                </a:cubicBezTo>
                <a:cubicBezTo>
                  <a:pt x="2672" y="337"/>
                  <a:pt x="2648" y="343"/>
                  <a:pt x="2632" y="330"/>
                </a:cubicBezTo>
                <a:cubicBezTo>
                  <a:pt x="2622" y="321"/>
                  <a:pt x="2632" y="303"/>
                  <a:pt x="2632" y="290"/>
                </a:cubicBezTo>
                <a:close/>
              </a:path>
            </a:pathLst>
          </a:custGeom>
          <a:gradFill rotWithShape="0">
            <a:gsLst>
              <a:gs pos="0">
                <a:srgbClr val="FF99CC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936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248525" cy="148113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440"/>
              </a:avLst>
            </a:prstTxWarp>
          </a:bodyPr>
          <a:lstStyle/>
          <a:p>
            <a:r>
              <a:rPr lang="ru-RU" sz="3600" kern="10" dirty="0">
                <a:ln w="9360">
                  <a:solidFill>
                    <a:srgbClr val="996633"/>
                  </a:solidFill>
                  <a:miter lim="800000"/>
                  <a:headEnd/>
                  <a:tailEnd/>
                </a:ln>
                <a:solidFill>
                  <a:srgbClr val="CC0000"/>
                </a:solidFill>
                <a:effectLst>
                  <a:outerShdw dist="17819" dir="2700000" algn="ctr" rotWithShape="0">
                    <a:srgbClr val="FF0000">
                      <a:alpha val="50027"/>
                    </a:srgbClr>
                  </a:outerShdw>
                </a:effectLst>
                <a:latin typeface="Times New Roman"/>
                <a:cs typeface="Times New Roman"/>
              </a:rPr>
              <a:t>Педагог создает особые  условия ,</a:t>
            </a:r>
          </a:p>
          <a:p>
            <a:r>
              <a:rPr lang="ru-RU" sz="3600" kern="10" dirty="0">
                <a:ln w="9360">
                  <a:solidFill>
                    <a:srgbClr val="996633"/>
                  </a:solidFill>
                  <a:miter lim="800000"/>
                  <a:headEnd/>
                  <a:tailEnd/>
                </a:ln>
                <a:solidFill>
                  <a:srgbClr val="CC0000"/>
                </a:solidFill>
                <a:effectLst>
                  <a:outerShdw dist="17819" dir="2700000" algn="ctr" rotWithShape="0">
                    <a:srgbClr val="FF0000">
                      <a:alpha val="50027"/>
                    </a:srgbClr>
                  </a:outerShdw>
                </a:effectLst>
                <a:latin typeface="Times New Roman"/>
                <a:cs typeface="Times New Roman"/>
              </a:rPr>
              <a:t> обеспечивающие деятельность Учителя и Ученика</a:t>
            </a:r>
          </a:p>
          <a:p>
            <a:r>
              <a:rPr lang="ru-RU" sz="3600" kern="10" dirty="0">
                <a:ln w="9360">
                  <a:solidFill>
                    <a:srgbClr val="996633"/>
                  </a:solidFill>
                  <a:miter lim="800000"/>
                  <a:headEnd/>
                  <a:tailEnd/>
                </a:ln>
                <a:solidFill>
                  <a:srgbClr val="CC0000"/>
                </a:solidFill>
                <a:effectLst>
                  <a:outerShdw dist="17819" dir="2700000" algn="ctr" rotWithShape="0">
                    <a:srgbClr val="FF0000">
                      <a:alpha val="50027"/>
                    </a:srgbClr>
                  </a:outerShdw>
                </a:effectLst>
                <a:latin typeface="Times New Roman"/>
                <a:cs typeface="Times New Roman"/>
              </a:rPr>
              <a:t> в новой образовательной парадигме.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914400" y="1981200"/>
            <a:ext cx="2686050" cy="1187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ru-RU" sz="3600" kern="10" dirty="0">
                <a:ln w="9360">
                  <a:miter lim="800000"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Здесь нет...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81050" y="3200400"/>
            <a:ext cx="275084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spcBef>
                <a:spcPts val="1000"/>
              </a:spcBef>
              <a:buClr>
                <a:srgbClr val="0000FF"/>
              </a:buClr>
              <a:buSzPct val="140000"/>
              <a:buFont typeface="Wingdings" pitchFamily="2" charset="2"/>
              <a:buChar char=""/>
            </a:pPr>
            <a:r>
              <a:rPr lang="ru-RU" sz="2000" b="1" dirty="0"/>
              <a:t>  </a:t>
            </a:r>
            <a:r>
              <a:rPr lang="ru-RU" sz="2000" b="1" dirty="0" smtClean="0">
                <a:latin typeface="Arial Narrow" pitchFamily="34" charset="0"/>
              </a:rPr>
              <a:t>скуки</a:t>
            </a:r>
            <a:r>
              <a:rPr lang="ru-RU" sz="2000" b="1" dirty="0">
                <a:latin typeface="Arial Narrow" pitchFamily="34" charset="0"/>
              </a:rPr>
              <a:t>, принуждения </a:t>
            </a:r>
            <a:r>
              <a:rPr lang="ru-RU" sz="2000" b="1" dirty="0" smtClean="0">
                <a:latin typeface="Arial Narrow" pitchFamily="34" charset="0"/>
              </a:rPr>
              <a:t>		и </a:t>
            </a:r>
            <a:r>
              <a:rPr lang="ru-RU" sz="2000" b="1" dirty="0">
                <a:latin typeface="Arial Narrow" pitchFamily="34" charset="0"/>
              </a:rPr>
              <a:t>лени,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46742" y="3588410"/>
            <a:ext cx="3505200" cy="108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spcBef>
                <a:spcPts val="1000"/>
              </a:spcBef>
              <a:buClr>
                <a:srgbClr val="0000FF"/>
              </a:buClr>
              <a:buSzPct val="140000"/>
              <a:buFont typeface="Wingdings" pitchFamily="2" charset="2"/>
              <a:buChar char=""/>
            </a:pPr>
            <a:endParaRPr lang="ru-RU" sz="1600" b="1" dirty="0" smtClean="0"/>
          </a:p>
          <a:p>
            <a:pPr>
              <a:spcBef>
                <a:spcPts val="1000"/>
              </a:spcBef>
              <a:buClr>
                <a:srgbClr val="0000FF"/>
              </a:buClr>
              <a:buSzPct val="140000"/>
              <a:buFont typeface="Wingdings" pitchFamily="2" charset="2"/>
              <a:buChar char=""/>
            </a:pPr>
            <a:r>
              <a:rPr lang="ru-RU" sz="2000" b="1" dirty="0" smtClean="0">
                <a:latin typeface="Arial Narrow" pitchFamily="34" charset="0"/>
              </a:rPr>
              <a:t>пассивности </a:t>
            </a:r>
            <a:r>
              <a:rPr lang="ru-RU" sz="2000" b="1" dirty="0">
                <a:latin typeface="Arial Narrow" pitchFamily="34" charset="0"/>
              </a:rPr>
              <a:t>и страха ожидания «палки» - двойки,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81050" y="4343400"/>
            <a:ext cx="2819400" cy="17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spcBef>
                <a:spcPts val="1000"/>
              </a:spcBef>
              <a:buClr>
                <a:srgbClr val="0000FF"/>
              </a:buClr>
              <a:buSzPct val="140000"/>
            </a:pPr>
            <a:endParaRPr lang="ru-RU" sz="1600" b="1" dirty="0" smtClean="0"/>
          </a:p>
          <a:p>
            <a:pPr>
              <a:spcBef>
                <a:spcPts val="1000"/>
              </a:spcBef>
              <a:buClr>
                <a:srgbClr val="0000FF"/>
              </a:buClr>
              <a:buSzPct val="140000"/>
              <a:buFont typeface="Wingdings" pitchFamily="2" charset="2"/>
              <a:buChar char=""/>
            </a:pPr>
            <a:r>
              <a:rPr lang="ru-RU" sz="1600" b="1" dirty="0" smtClean="0"/>
              <a:t>«</a:t>
            </a:r>
            <a:r>
              <a:rPr lang="ru-RU" sz="2000" b="1" dirty="0">
                <a:latin typeface="Arial Narrow" pitchFamily="34" charset="0"/>
              </a:rPr>
              <a:t>неуда» на контрольной работе или на экзамене и желания увернуться от нее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5410200" y="1600200"/>
            <a:ext cx="2085975" cy="1035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Right"/>
              <a:lightRig rig="legacyNormal3" dir="b"/>
            </a:scene3d>
            <a:sp3d extrusionH="430200" prstMaterial="legacyMatte">
              <a:extrusionClr>
                <a:srgbClr val="FFFF66"/>
              </a:extrusionClr>
            </a:sp3d>
          </a:bodyPr>
          <a:lstStyle/>
          <a:p>
            <a:r>
              <a:rPr lang="ru-RU" sz="3600" kern="10" dirty="0">
                <a:ln w="9360">
                  <a:miter lim="800000"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ЗДЕСЬ...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51942" y="2527711"/>
            <a:ext cx="4400872" cy="16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spcBef>
                <a:spcPts val="1000"/>
              </a:spcBef>
              <a:buClr>
                <a:srgbClr val="FF0000"/>
              </a:buClr>
              <a:buSzPct val="140000"/>
              <a:buFont typeface="Wingdings" pitchFamily="2" charset="2"/>
              <a:buChar char=""/>
            </a:pPr>
            <a:r>
              <a:rPr lang="ru-RU" sz="1600" b="1" dirty="0">
                <a:latin typeface="Arial Narrow" pitchFamily="34" charset="0"/>
              </a:rPr>
              <a:t>  </a:t>
            </a:r>
            <a:r>
              <a:rPr lang="ru-RU" sz="2000" b="1" dirty="0">
                <a:latin typeface="Arial Narrow" pitchFamily="34" charset="0"/>
              </a:rPr>
              <a:t>Ученик испытывает радость от преодоленной трудности учения, будь то: задача, пример, правило, закон, теорема или  -   выведенное самостоятельно понятие.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589625" y="4185314"/>
            <a:ext cx="34290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spcBef>
                <a:spcPts val="1000"/>
              </a:spcBef>
              <a:buClr>
                <a:srgbClr val="FF0000"/>
              </a:buClr>
              <a:buSzPct val="140000"/>
              <a:buFont typeface="Wingdings" pitchFamily="2" charset="2"/>
              <a:buChar char=""/>
            </a:pPr>
            <a:r>
              <a:rPr lang="ru-RU" sz="1600" b="1" dirty="0"/>
              <a:t>  </a:t>
            </a:r>
            <a:r>
              <a:rPr lang="ru-RU" sz="2000" b="1" dirty="0">
                <a:latin typeface="Arial Narrow" pitchFamily="34" charset="0"/>
              </a:rPr>
              <a:t>Ученик открывает мир для себя  -  себя в этом мире.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569179" y="4895381"/>
            <a:ext cx="4114800" cy="16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spcBef>
                <a:spcPts val="1000"/>
              </a:spcBef>
              <a:buClr>
                <a:srgbClr val="FF0000"/>
              </a:buClr>
              <a:buSzPct val="140000"/>
              <a:buFont typeface="Wingdings" pitchFamily="2" charset="2"/>
              <a:buChar char=""/>
            </a:pPr>
            <a:r>
              <a:rPr lang="ru-RU" sz="1600" b="1" dirty="0"/>
              <a:t>  </a:t>
            </a:r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Педагог ведет учащегося по пути субъективного открытия, он управляет проблемно – поисковой или исследовательской деятельностью учащегося.</a:t>
            </a:r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9137" y="4844440"/>
            <a:ext cx="1452562" cy="168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7772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7170" grpId="0"/>
      <p:bldP spid="7171" grpId="0"/>
      <p:bldP spid="7172" grpId="0"/>
      <p:bldP spid="7173" grpId="0"/>
      <p:bldP spid="7174" grpId="0"/>
      <p:bldP spid="7175" grpId="0"/>
      <p:bldP spid="7176" grpId="0"/>
      <p:bldP spid="7177" grpId="0"/>
      <p:bldP spid="71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C0000"/>
                </a:solidFill>
                <a:latin typeface="Arial" charset="0"/>
              </a:rPr>
              <a:t>Новая типология уроков</a:t>
            </a:r>
            <a:endParaRPr lang="ru-RU" sz="4400" b="1" dirty="0">
              <a:solidFill>
                <a:srgbClr val="CC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80373"/>
            <a:ext cx="64087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Главная </a:t>
            </a:r>
            <a:r>
              <a:rPr lang="ru-RU" sz="3200" b="1" dirty="0">
                <a:solidFill>
                  <a:srgbClr val="0070C0"/>
                </a:solidFill>
                <a:latin typeface="Arial Narrow" pitchFamily="34" charset="0"/>
              </a:rPr>
              <a:t>методическая цель </a:t>
            </a:r>
            <a:r>
              <a:rPr lang="ru-RU" sz="2800" b="1" dirty="0">
                <a:latin typeface="Arial Narrow" pitchFamily="34" charset="0"/>
              </a:rPr>
              <a:t>урока </a:t>
            </a:r>
            <a:endParaRPr lang="ru-RU" sz="2800" b="1" dirty="0" smtClean="0">
              <a:latin typeface="Arial Narrow" pitchFamily="34" charset="0"/>
            </a:endParaRPr>
          </a:p>
          <a:p>
            <a:r>
              <a:rPr lang="ru-RU" sz="2800" b="1" dirty="0" smtClean="0">
                <a:latin typeface="Arial Narrow" pitchFamily="34" charset="0"/>
              </a:rPr>
              <a:t>при </a:t>
            </a:r>
            <a:r>
              <a:rPr lang="ru-RU" sz="2800" b="1" dirty="0">
                <a:latin typeface="Arial Narrow" pitchFamily="34" charset="0"/>
              </a:rPr>
              <a:t>системно-</a:t>
            </a:r>
            <a:r>
              <a:rPr lang="ru-RU" sz="2800" b="1" dirty="0" err="1">
                <a:latin typeface="Arial Narrow" pitchFamily="34" charset="0"/>
              </a:rPr>
              <a:t>деятельностном</a:t>
            </a:r>
            <a:r>
              <a:rPr lang="ru-RU" sz="2800" b="1" dirty="0">
                <a:latin typeface="Arial Narrow" pitchFamily="34" charset="0"/>
              </a:rPr>
              <a:t> </a:t>
            </a:r>
            <a:r>
              <a:rPr lang="ru-RU" sz="2800" b="1" dirty="0" smtClean="0">
                <a:latin typeface="Arial Narrow" pitchFamily="34" charset="0"/>
              </a:rPr>
              <a:t>и </a:t>
            </a:r>
            <a:r>
              <a:rPr lang="ru-RU" sz="2800" b="1" dirty="0" err="1" smtClean="0">
                <a:latin typeface="Arial Narrow" pitchFamily="34" charset="0"/>
              </a:rPr>
              <a:t>компетентностном</a:t>
            </a:r>
            <a:r>
              <a:rPr lang="ru-RU" sz="2800" b="1" dirty="0" smtClean="0">
                <a:latin typeface="Arial Narrow" pitchFamily="34" charset="0"/>
              </a:rPr>
              <a:t> обучении </a:t>
            </a:r>
            <a:r>
              <a:rPr lang="ru-RU" sz="2800" b="1" dirty="0">
                <a:latin typeface="Arial Narrow" pitchFamily="34" charset="0"/>
              </a:rPr>
              <a:t>– </a:t>
            </a:r>
            <a:endParaRPr lang="ru-RU" sz="2800" b="1" dirty="0" smtClean="0">
              <a:latin typeface="Arial Narrow" pitchFamily="34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создание </a:t>
            </a:r>
            <a:r>
              <a:rPr lang="ru-RU" sz="3200" b="1" dirty="0">
                <a:solidFill>
                  <a:srgbClr val="FF0000"/>
                </a:solidFill>
                <a:latin typeface="Arial Narrow" pitchFamily="34" charset="0"/>
              </a:rPr>
              <a:t>условий 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учителем </a:t>
            </a:r>
            <a:r>
              <a:rPr lang="ru-RU" sz="2800" b="1" dirty="0" smtClean="0">
                <a:latin typeface="Arial Narrow" pitchFamily="34" charset="0"/>
              </a:rPr>
              <a:t>для </a:t>
            </a:r>
            <a:r>
              <a:rPr lang="ru-RU" sz="2800" b="1" dirty="0">
                <a:latin typeface="Arial Narrow" pitchFamily="34" charset="0"/>
              </a:rPr>
              <a:t>проявления познавательной активности учеников</a:t>
            </a:r>
            <a:br>
              <a:rPr lang="ru-RU" sz="2800" b="1" dirty="0">
                <a:latin typeface="Arial Narrow" pitchFamily="34" charset="0"/>
              </a:rPr>
            </a:b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293096"/>
            <a:ext cx="5328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3300"/>
                </a:solidFill>
                <a:latin typeface="Arial Narrow" pitchFamily="34" charset="0"/>
              </a:rPr>
              <a:t>Уроки «открытия» нового знания;</a:t>
            </a:r>
            <a:endParaRPr lang="ru-RU" sz="2800" b="1" dirty="0">
              <a:solidFill>
                <a:srgbClr val="003300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003300"/>
                </a:solidFill>
                <a:latin typeface="Arial Narrow" pitchFamily="34" charset="0"/>
              </a:rPr>
              <a:t>Уроки рефлексии</a:t>
            </a:r>
            <a:r>
              <a:rPr lang="ru-RU" sz="2800" b="1" dirty="0" smtClean="0">
                <a:solidFill>
                  <a:srgbClr val="003300"/>
                </a:solidFill>
                <a:latin typeface="Arial Narrow" pitchFamily="34" charset="0"/>
              </a:rPr>
              <a:t>;</a:t>
            </a:r>
            <a:endParaRPr lang="ru-RU" sz="2800" b="1" dirty="0">
              <a:solidFill>
                <a:srgbClr val="003300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003300"/>
                </a:solidFill>
                <a:latin typeface="Arial Narrow" pitchFamily="34" charset="0"/>
              </a:rPr>
              <a:t>Уроки общеметодологической </a:t>
            </a:r>
            <a:r>
              <a:rPr lang="ru-RU" sz="2800" b="1" dirty="0" smtClean="0">
                <a:solidFill>
                  <a:srgbClr val="003300"/>
                </a:solidFill>
                <a:latin typeface="Arial Narrow" pitchFamily="34" charset="0"/>
              </a:rPr>
              <a:t> направленности;</a:t>
            </a:r>
            <a:endParaRPr lang="ru-RU" sz="2800" b="1" dirty="0">
              <a:solidFill>
                <a:srgbClr val="003300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3300"/>
                </a:solidFill>
                <a:latin typeface="Arial Narrow" pitchFamily="34" charset="0"/>
              </a:rPr>
              <a:t>Уроки контроля.</a:t>
            </a:r>
            <a:endParaRPr lang="ru-RU" sz="2800" b="1" dirty="0">
              <a:solidFill>
                <a:srgbClr val="003300"/>
              </a:solidFill>
              <a:latin typeface="Arial Narrow" pitchFamily="34" charset="0"/>
            </a:endParaRPr>
          </a:p>
        </p:txBody>
      </p:sp>
      <p:pic>
        <p:nvPicPr>
          <p:cNvPr id="5" name="Picture 4" descr="http://klub-drug.ru/wp-content/uploads/2011/04/41.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720" y="1196752"/>
            <a:ext cx="252873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7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</a:rPr>
              <a:t>Типы уроков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268413"/>
            <a:ext cx="8929687" cy="1160462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Урок  «открытия»  нового  знания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Цель: </a:t>
            </a:r>
            <a:r>
              <a:rPr lang="ru-RU" sz="2000" b="1" dirty="0" smtClean="0">
                <a:latin typeface="Arial Narrow" pitchFamily="34" charset="0"/>
              </a:rPr>
              <a:t>формирование у учащихся умений реализации новых способов действия.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gray">
          <a:xfrm>
            <a:off x="285750" y="2357438"/>
            <a:ext cx="864393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70C0"/>
                </a:solidFill>
                <a:latin typeface="Arial Narrow" pitchFamily="34" charset="0"/>
              </a:rPr>
              <a:t>Урок  рефлексии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000" b="1" kern="0" dirty="0">
                <a:solidFill>
                  <a:srgbClr val="FF0000"/>
                </a:solidFill>
                <a:latin typeface="Arial Narrow" pitchFamily="34" charset="0"/>
              </a:rPr>
              <a:t>Цель: </a:t>
            </a:r>
            <a:r>
              <a:rPr lang="ru-RU" sz="2000" b="1" kern="0" dirty="0">
                <a:latin typeface="Arial Narrow" pitchFamily="34" charset="0"/>
              </a:rPr>
              <a:t>формирование у учащихся способностей к рефлексии  (фиксирование собственных затруднений, выявление их причин, построение и реализация проекта выхода из затруднения).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gray">
          <a:xfrm>
            <a:off x="500063" y="4000500"/>
            <a:ext cx="8320409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70C0"/>
                </a:solidFill>
                <a:latin typeface="Arial Narrow" pitchFamily="34" charset="0"/>
              </a:rPr>
              <a:t>Урок   общеметодологической   направленности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ru-RU" sz="2000" b="1" kern="0" dirty="0">
                <a:solidFill>
                  <a:srgbClr val="FF0000"/>
                </a:solidFill>
                <a:latin typeface="+mn-lt"/>
              </a:rPr>
              <a:t>Цель: </a:t>
            </a:r>
            <a:r>
              <a:rPr lang="ru-RU" sz="2000" b="1" kern="0" dirty="0">
                <a:latin typeface="+mn-lt"/>
              </a:rPr>
              <a:t>формирование у учащихся  </a:t>
            </a:r>
            <a:r>
              <a:rPr lang="ru-RU" sz="2000" b="1" kern="0" dirty="0" err="1">
                <a:latin typeface="+mn-lt"/>
              </a:rPr>
              <a:t>деятельностных</a:t>
            </a:r>
            <a:r>
              <a:rPr lang="ru-RU" sz="2000" b="1" kern="0" dirty="0">
                <a:latin typeface="+mn-lt"/>
              </a:rPr>
              <a:t> способностей и способностей к систематизации предметного содержания.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gray">
          <a:xfrm>
            <a:off x="2411760" y="5214938"/>
            <a:ext cx="640871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70C0"/>
                </a:solidFill>
                <a:latin typeface="Arial Narrow" pitchFamily="34" charset="0"/>
              </a:rPr>
              <a:t>Урок  развивающего  контроля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kern="0" dirty="0">
                <a:latin typeface="Arial Narrow" pitchFamily="34" charset="0"/>
              </a:rPr>
              <a:t> </a:t>
            </a:r>
            <a:r>
              <a:rPr lang="ru-RU" sz="2000" b="1" kern="0" dirty="0">
                <a:solidFill>
                  <a:srgbClr val="FF0000"/>
                </a:solidFill>
                <a:latin typeface="Arial Narrow" pitchFamily="34" charset="0"/>
              </a:rPr>
              <a:t>Цель:</a:t>
            </a:r>
            <a:r>
              <a:rPr lang="ru-RU" sz="2000" b="1" kern="0" dirty="0">
                <a:latin typeface="Arial Narrow" pitchFamily="34" charset="0"/>
              </a:rPr>
              <a:t> формирование у учащихся  способностей к осуществлению контрольной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64274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C0000"/>
                </a:solidFill>
              </a:rPr>
              <a:t>Уроки общеметодологической направленности призваны:</a:t>
            </a:r>
            <a:r>
              <a:rPr lang="ru-RU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44824"/>
            <a:ext cx="7776864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>
                <a:solidFill>
                  <a:srgbClr val="003300"/>
                </a:solidFill>
                <a:latin typeface="Arial Narrow" pitchFamily="34" charset="0"/>
              </a:rPr>
              <a:t>ф</a:t>
            </a:r>
            <a:r>
              <a:rPr lang="ru-RU" sz="2800" b="1" dirty="0" smtClean="0">
                <a:solidFill>
                  <a:srgbClr val="003300"/>
                </a:solidFill>
                <a:latin typeface="Arial Narrow" pitchFamily="34" charset="0"/>
              </a:rPr>
              <a:t>ормировать </a:t>
            </a:r>
            <a:r>
              <a:rPr lang="ru-RU" sz="2800" b="1" dirty="0">
                <a:solidFill>
                  <a:srgbClr val="003300"/>
                </a:solidFill>
                <a:latin typeface="Arial Narrow" pitchFamily="34" charset="0"/>
              </a:rPr>
              <a:t>у учащихся представления о методах, связывающих изучаемые понятия в единую систему; 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>
                <a:solidFill>
                  <a:srgbClr val="003300"/>
                </a:solidFill>
                <a:latin typeface="Arial Narrow" pitchFamily="34" charset="0"/>
              </a:rPr>
              <a:t>ф</a:t>
            </a:r>
            <a:r>
              <a:rPr lang="ru-RU" sz="2800" b="1" dirty="0" smtClean="0">
                <a:solidFill>
                  <a:srgbClr val="003300"/>
                </a:solidFill>
                <a:latin typeface="Arial Narrow" pitchFamily="34" charset="0"/>
              </a:rPr>
              <a:t>ормировать </a:t>
            </a:r>
            <a:r>
              <a:rPr lang="ru-RU" sz="2800" b="1" dirty="0">
                <a:solidFill>
                  <a:srgbClr val="003300"/>
                </a:solidFill>
                <a:latin typeface="Arial Narrow" pitchFamily="34" charset="0"/>
              </a:rPr>
              <a:t>у учащихся представления о методах организации самой учебной деятельности, направленной на </a:t>
            </a:r>
            <a:endParaRPr lang="ru-RU" sz="28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3300"/>
                </a:solidFill>
                <a:latin typeface="Arial Narrow" pitchFamily="34" charset="0"/>
              </a:rPr>
              <a:t>           </a:t>
            </a:r>
            <a:r>
              <a:rPr lang="ru-RU" sz="2800" b="1" dirty="0" err="1" smtClean="0">
                <a:solidFill>
                  <a:srgbClr val="003300"/>
                </a:solidFill>
                <a:latin typeface="Arial Narrow" pitchFamily="34" charset="0"/>
              </a:rPr>
              <a:t>самоизменение</a:t>
            </a:r>
            <a:r>
              <a:rPr lang="ru-RU" sz="2800" b="1" dirty="0" smtClean="0">
                <a:solidFill>
                  <a:srgbClr val="003300"/>
                </a:solidFill>
                <a:latin typeface="Arial Narrow" pitchFamily="34" charset="0"/>
              </a:rPr>
              <a:t> </a:t>
            </a:r>
            <a:r>
              <a:rPr lang="ru-RU" sz="2800" b="1" dirty="0">
                <a:solidFill>
                  <a:srgbClr val="003300"/>
                </a:solidFill>
                <a:latin typeface="Arial Narrow" pitchFamily="34" charset="0"/>
              </a:rPr>
              <a:t>и </a:t>
            </a:r>
            <a:r>
              <a:rPr lang="ru-RU" sz="2800" b="1" dirty="0" smtClean="0">
                <a:solidFill>
                  <a:srgbClr val="003300"/>
                </a:solidFill>
                <a:latin typeface="Arial Narrow" pitchFamily="34" charset="0"/>
              </a:rPr>
              <a:t>саморазвитие.</a:t>
            </a:r>
            <a:endParaRPr lang="ru-RU" sz="2800" b="1" dirty="0">
              <a:solidFill>
                <a:srgbClr val="003300"/>
              </a:solidFill>
              <a:latin typeface="Arial Narrow" pitchFamily="34" charset="0"/>
            </a:endParaRPr>
          </a:p>
        </p:txBody>
      </p:sp>
      <p:pic>
        <p:nvPicPr>
          <p:cNvPr id="4" name="Picture 2" descr="http://newsoftek.at.ua/c/shkola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7050" y="4651746"/>
            <a:ext cx="3456384" cy="187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luzan.ucoz.ru/animes/prazdnikia-227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658327"/>
            <a:ext cx="1357217" cy="203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1524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61060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  <a:latin typeface="Arial Narrow" pitchFamily="34" charset="0"/>
              </a:rPr>
              <a:t>Формы организации 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познавательной деятельности</a:t>
            </a:r>
            <a:r>
              <a:rPr lang="ru-RU" sz="28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– </a:t>
            </a:r>
            <a:r>
              <a:rPr lang="ru-RU" sz="2800" b="1" dirty="0">
                <a:solidFill>
                  <a:schemeClr val="tx1"/>
                </a:solidFill>
                <a:latin typeface="Arial Narrow" pitchFamily="34" charset="0"/>
              </a:rPr>
              <a:t>целенаправленно формируемый характер общения в процессе взаимодействия учителя и </a:t>
            </a:r>
            <a:r>
              <a:rPr lang="ru-RU" sz="2800" b="1" dirty="0" smtClean="0">
                <a:solidFill>
                  <a:schemeClr val="tx1"/>
                </a:solidFill>
                <a:latin typeface="Arial Narrow" pitchFamily="34" charset="0"/>
              </a:rPr>
              <a:t>учащихся</a:t>
            </a:r>
            <a:endParaRPr lang="ru-RU" sz="2800" b="1" dirty="0">
              <a:solidFill>
                <a:srgbClr val="333300"/>
              </a:solidFill>
              <a:latin typeface="Arial Narrow" pitchFamily="34" charset="0"/>
            </a:endParaRP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 rot="19340244">
            <a:off x="206607" y="2784478"/>
            <a:ext cx="3452825" cy="1243427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>
                  <a:lumMod val="38000"/>
                  <a:lumOff val="62000"/>
                </a:srgbClr>
              </a:gs>
              <a:gs pos="100000">
                <a:srgbClr val="005CBF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228600" y="5105400"/>
            <a:ext cx="3810000" cy="1447800"/>
          </a:xfrm>
          <a:prstGeom prst="ellipse">
            <a:avLst/>
          </a:prstGeom>
          <a:gradFill>
            <a:gsLst>
              <a:gs pos="38000">
                <a:srgbClr val="FE0ED0"/>
              </a:gs>
              <a:gs pos="100000">
                <a:schemeClr val="accent1">
                  <a:tint val="44500"/>
                  <a:satMod val="160000"/>
                  <a:lumMod val="0"/>
                  <a:lumOff val="100000"/>
                </a:schemeClr>
              </a:gs>
              <a:gs pos="94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5004048" y="5105400"/>
            <a:ext cx="3682752" cy="1447800"/>
          </a:xfrm>
          <a:prstGeom prst="ellipse">
            <a:avLst/>
          </a:prstGeom>
          <a:gradFill>
            <a:gsLst>
              <a:gs pos="0">
                <a:srgbClr val="E6DCAC">
                  <a:lumMod val="0"/>
                  <a:lumOff val="100000"/>
                </a:srgbClr>
              </a:gs>
              <a:gs pos="0">
                <a:srgbClr val="E6D78A"/>
              </a:gs>
              <a:gs pos="21000">
                <a:srgbClr val="C7AC4C"/>
              </a:gs>
              <a:gs pos="44000">
                <a:srgbClr val="E6D78A"/>
              </a:gs>
              <a:gs pos="68000">
                <a:srgbClr val="C7AC4C"/>
              </a:gs>
              <a:gs pos="85000">
                <a:srgbClr val="E6DCAC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latin typeface="Arial Narrow" pitchFamily="34" charset="0"/>
              </a:rPr>
              <a:t>Коллективная форма </a:t>
            </a:r>
            <a:endParaRPr lang="ru-RU" sz="2000" b="1" dirty="0" smtClean="0">
              <a:latin typeface="Arial Narrow" pitchFamily="34" charset="0"/>
            </a:endParaRPr>
          </a:p>
          <a:p>
            <a:pPr algn="ctr"/>
            <a:r>
              <a:rPr lang="ru-RU" sz="2000" b="1" dirty="0" smtClean="0">
                <a:latin typeface="Arial Narrow" pitchFamily="34" charset="0"/>
              </a:rPr>
              <a:t>познавательной </a:t>
            </a:r>
          </a:p>
          <a:p>
            <a:pPr algn="ctr"/>
            <a:r>
              <a:rPr lang="ru-RU" sz="2000" b="1" dirty="0" smtClean="0">
                <a:latin typeface="Arial Narrow" pitchFamily="34" charset="0"/>
              </a:rPr>
              <a:t>деятельности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 rot="2119532">
            <a:off x="5257800" y="2819400"/>
            <a:ext cx="3733800" cy="1295400"/>
          </a:xfrm>
          <a:prstGeom prst="ellipse">
            <a:avLst/>
          </a:prstGeom>
          <a:gradFill>
            <a:gsLst>
              <a:gs pos="13000">
                <a:srgbClr val="FF3399"/>
              </a:gs>
              <a:gs pos="39000">
                <a:srgbClr val="FF6633"/>
              </a:gs>
              <a:gs pos="72000">
                <a:srgbClr val="FFFF00"/>
              </a:gs>
              <a:gs pos="92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 rot="19136115">
            <a:off x="533400" y="2938532"/>
            <a:ext cx="297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Arial Narrow" pitchFamily="34" charset="0"/>
              </a:rPr>
              <a:t>Индивидуально-обособленная</a:t>
            </a:r>
            <a:r>
              <a:rPr lang="ru-RU" b="1" dirty="0"/>
              <a:t> форма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 rot="1998188">
            <a:off x="5791200" y="2998163"/>
            <a:ext cx="2743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Arial Narrow" pitchFamily="34" charset="0"/>
              </a:rPr>
              <a:t>Фронтальная форма познавательной деятельности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33400" y="5334000"/>
            <a:ext cx="327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Arial Narrow" pitchFamily="34" charset="0"/>
              </a:rPr>
              <a:t>Групповая форма организации познавательной деятельности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3280229" y="17526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5334000" y="17526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2667000" y="1752600"/>
            <a:ext cx="182880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4495800" y="1752600"/>
            <a:ext cx="1600200" cy="342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9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186766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>Конспект современного урока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03848" y="2636912"/>
            <a:ext cx="2808312" cy="1790018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 Narrow" pitchFamily="34" charset="0"/>
              </a:rPr>
              <a:t>Деятельность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 Narrow" pitchFamily="34" charset="0"/>
              </a:rPr>
              <a:t> учителя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 Narrow" pitchFamily="34" charset="0"/>
              </a:rPr>
              <a:t>согласно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 Narrow" pitchFamily="34" charset="0"/>
              </a:rPr>
              <a:t>поставленным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 Narrow" pitchFamily="34" charset="0"/>
              </a:rPr>
              <a:t>задачам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56176" y="2636912"/>
            <a:ext cx="2664296" cy="1757361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Деятельность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учеников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согласно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поставленным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задачам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2636913"/>
            <a:ext cx="2736304" cy="1790018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Этапы урока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согласно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типу урока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5174" y="980728"/>
            <a:ext cx="7829576" cy="64294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Триединая задача урока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3528" y="1821645"/>
            <a:ext cx="8496944" cy="64294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Тип урока, методы, формы  и средства обучения, УМК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84725" y="4581128"/>
            <a:ext cx="7829576" cy="64294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kern="0" dirty="0" smtClean="0">
                <a:latin typeface="Arial Narrow" pitchFamily="34" charset="0"/>
              </a:rPr>
              <a:t>Формирование УУД</a:t>
            </a:r>
            <a:endParaRPr lang="ru-RU" sz="2800" b="1" kern="0" dirty="0">
              <a:latin typeface="Arial Narrow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7504" y="5373216"/>
            <a:ext cx="8856984" cy="64294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kern="0" dirty="0">
                <a:latin typeface="Arial Narrow" pitchFamily="34" charset="0"/>
              </a:rPr>
              <a:t>Подведение итогов урока согласно поставленным задачам</a:t>
            </a:r>
          </a:p>
        </p:txBody>
      </p:sp>
      <p:sp>
        <p:nvSpPr>
          <p:cNvPr id="12" name="Rectangle 3"/>
          <p:cNvSpPr txBox="1">
            <a:spLocks noGrp="1" noChangeArrowheads="1"/>
          </p:cNvSpPr>
          <p:nvPr>
            <p:ph type="ftr" sz="quarter" idx="11"/>
          </p:nvPr>
        </p:nvSpPr>
        <p:spPr bwMode="auto">
          <a:xfrm>
            <a:off x="584725" y="6165304"/>
            <a:ext cx="7829575" cy="556171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Рефлексия урока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0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9776"/>
            <a:ext cx="8136904" cy="1143000"/>
          </a:xfrm>
        </p:spPr>
        <p:txBody>
          <a:bodyPr/>
          <a:lstStyle/>
          <a:p>
            <a:r>
              <a:rPr lang="ru-RU" b="1" dirty="0">
                <a:solidFill>
                  <a:srgbClr val="CC0000"/>
                </a:solidFill>
              </a:rPr>
              <a:t>Плюсы современного урока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12776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latin typeface="Arial Narrow" pitchFamily="34" charset="0"/>
              </a:rPr>
              <a:t>Опора на </a:t>
            </a:r>
            <a:r>
              <a:rPr lang="ru-RU" sz="2400" b="1" dirty="0" err="1">
                <a:latin typeface="Arial Narrow" pitchFamily="34" charset="0"/>
              </a:rPr>
              <a:t>межпредметные</a:t>
            </a:r>
            <a:r>
              <a:rPr lang="ru-RU" sz="2400" b="1" dirty="0">
                <a:latin typeface="Arial Narrow" pitchFamily="34" charset="0"/>
              </a:rPr>
              <a:t> связи с целью их использования для формирования у учащихся целостного представления о системе знаний.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latin typeface="Arial Narrow" pitchFamily="34" charset="0"/>
              </a:rPr>
              <a:t>Практическая направленность учебного процесса.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latin typeface="Arial Narrow" pitchFamily="34" charset="0"/>
              </a:rPr>
              <a:t>Включение в содержание урока упражнений творческого характера.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latin typeface="Arial Narrow" pitchFamily="34" charset="0"/>
              </a:rPr>
              <a:t>Выбор оптимального сочетания и соотношения методов </a:t>
            </a:r>
            <a:r>
              <a:rPr lang="ru-RU" sz="2400" b="1" dirty="0" smtClean="0">
                <a:latin typeface="Arial Narrow" pitchFamily="34" charset="0"/>
              </a:rPr>
              <a:t>	обучения</a:t>
            </a:r>
            <a:r>
              <a:rPr lang="ru-RU" sz="2400" b="1" dirty="0">
                <a:latin typeface="Arial Narrow" pitchFamily="34" charset="0"/>
              </a:rPr>
              <a:t>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2400" b="1" dirty="0">
                <a:latin typeface="Arial Narrow" pitchFamily="34" charset="0"/>
              </a:rPr>
              <a:t>Знание разных технологий развивающего обучения и их только дифференцированное применение.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ru-RU" sz="2400" b="1" dirty="0">
                <a:latin typeface="Arial Narrow" pitchFamily="34" charset="0"/>
              </a:rPr>
              <a:t>Сочетание </a:t>
            </a:r>
            <a:r>
              <a:rPr lang="ru-RU" sz="2400" b="1" dirty="0" err="1">
                <a:latin typeface="Arial Narrow" pitchFamily="34" charset="0"/>
              </a:rPr>
              <a:t>общеклассных</a:t>
            </a:r>
            <a:r>
              <a:rPr lang="ru-RU" sz="2400" b="1" dirty="0">
                <a:latin typeface="Arial Narrow" pitchFamily="34" charset="0"/>
              </a:rPr>
              <a:t> форм работы с групповыми и индивидуальными</a:t>
            </a:r>
            <a:r>
              <a:rPr lang="ru-RU" sz="2400" dirty="0">
                <a:latin typeface="Arial Narrow" pitchFamily="34" charset="0"/>
              </a:rPr>
              <a:t>.</a:t>
            </a:r>
          </a:p>
        </p:txBody>
      </p:sp>
      <p:pic>
        <p:nvPicPr>
          <p:cNvPr id="3074" name="Picture 2" descr="C:\Users\Учитель\Desktop\КАРТИНКИ\1 картинки аннимац-е\boo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232241"/>
            <a:ext cx="15335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7886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  <a:latin typeface="Arial Narrow" pitchFamily="34" charset="0"/>
              </a:rPr>
              <a:t>Сравнительные особенности традиционного и современного образовательного процесса.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33400" y="23304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1.      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914400" y="2354263"/>
            <a:ext cx="2286000" cy="336550"/>
          </a:xfrm>
          <a:prstGeom prst="rect">
            <a:avLst/>
          </a:prstGeom>
          <a:solidFill>
            <a:srgbClr val="FF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Цель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200400" y="2238375"/>
            <a:ext cx="2667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Формирование знаний, умений и навыков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867400" y="2286000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Развитие личности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33400" y="2887663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/>
              <a:t>2.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914400" y="2819400"/>
            <a:ext cx="2286000" cy="58102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/>
              <a:t>Интегральная характеристика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352800" y="2963863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«Школа памяти»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867400" y="2940050"/>
            <a:ext cx="289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«Школа развития»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33400" y="3497263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3.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914400" y="3429000"/>
            <a:ext cx="2286000" cy="8255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Преобладающий тип и характер взаимоотношений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200400" y="3497263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/>
              <a:t>Субъект - объектный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5867400" y="3505200"/>
            <a:ext cx="289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Субъект - субъектный</a:t>
            </a: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381000" y="42672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533400" y="43116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4.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914400" y="4335463"/>
            <a:ext cx="2286000" cy="336550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Девиз педагога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3200400" y="4335463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«Делай как я»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5867400" y="4311650"/>
            <a:ext cx="289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«Не навреди»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533400" y="47164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5.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914400" y="4724400"/>
            <a:ext cx="2286000" cy="5810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Характер и стиль взаимодействия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3200400" y="4845050"/>
            <a:ext cx="2667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 smtClean="0"/>
              <a:t>Авторитарность,</a:t>
            </a:r>
            <a:endParaRPr lang="ru-RU" sz="1600" b="1" dirty="0"/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5867400" y="4845050"/>
            <a:ext cx="289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 smtClean="0">
                <a:solidFill>
                  <a:srgbClr val="FF0000"/>
                </a:solidFill>
              </a:rPr>
              <a:t>Демократичность,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381000" y="60198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533400" y="59880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6.</a:t>
            </a: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3200400" y="5257800"/>
            <a:ext cx="2667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монологичность, закрытость</a:t>
            </a: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5867400" y="5181600"/>
            <a:ext cx="2895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диалогичность,   открытость,  рефлексивность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914400" y="6088063"/>
            <a:ext cx="2286000" cy="336550"/>
          </a:xfrm>
          <a:prstGeom prst="rect">
            <a:avLst/>
          </a:prstGeom>
          <a:solidFill>
            <a:srgbClr val="C3C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Формы организации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3200400" y="5943600"/>
            <a:ext cx="2667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Фронтальные,</a:t>
            </a:r>
          </a:p>
          <a:p>
            <a:pPr eaLnBrk="1" hangingPunct="1">
              <a:spcBef>
                <a:spcPct val="50000"/>
              </a:spcBef>
            </a:pPr>
            <a:r>
              <a:rPr lang="ru-RU" sz="1600" b="1"/>
              <a:t>индивидуальные</a:t>
            </a: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5867400" y="5943600"/>
            <a:ext cx="2895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Групповые,</a:t>
            </a:r>
          </a:p>
          <a:p>
            <a:pPr eaLnBrk="1" hangingPunct="1"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коллективные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81000" y="1676400"/>
            <a:ext cx="8382000" cy="4953000"/>
            <a:chOff x="240" y="1056"/>
            <a:chExt cx="5280" cy="3120"/>
          </a:xfrm>
        </p:grpSpPr>
        <p:sp>
          <p:nvSpPr>
            <p:cNvPr id="11302" name="Text Box 10"/>
            <p:cNvSpPr txBox="1">
              <a:spLocks noChangeArrowheads="1"/>
            </p:cNvSpPr>
            <p:nvPr/>
          </p:nvSpPr>
          <p:spPr bwMode="auto">
            <a:xfrm>
              <a:off x="288" y="1104"/>
              <a:ext cx="16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400" b="1"/>
                <a:t>№                </a:t>
              </a:r>
              <a:r>
                <a:rPr lang="ru-RU" sz="1600" b="1"/>
                <a:t>Особенности</a:t>
              </a:r>
              <a:endParaRPr lang="ru-RU" sz="1400" b="1"/>
            </a:p>
          </p:txBody>
        </p:sp>
        <p:sp>
          <p:nvSpPr>
            <p:cNvPr id="11303" name="Text Box 11"/>
            <p:cNvSpPr txBox="1">
              <a:spLocks noChangeArrowheads="1"/>
            </p:cNvSpPr>
            <p:nvPr/>
          </p:nvSpPr>
          <p:spPr bwMode="auto">
            <a:xfrm>
              <a:off x="2016" y="1056"/>
              <a:ext cx="168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600" b="1" i="1"/>
                <a:t>Традиционный  </a:t>
              </a:r>
              <a:r>
                <a:rPr lang="ru-RU" sz="1600" b="1"/>
                <a:t>«Знаниевый» </a:t>
              </a:r>
            </a:p>
          </p:txBody>
        </p:sp>
        <p:sp>
          <p:nvSpPr>
            <p:cNvPr id="11304" name="Text Box 12"/>
            <p:cNvSpPr txBox="1">
              <a:spLocks noChangeArrowheads="1"/>
            </p:cNvSpPr>
            <p:nvPr/>
          </p:nvSpPr>
          <p:spPr bwMode="auto">
            <a:xfrm>
              <a:off x="3696" y="1056"/>
              <a:ext cx="18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600" b="1" i="1" dirty="0" smtClean="0">
                  <a:solidFill>
                    <a:srgbClr val="FF0000"/>
                  </a:solidFill>
                </a:rPr>
                <a:t>Современный </a:t>
              </a:r>
              <a:r>
                <a:rPr lang="ru-RU" sz="1600" b="1" dirty="0" smtClean="0">
                  <a:solidFill>
                    <a:srgbClr val="FF0000"/>
                  </a:solidFill>
                </a:rPr>
                <a:t>«</a:t>
              </a:r>
              <a:r>
                <a:rPr lang="ru-RU" sz="1600" b="1" dirty="0" err="1" smtClean="0">
                  <a:solidFill>
                    <a:srgbClr val="FF0000"/>
                  </a:solidFill>
                </a:rPr>
                <a:t>Деятельностный</a:t>
              </a:r>
              <a:r>
                <a:rPr lang="ru-RU" sz="1600" b="1" dirty="0" smtClean="0">
                  <a:solidFill>
                    <a:srgbClr val="FF0000"/>
                  </a:solidFill>
                </a:rPr>
                <a:t>» 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1305" name="Group 33"/>
            <p:cNvGrpSpPr>
              <a:grpSpLocks/>
            </p:cNvGrpSpPr>
            <p:nvPr/>
          </p:nvGrpSpPr>
          <p:grpSpPr bwMode="auto">
            <a:xfrm>
              <a:off x="240" y="1056"/>
              <a:ext cx="5280" cy="3120"/>
              <a:chOff x="240" y="1056"/>
              <a:chExt cx="5280" cy="3120"/>
            </a:xfrm>
          </p:grpSpPr>
          <p:sp>
            <p:nvSpPr>
              <p:cNvPr id="11306" name="Line 3"/>
              <p:cNvSpPr>
                <a:spLocks noChangeShapeType="1"/>
              </p:cNvSpPr>
              <p:nvPr/>
            </p:nvSpPr>
            <p:spPr bwMode="auto">
              <a:xfrm>
                <a:off x="240" y="1056"/>
                <a:ext cx="528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7" name="Line 4"/>
              <p:cNvSpPr>
                <a:spLocks noChangeShapeType="1"/>
              </p:cNvSpPr>
              <p:nvPr/>
            </p:nvSpPr>
            <p:spPr bwMode="auto">
              <a:xfrm>
                <a:off x="240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8" name="Line 5"/>
              <p:cNvSpPr>
                <a:spLocks noChangeShapeType="1"/>
              </p:cNvSpPr>
              <p:nvPr/>
            </p:nvSpPr>
            <p:spPr bwMode="auto">
              <a:xfrm>
                <a:off x="5520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9" name="Line 6"/>
              <p:cNvSpPr>
                <a:spLocks noChangeShapeType="1"/>
              </p:cNvSpPr>
              <p:nvPr/>
            </p:nvSpPr>
            <p:spPr bwMode="auto">
              <a:xfrm>
                <a:off x="576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0" name="Line 7"/>
              <p:cNvSpPr>
                <a:spLocks noChangeShapeType="1"/>
              </p:cNvSpPr>
              <p:nvPr/>
            </p:nvSpPr>
            <p:spPr bwMode="auto">
              <a:xfrm>
                <a:off x="2016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1" name="Line 8"/>
              <p:cNvSpPr>
                <a:spLocks noChangeShapeType="1"/>
              </p:cNvSpPr>
              <p:nvPr/>
            </p:nvSpPr>
            <p:spPr bwMode="auto">
              <a:xfrm>
                <a:off x="3696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2" name="Line 9"/>
              <p:cNvSpPr>
                <a:spLocks noChangeShapeType="1"/>
              </p:cNvSpPr>
              <p:nvPr/>
            </p:nvSpPr>
            <p:spPr bwMode="auto">
              <a:xfrm>
                <a:off x="240" y="1392"/>
                <a:ext cx="528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213" name="Rectangle 45"/>
          <p:cNvSpPr>
            <a:spLocks noChangeArrowheads="1"/>
          </p:cNvSpPr>
          <p:nvPr/>
        </p:nvSpPr>
        <p:spPr bwMode="auto">
          <a:xfrm>
            <a:off x="1439863" y="1066800"/>
            <a:ext cx="6101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70C0"/>
                </a:solidFill>
                <a:latin typeface="Arial Narrow" pitchFamily="34" charset="0"/>
              </a:rPr>
              <a:t>Характеристики образовательных  процессов.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381000" y="2819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381000" y="4724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7" name="Line 59"/>
          <p:cNvSpPr>
            <a:spLocks noChangeShapeType="1"/>
          </p:cNvSpPr>
          <p:nvPr/>
        </p:nvSpPr>
        <p:spPr bwMode="auto">
          <a:xfrm>
            <a:off x="381000" y="6629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381000" y="34290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28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925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3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utoUpdateAnimBg="0"/>
      <p:bldP spid="7182" grpId="0" animBg="1" autoUpdateAnimBg="0"/>
      <p:bldP spid="7183" grpId="0" autoUpdateAnimBg="0"/>
      <p:bldP spid="7184" grpId="0" autoUpdateAnimBg="0"/>
      <p:bldP spid="7186" grpId="0" autoUpdateAnimBg="0"/>
      <p:bldP spid="7187" grpId="0" animBg="1" autoUpdateAnimBg="0"/>
      <p:bldP spid="7188" grpId="0" autoUpdateAnimBg="0"/>
      <p:bldP spid="7189" grpId="0" autoUpdateAnimBg="0"/>
      <p:bldP spid="7191" grpId="0" autoUpdateAnimBg="0"/>
      <p:bldP spid="7192" grpId="0" animBg="1" autoUpdateAnimBg="0"/>
      <p:bldP spid="7193" grpId="0" autoUpdateAnimBg="0"/>
      <p:bldP spid="7194" grpId="0" autoUpdateAnimBg="0"/>
      <p:bldP spid="7195" grpId="0" animBg="1"/>
      <p:bldP spid="7196" grpId="0" autoUpdateAnimBg="0"/>
      <p:bldP spid="7197" grpId="0" animBg="1" autoUpdateAnimBg="0"/>
      <p:bldP spid="7198" grpId="0" autoUpdateAnimBg="0"/>
      <p:bldP spid="7199" grpId="0" autoUpdateAnimBg="0"/>
      <p:bldP spid="7202" grpId="0" autoUpdateAnimBg="0"/>
      <p:bldP spid="7203" grpId="0" animBg="1" autoUpdateAnimBg="0"/>
      <p:bldP spid="7204" grpId="0" autoUpdateAnimBg="0"/>
      <p:bldP spid="7205" grpId="0" autoUpdateAnimBg="0"/>
      <p:bldP spid="7206" grpId="0" animBg="1"/>
      <p:bldP spid="7207" grpId="0" autoUpdateAnimBg="0"/>
      <p:bldP spid="7208" grpId="0" autoUpdateAnimBg="0"/>
      <p:bldP spid="7209" grpId="0" autoUpdateAnimBg="0"/>
      <p:bldP spid="7210" grpId="0" animBg="1" autoUpdateAnimBg="0"/>
      <p:bldP spid="7211" grpId="0" autoUpdateAnimBg="0"/>
      <p:bldP spid="7212" grpId="0" autoUpdateAnimBg="0"/>
      <p:bldP spid="7213" grpId="0" autoUpdateAnimBg="0"/>
      <p:bldP spid="7185" grpId="0" animBg="1"/>
      <p:bldP spid="7200" grpId="0" animBg="1"/>
      <p:bldP spid="7227" grpId="0" animBg="1"/>
      <p:bldP spid="719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992888" cy="72008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2"/>
                </a:solidFill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>
                <a:solidFill>
                  <a:schemeClr val="accent2"/>
                </a:solidFill>
              </a:rPr>
              <a:t/>
            </a:r>
            <a:br>
              <a:rPr lang="ru-RU" sz="2800" b="1" dirty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>
                <a:solidFill>
                  <a:schemeClr val="accent2"/>
                </a:solidFill>
              </a:rPr>
              <a:t/>
            </a:r>
            <a:br>
              <a:rPr lang="ru-RU" sz="2800" b="1" dirty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>
                <a:solidFill>
                  <a:schemeClr val="accent2"/>
                </a:solidFill>
              </a:rPr>
              <a:t/>
            </a:r>
            <a:br>
              <a:rPr lang="ru-RU" sz="2800" b="1" dirty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>
                <a:solidFill>
                  <a:schemeClr val="accent2"/>
                </a:solidFill>
              </a:rPr>
              <a:t/>
            </a:r>
            <a:br>
              <a:rPr lang="ru-RU" sz="2800" b="1" dirty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4000" b="1" dirty="0" smtClean="0">
                <a:solidFill>
                  <a:srgbClr val="CC0000"/>
                </a:solidFill>
              </a:rPr>
              <a:t>Плюсы </a:t>
            </a:r>
            <a:r>
              <a:rPr lang="ru-RU" b="1" dirty="0">
                <a:solidFill>
                  <a:srgbClr val="CC0000"/>
                </a:solidFill>
              </a:rPr>
              <a:t>современного</a:t>
            </a:r>
            <a:r>
              <a:rPr lang="ru-RU" sz="4000" b="1" dirty="0">
                <a:solidFill>
                  <a:srgbClr val="CC0000"/>
                </a:solidFill>
              </a:rPr>
              <a:t> </a:t>
            </a:r>
            <a:r>
              <a:rPr lang="ru-RU" sz="4000" b="1" dirty="0" smtClean="0">
                <a:solidFill>
                  <a:srgbClr val="CC0000"/>
                </a:solidFill>
              </a:rPr>
              <a:t>урока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- </a:t>
            </a:r>
            <a:r>
              <a:rPr lang="ru-RU" sz="2400" b="1" dirty="0" smtClean="0">
                <a:latin typeface="Arial Narrow" pitchFamily="34" charset="0"/>
              </a:rPr>
              <a:t>Осуществление </a:t>
            </a:r>
            <a:r>
              <a:rPr lang="ru-RU" sz="2400" b="1" dirty="0">
                <a:latin typeface="Arial Narrow" pitchFamily="34" charset="0"/>
              </a:rPr>
              <a:t>дифференцированного подхода к  </a:t>
            </a:r>
            <a:r>
              <a:rPr lang="ru-RU" sz="2400" b="1" dirty="0" smtClean="0">
                <a:latin typeface="Arial Narrow" pitchFamily="34" charset="0"/>
              </a:rPr>
              <a:t>           	учащимся </a:t>
            </a:r>
            <a:r>
              <a:rPr lang="ru-RU" sz="2400" b="1" dirty="0">
                <a:latin typeface="Arial Narrow" pitchFamily="34" charset="0"/>
              </a:rPr>
              <a:t>только на основе диагностики их реальных </a:t>
            </a:r>
            <a:r>
              <a:rPr lang="ru-RU" sz="2400" b="1" dirty="0" smtClean="0">
                <a:latin typeface="Arial Narrow" pitchFamily="34" charset="0"/>
              </a:rPr>
              <a:t>	учебных </a:t>
            </a:r>
            <a:r>
              <a:rPr lang="ru-RU" sz="2400" b="1" dirty="0">
                <a:latin typeface="Arial Narrow" pitchFamily="34" charset="0"/>
              </a:rPr>
              <a:t>достижений.</a:t>
            </a:r>
            <a:br>
              <a:rPr lang="ru-RU" sz="2400" b="1" dirty="0">
                <a:latin typeface="Arial Narrow" pitchFamily="34" charset="0"/>
              </a:rPr>
            </a:b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- Формирование </a:t>
            </a:r>
            <a:r>
              <a:rPr lang="ru-RU" sz="2400" b="1" dirty="0" err="1">
                <a:latin typeface="Arial Narrow" pitchFamily="34" charset="0"/>
              </a:rPr>
              <a:t>надпредметных</a:t>
            </a:r>
            <a:r>
              <a:rPr lang="ru-RU" sz="2400" b="1" dirty="0">
                <a:latin typeface="Arial Narrow" pitchFamily="34" charset="0"/>
              </a:rPr>
              <a:t> способов учебной </a:t>
            </a:r>
            <a:r>
              <a:rPr lang="ru-RU" sz="2400" b="1" dirty="0" smtClean="0">
                <a:latin typeface="Arial Narrow" pitchFamily="34" charset="0"/>
              </a:rPr>
              <a:t>	деятельности </a:t>
            </a:r>
            <a:r>
              <a:rPr lang="ru-RU" sz="2400" b="1" dirty="0">
                <a:latin typeface="Arial Narrow" pitchFamily="34" charset="0"/>
              </a:rPr>
              <a:t>(</a:t>
            </a:r>
            <a:r>
              <a:rPr lang="ru-RU" sz="2400" b="1" dirty="0" smtClean="0">
                <a:latin typeface="Arial Narrow" pitchFamily="34" charset="0"/>
              </a:rPr>
              <a:t>например, </a:t>
            </a:r>
            <a:r>
              <a:rPr lang="ru-RU" sz="2400" b="1" dirty="0" err="1">
                <a:latin typeface="Arial Narrow" pitchFamily="34" charset="0"/>
              </a:rPr>
              <a:t>анализирование</a:t>
            </a:r>
            <a:r>
              <a:rPr lang="ru-RU" sz="2400" b="1" dirty="0">
                <a:latin typeface="Arial Narrow" pitchFamily="34" charset="0"/>
              </a:rPr>
              <a:t> от </a:t>
            </a:r>
            <a:r>
              <a:rPr lang="ru-RU" sz="2400" b="1" dirty="0" smtClean="0">
                <a:latin typeface="Arial Narrow" pitchFamily="34" charset="0"/>
              </a:rPr>
              <a:t>  	предмета </a:t>
            </a:r>
            <a:r>
              <a:rPr lang="ru-RU" sz="2400" b="1" dirty="0">
                <a:latin typeface="Arial Narrow" pitchFamily="34" charset="0"/>
              </a:rPr>
              <a:t>к </a:t>
            </a:r>
            <a:r>
              <a:rPr lang="ru-RU" sz="2400" b="1" dirty="0" smtClean="0">
                <a:latin typeface="Arial Narrow" pitchFamily="34" charset="0"/>
              </a:rPr>
              <a:t>явлению</a:t>
            </a:r>
            <a:r>
              <a:rPr lang="ru-RU" sz="2400" b="1" dirty="0">
                <a:latin typeface="Arial Narrow" pitchFamily="34" charset="0"/>
              </a:rPr>
              <a:t>, процессу, понятию).</a:t>
            </a:r>
            <a:br>
              <a:rPr lang="ru-RU" sz="2400" b="1" dirty="0">
                <a:latin typeface="Arial Narrow" pitchFamily="34" charset="0"/>
              </a:rPr>
            </a:b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 - Создание </a:t>
            </a:r>
            <a:r>
              <a:rPr lang="ru-RU" sz="2400" b="1" dirty="0">
                <a:latin typeface="Arial Narrow" pitchFamily="34" charset="0"/>
              </a:rPr>
              <a:t>условий для проявления самостоятельности </a:t>
            </a:r>
            <a:r>
              <a:rPr lang="ru-RU" sz="2400" b="1" dirty="0" smtClean="0">
                <a:latin typeface="Arial Narrow" pitchFamily="34" charset="0"/>
              </a:rPr>
              <a:t>	учащихся.</a:t>
            </a:r>
            <a:r>
              <a:rPr lang="ru-RU" sz="2400" b="1" dirty="0">
                <a:latin typeface="Arial Narrow" pitchFamily="34" charset="0"/>
              </a:rPr>
              <a:t/>
            </a:r>
            <a:br>
              <a:rPr lang="ru-RU" sz="2400" b="1" dirty="0">
                <a:latin typeface="Arial Narrow" pitchFamily="34" charset="0"/>
              </a:rPr>
            </a:b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                - Рациональное </a:t>
            </a:r>
            <a:r>
              <a:rPr lang="ru-RU" sz="2400" b="1" dirty="0">
                <a:latin typeface="Arial Narrow" pitchFamily="34" charset="0"/>
              </a:rPr>
              <a:t>использование средств обучения </a:t>
            </a:r>
            <a:r>
              <a:rPr lang="ru-RU" sz="2400" b="1" dirty="0" smtClean="0">
                <a:latin typeface="Arial Narrow" pitchFamily="34" charset="0"/>
              </a:rPr>
              <a:t>		      (</a:t>
            </a:r>
            <a:r>
              <a:rPr lang="ru-RU" sz="2400" b="1" dirty="0">
                <a:latin typeface="Arial Narrow" pitchFamily="34" charset="0"/>
              </a:rPr>
              <a:t>учебников, пособий, технических </a:t>
            </a:r>
            <a:r>
              <a:rPr lang="ru-RU" sz="2400" b="1" dirty="0" smtClean="0">
                <a:latin typeface="Arial Narrow" pitchFamily="34" charset="0"/>
              </a:rPr>
              <a:t>средств).</a:t>
            </a: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3" name="Picture 16" descr="http://luzan.ucoz.ru/animazii/knigi-1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9242" y="3429000"/>
            <a:ext cx="3645206" cy="375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  <a:sym typeface="Times New Roman" pitchFamily="18" charset="0"/>
              </a:rPr>
              <a:t>Как изменяется урок:</a:t>
            </a:r>
            <a:endParaRPr lang="ru-RU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67687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урок 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становится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личностно-   развивающим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;</a:t>
            </a:r>
          </a:p>
          <a:p>
            <a:pPr indent="-342900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урок 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становится </a:t>
            </a:r>
            <a:r>
              <a:rPr lang="ru-RU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компетентностно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-   ориентированным;</a:t>
            </a:r>
          </a:p>
          <a:p>
            <a:pPr indent="-342900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урок 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становится </a:t>
            </a:r>
            <a:r>
              <a:rPr lang="ru-RU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метапредметным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;</a:t>
            </a:r>
          </a:p>
          <a:p>
            <a:pPr indent="-342900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наряду 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с предметно-ориентированным уроком рождаются интегрированные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	формы  (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уроки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-  занятия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), стирается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  	    грань 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между обучением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и 	  	 		воспитанием</a:t>
            </a:r>
            <a:endParaRPr lang="ru-R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charset="0"/>
            </a:endParaRPr>
          </a:p>
        </p:txBody>
      </p:sp>
      <p:pic>
        <p:nvPicPr>
          <p:cNvPr id="4" name="Shape 24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3064353" cy="206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Учитель\Desktop\КАРТИНКИ\1 картинки аннимац-е\shkolnye_kartinki_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2720" y="105273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читель\Desktop\КАРТИНКИ\1 картинки аннимац-е\7252336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9303" y="836712"/>
            <a:ext cx="212824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7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81000"/>
            <a:ext cx="8208912" cy="88776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Благоприятные условия для урока</a:t>
            </a:r>
            <a:b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</a:br>
            <a:endParaRPr lang="ru-RU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007350" cy="457200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2400" b="1" dirty="0" smtClean="0">
                <a:latin typeface="Arial Narrow" pitchFamily="34" charset="0"/>
              </a:rPr>
              <a:t>Занимательная ситуация.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400" b="1" dirty="0" smtClean="0">
                <a:latin typeface="Arial Narrow" pitchFamily="34" charset="0"/>
              </a:rPr>
              <a:t>Дозированное домашнее задание.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400" b="1" dirty="0" smtClean="0">
                <a:latin typeface="Arial Narrow" pitchFamily="34" charset="0"/>
              </a:rPr>
              <a:t>Познавательная игра.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400" b="1" dirty="0" smtClean="0">
                <a:latin typeface="Arial Narrow" pitchFamily="34" charset="0"/>
              </a:rPr>
              <a:t>Использование элементов соревнования.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400" b="1" dirty="0" smtClean="0">
                <a:latin typeface="Arial Narrow" pitchFamily="34" charset="0"/>
              </a:rPr>
              <a:t>Концентрация внимания на промежуточных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    успехах учащегося.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400" b="1" dirty="0" err="1" smtClean="0">
                <a:latin typeface="Arial Narrow" pitchFamily="34" charset="0"/>
              </a:rPr>
              <a:t>Креативная</a:t>
            </a:r>
            <a:r>
              <a:rPr lang="ru-RU" sz="2400" b="1" dirty="0" smtClean="0">
                <a:latin typeface="Arial Narrow" pitchFamily="34" charset="0"/>
              </a:rPr>
              <a:t> минутка.</a:t>
            </a:r>
          </a:p>
          <a:p>
            <a:pPr lvl="2">
              <a:spcBef>
                <a:spcPts val="0"/>
              </a:spcBef>
              <a:defRPr/>
            </a:pPr>
            <a:r>
              <a:rPr lang="ru-RU" b="1" dirty="0" smtClean="0">
                <a:latin typeface="Arial Narrow" pitchFamily="34" charset="0"/>
              </a:rPr>
              <a:t>Оценка достижения учащегося </a:t>
            </a:r>
          </a:p>
          <a:p>
            <a:pPr marL="914400" lvl="2" indent="0">
              <a:spcBef>
                <a:spcPts val="0"/>
              </a:spcBef>
              <a:buNone/>
              <a:defRPr/>
            </a:pPr>
            <a:r>
              <a:rPr lang="ru-RU" b="1" dirty="0">
                <a:latin typeface="Arial Narrow" pitchFamily="34" charset="0"/>
              </a:rPr>
              <a:t> </a:t>
            </a:r>
            <a:r>
              <a:rPr lang="ru-RU" b="1" dirty="0" smtClean="0">
                <a:latin typeface="Arial Narrow" pitchFamily="34" charset="0"/>
              </a:rPr>
              <a:t>    на родительских собраниях.</a:t>
            </a:r>
          </a:p>
          <a:p>
            <a:pPr lvl="2">
              <a:spcBef>
                <a:spcPts val="0"/>
              </a:spcBef>
              <a:defRPr/>
            </a:pPr>
            <a:r>
              <a:rPr lang="ru-RU" b="1" dirty="0" smtClean="0">
                <a:latin typeface="Arial Narrow" pitchFamily="34" charset="0"/>
              </a:rPr>
              <a:t>Громкая демонстрация итогов </a:t>
            </a:r>
          </a:p>
          <a:p>
            <a:pPr marL="914400" lvl="2" indent="0">
              <a:spcBef>
                <a:spcPts val="0"/>
              </a:spcBef>
              <a:buNone/>
              <a:defRPr/>
            </a:pPr>
            <a:r>
              <a:rPr lang="ru-RU" b="1" dirty="0">
                <a:latin typeface="Arial Narrow" pitchFamily="34" charset="0"/>
              </a:rPr>
              <a:t> </a:t>
            </a:r>
            <a:r>
              <a:rPr lang="ru-RU" b="1" dirty="0" smtClean="0">
                <a:latin typeface="Arial Narrow" pitchFamily="34" charset="0"/>
              </a:rPr>
              <a:t>   деятельности ученика .</a:t>
            </a:r>
          </a:p>
          <a:p>
            <a:pPr lvl="2">
              <a:spcBef>
                <a:spcPts val="0"/>
              </a:spcBef>
              <a:defRPr/>
            </a:pPr>
            <a:r>
              <a:rPr lang="ru-RU" b="1" dirty="0">
                <a:latin typeface="Arial Narrow" pitchFamily="34" charset="0"/>
              </a:rPr>
              <a:t> </a:t>
            </a:r>
            <a:r>
              <a:rPr lang="ru-RU" b="1" dirty="0" smtClean="0">
                <a:latin typeface="Arial Narrow" pitchFamily="34" charset="0"/>
              </a:rPr>
              <a:t>     Проблемно-поисковая ситуация.</a:t>
            </a:r>
          </a:p>
          <a:p>
            <a:pPr lvl="2">
              <a:spcBef>
                <a:spcPts val="0"/>
              </a:spcBef>
              <a:defRPr/>
            </a:pPr>
            <a:r>
              <a:rPr lang="ru-RU" b="1" dirty="0">
                <a:latin typeface="Arial Narrow" pitchFamily="34" charset="0"/>
              </a:rPr>
              <a:t> </a:t>
            </a:r>
            <a:r>
              <a:rPr lang="ru-RU" b="1" dirty="0" smtClean="0">
                <a:latin typeface="Arial Narrow" pitchFamily="34" charset="0"/>
              </a:rPr>
              <a:t>     Опора на анализ жизненных ситуаций.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2400" b="1" dirty="0" smtClean="0">
              <a:latin typeface="Arial Narrow" pitchFamily="34" charset="0"/>
            </a:endParaRPr>
          </a:p>
        </p:txBody>
      </p:sp>
      <p:pic>
        <p:nvPicPr>
          <p:cNvPr id="4" name="Picture 10" descr="http://klub-drug.ru/wp-content/uploads/2011/04/AE86100C-9298-4081-90D1-98C3A30F5D1F_cheerleader6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3528392" cy="29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klub-drug.ru/wp-content/uploads/2011/04/958898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63667"/>
            <a:ext cx="1343966" cy="194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5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363272" cy="5334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b="1" dirty="0" smtClean="0">
                <a:solidFill>
                  <a:srgbClr val="C00000"/>
                </a:solidFill>
              </a:rPr>
              <a:t>Затрудняет проведение урока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3429000"/>
          </a:xfrm>
        </p:spPr>
        <p:txBody>
          <a:bodyPr>
            <a:noAutofit/>
          </a:bodyPr>
          <a:lstStyle/>
          <a:p>
            <a:pPr marL="180000" indent="0" eaLnBrk="1" hangingPunct="1">
              <a:spcBef>
                <a:spcPts val="0"/>
              </a:spcBef>
              <a:defRPr/>
            </a:pPr>
            <a:r>
              <a:rPr lang="ru-RU" sz="2400" b="1" dirty="0" smtClean="0">
                <a:latin typeface="Arial Narrow" pitchFamily="34" charset="0"/>
              </a:rPr>
              <a:t>безразличное отношение ко всему происходящему </a:t>
            </a:r>
          </a:p>
          <a:p>
            <a:pPr marL="180000" indent="0" eaLnBrk="1" hangingPunct="1">
              <a:spcBef>
                <a:spcPts val="0"/>
              </a:spcBef>
              <a:buNone/>
              <a:defRPr/>
            </a:pP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  на  уроке;</a:t>
            </a:r>
          </a:p>
          <a:p>
            <a:pPr marL="180000" indent="0" eaLnBrk="1" hangingPunct="1">
              <a:spcBef>
                <a:spcPts val="0"/>
              </a:spcBef>
              <a:defRPr/>
            </a:pPr>
            <a:r>
              <a:rPr lang="ru-RU" sz="2400" b="1" dirty="0" smtClean="0">
                <a:latin typeface="Arial Narrow" pitchFamily="34" charset="0"/>
              </a:rPr>
              <a:t> рыхлая композиция урока;</a:t>
            </a:r>
          </a:p>
          <a:p>
            <a:pPr marL="180000" indent="0" eaLnBrk="1" hangingPunct="1">
              <a:spcBef>
                <a:spcPts val="0"/>
              </a:spcBef>
              <a:defRPr/>
            </a:pPr>
            <a:r>
              <a:rPr lang="ru-RU" sz="2400" b="1" dirty="0" smtClean="0">
                <a:latin typeface="Arial Narrow" pitchFamily="34" charset="0"/>
              </a:rPr>
              <a:t> неумение учащихся работать предложенными </a:t>
            </a:r>
          </a:p>
          <a:p>
            <a:pPr marL="180000" indent="0" eaLnBrk="1" hangingPunct="1">
              <a:spcBef>
                <a:spcPts val="0"/>
              </a:spcBef>
              <a:buNone/>
              <a:defRPr/>
            </a:pP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  методами обучения;</a:t>
            </a:r>
          </a:p>
          <a:p>
            <a:pPr marL="180000" indent="0" eaLnBrk="1" hangingPunct="1">
              <a:spcBef>
                <a:spcPts val="0"/>
              </a:spcBef>
              <a:defRPr/>
            </a:pPr>
            <a:r>
              <a:rPr lang="ru-RU" sz="2400" b="1" dirty="0" smtClean="0">
                <a:latin typeface="Arial Narrow" pitchFamily="34" charset="0"/>
              </a:rPr>
              <a:t> однообразие методов обучения;</a:t>
            </a:r>
          </a:p>
          <a:p>
            <a:pPr marL="180000" indent="0" eaLnBrk="1" hangingPunct="1">
              <a:spcBef>
                <a:spcPts val="0"/>
              </a:spcBef>
              <a:defRPr/>
            </a:pPr>
            <a:r>
              <a:rPr lang="ru-RU" sz="2400" b="1" dirty="0" smtClean="0">
                <a:latin typeface="Arial Narrow" pitchFamily="34" charset="0"/>
              </a:rPr>
              <a:t> бесстрастный рассказ учителя;</a:t>
            </a:r>
          </a:p>
          <a:p>
            <a:pPr marL="980100" lvl="2" indent="0">
              <a:spcBef>
                <a:spcPts val="0"/>
              </a:spcBef>
              <a:defRPr/>
            </a:pPr>
            <a:r>
              <a:rPr lang="ru-RU" b="1" dirty="0" smtClean="0">
                <a:latin typeface="Arial Narrow" pitchFamily="34" charset="0"/>
              </a:rPr>
              <a:t> отход от темы урока, увлечение </a:t>
            </a:r>
          </a:p>
          <a:p>
            <a:pPr marL="980100" lvl="2" indent="0">
              <a:spcBef>
                <a:spcPts val="0"/>
              </a:spcBef>
              <a:buNone/>
              <a:defRPr/>
            </a:pPr>
            <a:r>
              <a:rPr lang="ru-RU" b="1" dirty="0">
                <a:latin typeface="Arial Narrow" pitchFamily="34" charset="0"/>
              </a:rPr>
              <a:t> </a:t>
            </a:r>
            <a:r>
              <a:rPr lang="ru-RU" b="1" dirty="0" smtClean="0">
                <a:latin typeface="Arial Narrow" pitchFamily="34" charset="0"/>
              </a:rPr>
              <a:t>     посторонними,  не связанными </a:t>
            </a:r>
          </a:p>
          <a:p>
            <a:pPr marL="980100" lvl="2" indent="0">
              <a:spcBef>
                <a:spcPts val="0"/>
              </a:spcBef>
              <a:buNone/>
              <a:defRPr/>
            </a:pPr>
            <a:r>
              <a:rPr lang="ru-RU" b="1" dirty="0">
                <a:latin typeface="Arial Narrow" pitchFamily="34" charset="0"/>
              </a:rPr>
              <a:t> </a:t>
            </a:r>
            <a:r>
              <a:rPr lang="ru-RU" b="1" dirty="0" smtClean="0">
                <a:latin typeface="Arial Narrow" pitchFamily="34" charset="0"/>
              </a:rPr>
              <a:t>       с темой и задачами урока, вопросами.</a:t>
            </a:r>
          </a:p>
          <a:p>
            <a:pPr marL="180000" indent="0" eaLnBrk="1" hangingPunct="1">
              <a:spcBef>
                <a:spcPts val="0"/>
              </a:spcBef>
              <a:defRPr/>
            </a:pPr>
            <a:endParaRPr lang="ru-RU" sz="2400" b="1" dirty="0" smtClean="0">
              <a:latin typeface="Arial Narrow" pitchFamily="34" charset="0"/>
            </a:endParaRPr>
          </a:p>
        </p:txBody>
      </p:sp>
      <p:pic>
        <p:nvPicPr>
          <p:cNvPr id="4" name="Picture 12" descr="http://animo2.ucoz.ru/_ph/56/1/861099360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068960"/>
            <a:ext cx="1932806" cy="3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18"/>
          <p:cNvSpPr txBox="1">
            <a:spLocks noChangeArrowheads="1"/>
          </p:cNvSpPr>
          <p:nvPr/>
        </p:nvSpPr>
        <p:spPr bwMode="auto">
          <a:xfrm>
            <a:off x="162024" y="2095609"/>
            <a:ext cx="82073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76672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C0000"/>
                </a:solidFill>
                <a:latin typeface="Arial Narrow" pitchFamily="34" charset="0"/>
              </a:rPr>
              <a:t>Современный </a:t>
            </a:r>
            <a:r>
              <a:rPr lang="ru-RU" sz="5400" b="1" dirty="0" smtClean="0">
                <a:solidFill>
                  <a:srgbClr val="CC0000"/>
                </a:solidFill>
                <a:latin typeface="Arial Narrow" pitchFamily="34" charset="0"/>
              </a:rPr>
              <a:t>урок - </a:t>
            </a:r>
            <a:r>
              <a:rPr lang="ru-RU" sz="5400" b="1" dirty="0">
                <a:solidFill>
                  <a:srgbClr val="CC0000"/>
                </a:solidFill>
                <a:latin typeface="Arial Narrow" pitchFamily="34" charset="0"/>
              </a:rPr>
              <a:t/>
            </a:r>
            <a:br>
              <a:rPr lang="ru-RU" sz="5400" b="1" dirty="0">
                <a:solidFill>
                  <a:srgbClr val="CC0000"/>
                </a:solidFill>
                <a:latin typeface="Arial Narrow" pitchFamily="34" charset="0"/>
              </a:rPr>
            </a:br>
            <a:endParaRPr lang="ru-RU" sz="5400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b="1" dirty="0" smtClean="0">
                <a:latin typeface="Arial Narrow" pitchFamily="34" charset="0"/>
              </a:rPr>
              <a:t>это </a:t>
            </a:r>
            <a:r>
              <a:rPr lang="ru-RU" sz="2400" b="1" dirty="0">
                <a:latin typeface="Arial Narrow" pitchFamily="34" charset="0"/>
              </a:rPr>
              <a:t>не передача суммы сведений в той или иной учебной области, а воспитание 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личностных компетенций </a:t>
            </a:r>
            <a:r>
              <a:rPr lang="ru-RU" sz="2400" b="1" dirty="0" smtClean="0">
                <a:latin typeface="Arial Narrow" pitchFamily="34" charset="0"/>
              </a:rPr>
              <a:t>учащихся</a:t>
            </a:r>
            <a:r>
              <a:rPr lang="ru-RU" sz="2400" b="1" dirty="0">
                <a:latin typeface="Arial Narrow" pitchFamily="34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b="1" dirty="0" smtClean="0">
                <a:latin typeface="Arial Narrow" pitchFamily="34" charset="0"/>
              </a:rPr>
              <a:t>должен </a:t>
            </a:r>
            <a:r>
              <a:rPr lang="ru-RU" sz="2400" b="1" dirty="0">
                <a:latin typeface="Arial Narrow" pitchFamily="34" charset="0"/>
              </a:rPr>
              <a:t>развивать познавательную активность школьников, мышление, творческие </a:t>
            </a:r>
            <a:r>
              <a:rPr lang="ru-RU" sz="2400" b="1" dirty="0" smtClean="0">
                <a:latin typeface="Arial Narrow" pitchFamily="34" charset="0"/>
              </a:rPr>
              <a:t>способности</a:t>
            </a:r>
            <a:r>
              <a:rPr lang="ru-RU" sz="2400" b="1" dirty="0">
                <a:latin typeface="Arial Narrow" pitchFamily="34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b="1" dirty="0" smtClean="0">
                <a:latin typeface="Arial Narrow" pitchFamily="34" charset="0"/>
              </a:rPr>
              <a:t>это </a:t>
            </a:r>
            <a:r>
              <a:rPr lang="ru-RU" sz="2400" b="1" dirty="0">
                <a:latin typeface="Arial Narrow" pitchFamily="34" charset="0"/>
              </a:rPr>
              <a:t>предполагаемое сотрудничество творчески работающего учителя и активного думающего ученика, где учитель использует демократический и личностно- ориентированный </a:t>
            </a:r>
            <a:r>
              <a:rPr lang="ru-RU" sz="2400" b="1" dirty="0" smtClean="0">
                <a:latin typeface="Arial Narrow" pitchFamily="34" charset="0"/>
              </a:rPr>
              <a:t>  	подходы </a:t>
            </a:r>
            <a:r>
              <a:rPr lang="ru-RU" sz="2400" b="1" dirty="0">
                <a:latin typeface="Arial Narrow" pitchFamily="34" charset="0"/>
              </a:rPr>
              <a:t>в обучении к своим </a:t>
            </a:r>
            <a:r>
              <a:rPr lang="ru-RU" sz="2400" b="1" dirty="0" smtClean="0">
                <a:latin typeface="Arial Narrow" pitchFamily="34" charset="0"/>
              </a:rPr>
              <a:t>ученикам</a:t>
            </a:r>
            <a:r>
              <a:rPr lang="ru-RU" sz="2400" b="1" dirty="0">
                <a:latin typeface="Arial Narrow" pitchFamily="34" charset="0"/>
              </a:rPr>
              <a:t>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2400" b="1" dirty="0">
                <a:latin typeface="Arial Narrow" pitchFamily="34" charset="0"/>
              </a:rPr>
              <a:t>у</a:t>
            </a:r>
            <a:r>
              <a:rPr lang="ru-RU" sz="2400" b="1" dirty="0" smtClean="0">
                <a:latin typeface="Arial Narrow" pitchFamily="34" charset="0"/>
              </a:rPr>
              <a:t>рок </a:t>
            </a:r>
            <a:r>
              <a:rPr lang="ru-RU" sz="2400" b="1" dirty="0">
                <a:latin typeface="Arial Narrow" pitchFamily="34" charset="0"/>
              </a:rPr>
              <a:t>должен содержать разные виды </a:t>
            </a:r>
            <a:r>
              <a:rPr lang="ru-RU" sz="2400" b="1" dirty="0" smtClean="0">
                <a:latin typeface="Arial Narrow" pitchFamily="34" charset="0"/>
              </a:rPr>
              <a:t>деятельности</a:t>
            </a:r>
            <a:r>
              <a:rPr lang="ru-RU" sz="2400" b="1" dirty="0">
                <a:latin typeface="Arial Narrow" pitchFamily="34" charset="0"/>
              </a:rPr>
              <a:t>;</a:t>
            </a:r>
            <a:endParaRPr lang="ru-RU" sz="2400" b="1" dirty="0" smtClean="0">
              <a:latin typeface="Arial Narrow" pitchFamily="34" charset="0"/>
            </a:endParaRP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ru-RU" sz="2400" b="1" dirty="0" smtClean="0">
                <a:latin typeface="Arial Narrow" pitchFamily="34" charset="0"/>
              </a:rPr>
              <a:t>.деятельность </a:t>
            </a:r>
            <a:r>
              <a:rPr lang="ru-RU" sz="2400" b="1" dirty="0">
                <a:latin typeface="Arial Narrow" pitchFamily="34" charset="0"/>
              </a:rPr>
              <a:t>на уроке должна стимулировать </a:t>
            </a:r>
            <a:r>
              <a:rPr lang="ru-RU" sz="2400" b="1" dirty="0" smtClean="0">
                <a:latin typeface="Arial Narrow" pitchFamily="34" charset="0"/>
              </a:rPr>
              <a:t>	развитие </a:t>
            </a:r>
            <a:r>
              <a:rPr lang="ru-RU" sz="2400" b="1" dirty="0">
                <a:latin typeface="Arial Narrow" pitchFamily="34" charset="0"/>
              </a:rPr>
              <a:t>познавательной активности </a:t>
            </a:r>
            <a:r>
              <a:rPr lang="ru-RU" sz="2400" b="1" dirty="0" smtClean="0">
                <a:latin typeface="Arial Narrow" pitchFamily="34" charset="0"/>
              </a:rPr>
              <a:t>ученика,</a:t>
            </a:r>
            <a:endParaRPr lang="ru-RU" sz="2400" b="1" dirty="0">
              <a:latin typeface="Arial Narrow" pitchFamily="34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2400" b="1" dirty="0" smtClean="0">
                <a:latin typeface="Arial Narrow" pitchFamily="34" charset="0"/>
              </a:rPr>
              <a:t>          </a:t>
            </a:r>
            <a:r>
              <a:rPr lang="ru-RU" sz="2400" b="1" dirty="0" smtClean="0">
                <a:solidFill>
                  <a:schemeClr val="hlink"/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ученику </a:t>
            </a:r>
            <a:r>
              <a:rPr lang="ru-RU" sz="2400" b="1" dirty="0">
                <a:latin typeface="Arial Narrow" pitchFamily="34" charset="0"/>
              </a:rPr>
              <a:t>на уроке должно быть </a:t>
            </a:r>
            <a:r>
              <a:rPr lang="ru-RU" sz="2400" b="1" dirty="0" smtClean="0">
                <a:latin typeface="Arial Narrow" pitchFamily="34" charset="0"/>
              </a:rPr>
              <a:t>комфортно.</a:t>
            </a:r>
            <a:r>
              <a:rPr lang="ru-RU" sz="2400" b="1" dirty="0">
                <a:solidFill>
                  <a:schemeClr val="hlink"/>
                </a:solidFill>
                <a:latin typeface="Arial Narrow" pitchFamily="34" charset="0"/>
              </a:rPr>
              <a:t/>
            </a:r>
            <a:br>
              <a:rPr lang="ru-RU" sz="2400" b="1" dirty="0">
                <a:solidFill>
                  <a:schemeClr val="hlink"/>
                </a:solidFill>
                <a:latin typeface="Arial Narrow" pitchFamily="34" charset="0"/>
              </a:rPr>
            </a:br>
            <a:endParaRPr lang="ru-RU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920880" cy="864096"/>
          </a:xfrm>
        </p:spPr>
        <p:txBody>
          <a:bodyPr>
            <a:normAutofit fontScale="90000"/>
          </a:bodyPr>
          <a:lstStyle/>
          <a:p>
            <a:pPr marL="571500" lvl="0" indent="-571500" algn="l">
              <a:buFont typeface="Arial" pitchFamily="34" charset="0"/>
              <a:buChar char="•"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	</a:t>
            </a: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sz="4000" b="1" dirty="0" smtClean="0">
                <a:solidFill>
                  <a:srgbClr val="CC0000"/>
                </a:solidFill>
              </a:rPr>
              <a:t>Три </a:t>
            </a:r>
            <a:r>
              <a:rPr lang="ru-RU" sz="4000" b="1" dirty="0">
                <a:solidFill>
                  <a:srgbClr val="CC0000"/>
                </a:solidFill>
              </a:rPr>
              <a:t>постулата новой </a:t>
            </a:r>
            <a:r>
              <a:rPr lang="ru-RU" sz="4000" b="1" dirty="0" smtClean="0">
                <a:solidFill>
                  <a:srgbClr val="CC0000"/>
                </a:solidFill>
              </a:rPr>
              <a:t>  			   технологии урока</a:t>
            </a:r>
            <a:r>
              <a:rPr lang="ru-RU" sz="4000" dirty="0">
                <a:solidFill>
                  <a:srgbClr val="CC0099"/>
                </a:solidFill>
              </a:rPr>
              <a:t/>
            </a:r>
            <a:br>
              <a:rPr lang="ru-RU" sz="4000" dirty="0">
                <a:solidFill>
                  <a:srgbClr val="CC0099"/>
                </a:solidFill>
              </a:rPr>
            </a:br>
            <a:r>
              <a:rPr lang="ru-RU" sz="2700" b="1" dirty="0" smtClean="0">
                <a:latin typeface="Arial Narrow" pitchFamily="34" charset="0"/>
              </a:rPr>
              <a:t>1</a:t>
            </a:r>
            <a:r>
              <a:rPr lang="ru-RU" sz="2700" b="1" dirty="0" smtClean="0">
                <a:solidFill>
                  <a:srgbClr val="CC0099"/>
                </a:solidFill>
                <a:latin typeface="Arial Narrow" pitchFamily="34" charset="0"/>
              </a:rPr>
              <a:t>. </a:t>
            </a:r>
            <a:r>
              <a:rPr lang="ru-RU" sz="2700" b="1" dirty="0" smtClean="0">
                <a:latin typeface="Arial Narrow" pitchFamily="34" charset="0"/>
              </a:rPr>
              <a:t>Урок есть открытие истины, поиск истины и осмысление истины в совместной деятельности детей и учителя.  Урок дает ребенку опыт групповой интеллектуальной деятельности.</a:t>
            </a:r>
            <a:br>
              <a:rPr lang="ru-RU" sz="2700" b="1" dirty="0" smtClean="0">
                <a:latin typeface="Arial Narrow" pitchFamily="34" charset="0"/>
              </a:rPr>
            </a:br>
            <a:r>
              <a:rPr lang="ru-RU" sz="2700" b="1" dirty="0" smtClean="0">
                <a:latin typeface="Arial Narrow" pitchFamily="34" charset="0"/>
              </a:rPr>
              <a:t>2. Урок есть часть жизни ребенка, и проживание этой жизни должно совершаться на уровне высокой   	общечеловеческой культуры.</a:t>
            </a:r>
            <a:r>
              <a:rPr lang="ru-RU" sz="2700" b="1" dirty="0">
                <a:latin typeface="Arial Narrow" pitchFamily="34" charset="0"/>
              </a:rPr>
              <a:t> </a:t>
            </a:r>
            <a:r>
              <a:rPr lang="ru-RU" sz="2700" b="1" dirty="0" smtClean="0">
                <a:latin typeface="Arial Narrow" pitchFamily="34" charset="0"/>
              </a:rPr>
              <a:t>Педагог должен иметь  	  смелость жить на уроке, а не устрашать детей, быть 	    открытым ко всем проявлениям жизни.</a:t>
            </a:r>
            <a:br>
              <a:rPr lang="ru-RU" sz="2700" b="1" dirty="0" smtClean="0">
                <a:latin typeface="Arial Narrow" pitchFamily="34" charset="0"/>
              </a:rPr>
            </a:br>
            <a:r>
              <a:rPr lang="ru-RU" sz="2700" b="1" dirty="0" smtClean="0">
                <a:latin typeface="Arial Narrow" pitchFamily="34" charset="0"/>
              </a:rPr>
              <a:t>	        3.Человек в качестве субъекта осмысления 	    		  истины и субъекта жизни на уроке 	 остается   	                   всегда наивысшей ценностью.</a:t>
            </a:r>
            <a:br>
              <a:rPr lang="ru-RU" sz="2700" b="1" dirty="0" smtClean="0">
                <a:latin typeface="Arial Narrow" pitchFamily="34" charset="0"/>
              </a:rPr>
            </a:br>
            <a:endParaRPr lang="ru-RU" sz="2700" b="1" dirty="0">
              <a:latin typeface="Arial Narrow" pitchFamily="34" charset="0"/>
            </a:endParaRPr>
          </a:p>
        </p:txBody>
      </p:sp>
      <p:pic>
        <p:nvPicPr>
          <p:cNvPr id="4" name="Picture 24" descr="Выпускн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872208" cy="163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428625"/>
            <a:ext cx="8229600" cy="1143000"/>
          </a:xfrm>
          <a:noFill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0" hangingPunct="0">
              <a:defRPr/>
            </a:pPr>
            <a:r>
              <a:rPr lang="ru-RU" sz="4900" b="1" kern="1200" dirty="0">
                <a:ln w="6350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УРОК СЕГОДНЯ</a:t>
            </a:r>
            <a:r>
              <a:rPr lang="ru-RU" sz="4100" b="1" kern="1200" dirty="0">
                <a:ln w="6350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100" b="1" kern="1200" dirty="0">
                <a:ln w="6350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b="1" kern="1200" dirty="0">
                <a:ln w="6350">
                  <a:noFill/>
                </a:ln>
                <a:solidFill>
                  <a:srgbClr val="0070C0"/>
                </a:solidFill>
                <a:latin typeface="Arial Narrow" pitchFamily="34" charset="0"/>
              </a:rPr>
              <a:t>(выводы)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571625"/>
            <a:ext cx="810495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ru-RU" sz="2400" b="1" dirty="0" smtClean="0">
                <a:latin typeface="Arial Narrow" pitchFamily="34" charset="0"/>
              </a:rPr>
              <a:t>1.Это </a:t>
            </a:r>
            <a:r>
              <a:rPr lang="ru-RU" sz="2400" b="1" dirty="0">
                <a:latin typeface="Arial Narrow" pitchFamily="34" charset="0"/>
              </a:rPr>
              <a:t>организованная учителем активная </a:t>
            </a:r>
            <a:endParaRPr lang="ru-RU" sz="2400" b="1" dirty="0" smtClean="0">
              <a:latin typeface="Arial Narrow" pitchFamily="34" charset="0"/>
            </a:endParaRPr>
          </a:p>
          <a:p>
            <a:pPr marL="457200" indent="-457200">
              <a:defRPr/>
            </a:pP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познавательная </a:t>
            </a:r>
            <a:r>
              <a:rPr lang="ru-RU" sz="2400" b="1" dirty="0">
                <a:latin typeface="Arial Narrow" pitchFamily="34" charset="0"/>
              </a:rPr>
              <a:t>деятельность учащихся.</a:t>
            </a:r>
          </a:p>
          <a:p>
            <a:pPr marL="457200" indent="-457200">
              <a:defRPr/>
            </a:pPr>
            <a:r>
              <a:rPr lang="ru-RU" sz="2400" b="1" dirty="0" smtClean="0">
                <a:latin typeface="Arial Narrow" pitchFamily="34" charset="0"/>
              </a:rPr>
              <a:t>2.Это </a:t>
            </a:r>
            <a:r>
              <a:rPr lang="ru-RU" sz="2400" b="1" dirty="0">
                <a:latin typeface="Arial Narrow" pitchFamily="34" charset="0"/>
              </a:rPr>
              <a:t>учебное сотрудничество.</a:t>
            </a:r>
          </a:p>
          <a:p>
            <a:pPr>
              <a:defRPr/>
            </a:pPr>
            <a:r>
              <a:rPr lang="ru-RU" sz="2400" b="1" dirty="0" smtClean="0">
                <a:latin typeface="Arial Narrow" pitchFamily="34" charset="0"/>
              </a:rPr>
              <a:t>3.Это </a:t>
            </a:r>
            <a:r>
              <a:rPr lang="ru-RU" sz="2400" b="1" dirty="0">
                <a:latin typeface="Arial Narrow" pitchFamily="34" charset="0"/>
              </a:rPr>
              <a:t>активные и интерактивные формы работы.</a:t>
            </a:r>
          </a:p>
          <a:p>
            <a:pPr>
              <a:defRPr/>
            </a:pPr>
            <a:r>
              <a:rPr lang="ru-RU" sz="2400" b="1" dirty="0" smtClean="0">
                <a:latin typeface="Arial Narrow" pitchFamily="34" charset="0"/>
              </a:rPr>
              <a:t>4.Самостоятельность и </a:t>
            </a:r>
            <a:r>
              <a:rPr lang="ru-RU" sz="2400" b="1" dirty="0">
                <a:latin typeface="Arial Narrow" pitchFamily="34" charset="0"/>
              </a:rPr>
              <a:t>самодеятельность ученика (постановка цели урока, определение проблемы урока и </a:t>
            </a:r>
            <a:endParaRPr lang="ru-RU" sz="2400" b="1" dirty="0" smtClean="0">
              <a:latin typeface="Arial Narrow" pitchFamily="34" charset="0"/>
            </a:endParaRPr>
          </a:p>
          <a:p>
            <a:pPr>
              <a:defRPr/>
            </a:pPr>
            <a:r>
              <a:rPr lang="ru-RU" sz="2400" b="1" dirty="0" smtClean="0">
                <a:latin typeface="Arial Narrow" pitchFamily="34" charset="0"/>
              </a:rPr>
              <a:t>путей </a:t>
            </a:r>
            <a:r>
              <a:rPr lang="ru-RU" sz="2400" b="1" dirty="0">
                <a:latin typeface="Arial Narrow" pitchFamily="34" charset="0"/>
              </a:rPr>
              <a:t>её решения, отбор способов и средств достижения </a:t>
            </a:r>
            <a:r>
              <a:rPr lang="ru-RU" sz="2400" b="1" dirty="0" smtClean="0">
                <a:latin typeface="Arial Narrow" pitchFamily="34" charset="0"/>
              </a:rPr>
              <a:t>	цели</a:t>
            </a:r>
            <a:r>
              <a:rPr lang="ru-RU" sz="2400" b="1" dirty="0">
                <a:latin typeface="Arial Narrow" pitchFamily="34" charset="0"/>
              </a:rPr>
              <a:t>, </a:t>
            </a:r>
            <a:r>
              <a:rPr lang="ru-RU" sz="2400" b="1" dirty="0" smtClean="0">
                <a:latin typeface="Arial Narrow" pitchFamily="34" charset="0"/>
              </a:rPr>
              <a:t>самоанализ </a:t>
            </a:r>
            <a:r>
              <a:rPr lang="ru-RU" sz="2400" b="1" dirty="0">
                <a:latin typeface="Arial Narrow" pitchFamily="34" charset="0"/>
              </a:rPr>
              <a:t>и самоконтроль, самооценка и </a:t>
            </a:r>
            <a:r>
              <a:rPr lang="ru-RU" sz="2400" b="1" dirty="0" smtClean="0">
                <a:latin typeface="Arial Narrow" pitchFamily="34" charset="0"/>
              </a:rPr>
              <a:t>	  	    оценка достигнутых </a:t>
            </a:r>
            <a:r>
              <a:rPr lang="ru-RU" sz="2400" b="1" dirty="0">
                <a:latin typeface="Arial Narrow" pitchFamily="34" charset="0"/>
              </a:rPr>
              <a:t>результатов).</a:t>
            </a:r>
            <a:endParaRPr lang="en-US" sz="2400" b="1" dirty="0">
              <a:latin typeface="Arial Narrow" pitchFamily="34" charset="0"/>
            </a:endParaRPr>
          </a:p>
          <a:p>
            <a:pPr>
              <a:defRPr/>
            </a:pPr>
            <a:r>
              <a:rPr lang="ru-RU" sz="2400" b="1" dirty="0" smtClean="0">
                <a:latin typeface="Arial Narrow" pitchFamily="34" charset="0"/>
              </a:rPr>
              <a:t>	      </a:t>
            </a:r>
            <a:r>
              <a:rPr lang="en-US" sz="2400" b="1" dirty="0" smtClean="0">
                <a:latin typeface="Arial Narrow" pitchFamily="34" charset="0"/>
              </a:rPr>
              <a:t>5</a:t>
            </a:r>
            <a:r>
              <a:rPr lang="ru-RU" sz="2400" b="1" dirty="0" smtClean="0">
                <a:latin typeface="Arial Narrow" pitchFamily="34" charset="0"/>
              </a:rPr>
              <a:t>.Это </a:t>
            </a:r>
            <a:r>
              <a:rPr lang="ru-RU" sz="2400" b="1" dirty="0">
                <a:latin typeface="Arial Narrow" pitchFamily="34" charset="0"/>
              </a:rPr>
              <a:t>хорошо спланированная организаторская </a:t>
            </a:r>
            <a:r>
              <a:rPr lang="ru-RU" sz="2400" b="1" dirty="0" smtClean="0">
                <a:latin typeface="Arial Narrow" pitchFamily="34" charset="0"/>
              </a:rPr>
              <a:t>	            роль </a:t>
            </a:r>
            <a:r>
              <a:rPr lang="ru-RU" sz="2400" b="1" dirty="0">
                <a:latin typeface="Arial Narrow" pitchFamily="34" charset="0"/>
              </a:rPr>
              <a:t>учителя (консультант). </a:t>
            </a:r>
          </a:p>
          <a:p>
            <a:pPr>
              <a:defRPr/>
            </a:pPr>
            <a:r>
              <a:rPr lang="ru-RU" sz="2400" b="1" dirty="0" smtClean="0">
                <a:latin typeface="Arial Narrow" pitchFamily="34" charset="0"/>
              </a:rPr>
              <a:t>	              6.Это </a:t>
            </a:r>
            <a:r>
              <a:rPr lang="ru-RU" sz="2400" b="1" dirty="0">
                <a:latin typeface="Arial Narrow" pitchFamily="34" charset="0"/>
              </a:rPr>
              <a:t>реализация ТЦУ урока (развитие, </a:t>
            </a:r>
            <a:r>
              <a:rPr lang="ru-RU" sz="2400" b="1" dirty="0" smtClean="0">
                <a:latin typeface="Arial Narrow" pitchFamily="34" charset="0"/>
              </a:rPr>
              <a:t>	    	                    обучение</a:t>
            </a:r>
            <a:r>
              <a:rPr lang="ru-RU" sz="2400" b="1" dirty="0">
                <a:latin typeface="Arial Narrow" pitchFamily="34" charset="0"/>
              </a:rPr>
              <a:t>, воспитание).</a:t>
            </a:r>
          </a:p>
        </p:txBody>
      </p:sp>
      <p:pic>
        <p:nvPicPr>
          <p:cNvPr id="5" name="Picture 24" descr="Информатик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357" y="692696"/>
            <a:ext cx="251915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 descr="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4084" y="2637405"/>
            <a:ext cx="10191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1" name="Picture 3" descr="b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99" y="1556792"/>
            <a:ext cx="1149225" cy="169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2" name="Picture 4" descr="b3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9780" y="1754188"/>
            <a:ext cx="8651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3" name="Picture 5" descr="d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7" y="5085184"/>
            <a:ext cx="1041337" cy="151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4" name="Picture 6" descr="d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1041336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5" name="Picture 7" descr="0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-315415"/>
            <a:ext cx="1198438" cy="215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6" name="Picture 8" descr="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3634" y="23585"/>
            <a:ext cx="1000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Picture 9" descr="c01"/>
          <p:cNvSpPr>
            <a:spLocks noChangeAspect="1" noChangeArrowheads="1"/>
          </p:cNvSpPr>
          <p:nvPr/>
        </p:nvSpPr>
        <p:spPr bwMode="auto">
          <a:xfrm>
            <a:off x="4246563" y="2390775"/>
            <a:ext cx="65246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8" name="Picture 10" descr="c01"/>
          <p:cNvSpPr>
            <a:spLocks noChangeAspect="1" noChangeArrowheads="1"/>
          </p:cNvSpPr>
          <p:nvPr/>
        </p:nvSpPr>
        <p:spPr bwMode="auto">
          <a:xfrm>
            <a:off x="4246563" y="2390775"/>
            <a:ext cx="65246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9" name="Picture 11" descr="c01"/>
          <p:cNvSpPr>
            <a:spLocks noChangeAspect="1" noChangeArrowheads="1"/>
          </p:cNvSpPr>
          <p:nvPr/>
        </p:nvSpPr>
        <p:spPr bwMode="auto">
          <a:xfrm>
            <a:off x="4246563" y="2390775"/>
            <a:ext cx="65246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0" name="Picture 12" descr="c01"/>
          <p:cNvSpPr>
            <a:spLocks noChangeAspect="1" noChangeArrowheads="1"/>
          </p:cNvSpPr>
          <p:nvPr/>
        </p:nvSpPr>
        <p:spPr bwMode="auto">
          <a:xfrm>
            <a:off x="4246563" y="2390775"/>
            <a:ext cx="65246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63181" name="Picture 13" descr="b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073" y="1004434"/>
            <a:ext cx="876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82" name="Picture 14" descr="b1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7444" y="44672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83" name="Picture 15" descr="0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7956" y="3425712"/>
            <a:ext cx="7461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84" name="Text Box 16"/>
          <p:cNvSpPr txBox="1">
            <a:spLocks noChangeArrowheads="1"/>
          </p:cNvSpPr>
          <p:nvPr/>
        </p:nvSpPr>
        <p:spPr bwMode="auto">
          <a:xfrm>
            <a:off x="4899025" y="1366384"/>
            <a:ext cx="259156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УЧИТЕЛЬ</a:t>
            </a:r>
          </a:p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Разные 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формы учебной работы,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требующие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от ученика использования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разных</a:t>
            </a:r>
          </a:p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учебно-познавательных «инструментов»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48145" name="AutoShape 17"/>
          <p:cNvSpPr>
            <a:spLocks/>
          </p:cNvSpPr>
          <p:nvPr/>
        </p:nvSpPr>
        <p:spPr bwMode="auto">
          <a:xfrm>
            <a:off x="7235825" y="260350"/>
            <a:ext cx="503238" cy="6335713"/>
          </a:xfrm>
          <a:prstGeom prst="leftBrace">
            <a:avLst>
              <a:gd name="adj1" fmla="val 104916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46" name="AutoShape 18"/>
          <p:cNvSpPr>
            <a:spLocks/>
          </p:cNvSpPr>
          <p:nvPr/>
        </p:nvSpPr>
        <p:spPr bwMode="auto">
          <a:xfrm>
            <a:off x="1116013" y="404813"/>
            <a:ext cx="792162" cy="6264275"/>
          </a:xfrm>
          <a:prstGeom prst="rightBrace">
            <a:avLst>
              <a:gd name="adj1" fmla="val 65899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3187" name="Text Box 19"/>
          <p:cNvSpPr txBox="1">
            <a:spLocks noChangeArrowheads="1"/>
          </p:cNvSpPr>
          <p:nvPr/>
        </p:nvSpPr>
        <p:spPr bwMode="auto">
          <a:xfrm>
            <a:off x="1691680" y="1288597"/>
            <a:ext cx="20882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УЧЕНИК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0066"/>
                </a:solidFill>
                <a:latin typeface="Arial Narrow" pitchFamily="34" charset="0"/>
              </a:rPr>
              <a:t>Разные </a:t>
            </a:r>
            <a:endParaRPr lang="ru-RU" sz="2400" b="1" dirty="0">
              <a:solidFill>
                <a:srgbClr val="FF0066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66"/>
                </a:solidFill>
                <a:latin typeface="Arial Narrow" pitchFamily="34" charset="0"/>
              </a:rPr>
              <a:t>ученики,  каждый – со своим стилем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66"/>
                </a:solidFill>
                <a:latin typeface="Arial Narrow" pitchFamily="34" charset="0"/>
              </a:rPr>
              <a:t>учебно-</a:t>
            </a:r>
            <a:r>
              <a:rPr lang="ru-RU" sz="2400" b="1" dirty="0" err="1">
                <a:solidFill>
                  <a:srgbClr val="FF0066"/>
                </a:solidFill>
                <a:latin typeface="Arial Narrow" pitchFamily="34" charset="0"/>
              </a:rPr>
              <a:t>познава</a:t>
            </a:r>
            <a:r>
              <a:rPr lang="ru-RU" sz="2400" b="1" dirty="0">
                <a:solidFill>
                  <a:srgbClr val="FF0066"/>
                </a:solidFill>
                <a:latin typeface="Arial Narrow" pitchFamily="34" charset="0"/>
              </a:rPr>
              <a:t>-тельной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66"/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rgbClr val="FF0066"/>
                </a:solidFill>
                <a:latin typeface="Arial Narrow" pitchFamily="34" charset="0"/>
              </a:rPr>
              <a:t>деятельности</a:t>
            </a:r>
            <a:endParaRPr lang="ru-RU" sz="2400" i="1" dirty="0">
              <a:solidFill>
                <a:srgbClr val="FF0066"/>
              </a:solidFill>
              <a:latin typeface="Arial Narrow" pitchFamily="34" charset="0"/>
            </a:endParaRPr>
          </a:p>
        </p:txBody>
      </p:sp>
      <p:pic>
        <p:nvPicPr>
          <p:cNvPr id="263188" name="Picture 20" descr="b3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472" y="551656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89" name="WordArt 21"/>
          <p:cNvSpPr>
            <a:spLocks noChangeArrowheads="1" noChangeShapeType="1" noTextEdit="1"/>
          </p:cNvSpPr>
          <p:nvPr/>
        </p:nvSpPr>
        <p:spPr bwMode="auto">
          <a:xfrm rot="5400000">
            <a:off x="1785938" y="3117850"/>
            <a:ext cx="5257800" cy="838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Единая  матрица</a:t>
            </a:r>
          </a:p>
        </p:txBody>
      </p:sp>
    </p:spTree>
    <p:extLst>
      <p:ext uri="{BB962C8B-B14F-4D97-AF65-F5344CB8AC3E}">
        <p14:creationId xmlns:p14="http://schemas.microsoft.com/office/powerpoint/2010/main" val="148165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6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6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4" grpId="0"/>
      <p:bldP spid="263187" grpId="0"/>
      <p:bldP spid="26318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14655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Типичные недостатки современного урока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647" cy="5257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Arial Narrow" pitchFamily="34" charset="0"/>
              </a:rPr>
              <a:t>Отсутствует мобилизующее начало урока, необходима мотивация, сообщение целей, планируемых результатов, показ значимости урока, постановка проблемы).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Arial Narrow" pitchFamily="34" charset="0"/>
              </a:rPr>
              <a:t>Низкий научно-теоретический уровень 	 	 	  преподавания, недостаточное владение 	   	    методологией преподаваемого 	   	 		предмета, методами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>
                <a:latin typeface="Arial Narrow" pitchFamily="34" charset="0"/>
              </a:rPr>
              <a:t> </a:t>
            </a:r>
            <a:r>
              <a:rPr lang="ru-RU" b="1" dirty="0" smtClean="0">
                <a:latin typeface="Arial Narrow" pitchFamily="34" charset="0"/>
              </a:rPr>
              <a:t>                        научного 		 		     	    	                   познания. </a:t>
            </a:r>
            <a:endParaRPr lang="ru-RU" dirty="0"/>
          </a:p>
        </p:txBody>
      </p:sp>
      <p:pic>
        <p:nvPicPr>
          <p:cNvPr id="4" name="Picture 10" descr="http://klub-drug.ru/wp-content/uploads/2011/04/64DA1DE4-4ED0-423C-B9A7-1FBA3A83D508_pencil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835722"/>
            <a:ext cx="1233289" cy="166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5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23529" y="476672"/>
            <a:ext cx="7920879" cy="990600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Недостатки современного урока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639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latin typeface="Arial Narrow" pitchFamily="34" charset="0"/>
              </a:rPr>
              <a:t>Недостаточно четко формулируются и реализуются задачи урока (Знания, Умения, Воспитание, Развитие, Применение знаний и умений в жизни).</a:t>
            </a:r>
          </a:p>
          <a:p>
            <a:pPr eaLnBrk="1" hangingPunct="1"/>
            <a:r>
              <a:rPr lang="ru-RU" sz="2800" b="1" dirty="0" smtClean="0">
                <a:latin typeface="Arial Narrow" pitchFamily="34" charset="0"/>
              </a:rPr>
              <a:t>Преобладание комбинированных уроков (нет </a:t>
            </a:r>
            <a:r>
              <a:rPr lang="ru-RU" sz="2800" b="1" dirty="0" err="1" smtClean="0">
                <a:latin typeface="Arial Narrow" pitchFamily="34" charset="0"/>
              </a:rPr>
              <a:t>блочно</a:t>
            </a:r>
            <a:r>
              <a:rPr lang="ru-RU" sz="2800" b="1" dirty="0" smtClean="0">
                <a:latin typeface="Arial Narrow" pitchFamily="34" charset="0"/>
              </a:rPr>
              <a:t>-модульной системы в старших классах).</a:t>
            </a:r>
          </a:p>
          <a:p>
            <a:pPr lvl="2"/>
            <a:r>
              <a:rPr lang="ru-RU" sz="2800" b="1" dirty="0" smtClean="0">
                <a:latin typeface="Arial Narrow" pitchFamily="34" charset="0"/>
              </a:rPr>
              <a:t>Преобладают репродуктивные методы (мало проблемных, частично-поисковых, проектной       и исследовательской деятельности)</a:t>
            </a:r>
          </a:p>
        </p:txBody>
      </p:sp>
      <p:pic>
        <p:nvPicPr>
          <p:cNvPr id="6" name="Picture 26" descr="http://luzan.ucoz.ru/anime/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448272" cy="19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8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914400" y="5257800"/>
            <a:ext cx="2286000" cy="584775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/>
              <a:t>«</a:t>
            </a:r>
            <a:r>
              <a:rPr lang="ru-RU" sz="1600" b="1" dirty="0" smtClean="0"/>
              <a:t>Формула </a:t>
            </a:r>
            <a:r>
              <a:rPr lang="ru-RU" sz="1600" b="1" dirty="0"/>
              <a:t>обучения»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914400" y="3810000"/>
            <a:ext cx="2286000" cy="10699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/>
              <a:t>Ведущий тип деятельности осваиваемый учеником: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914400" y="3321050"/>
            <a:ext cx="2286000" cy="33655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/>
              <a:t>Ведущий принцип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914400" y="1524000"/>
            <a:ext cx="2286000" cy="336550"/>
          </a:xfrm>
          <a:prstGeom prst="rect">
            <a:avLst/>
          </a:prstGeom>
          <a:solidFill>
            <a:srgbClr val="FF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/>
              <a:t>Методы обучения</a:t>
            </a:r>
          </a:p>
        </p:txBody>
      </p:sp>
      <p:grpSp>
        <p:nvGrpSpPr>
          <p:cNvPr id="12294" name="Group 10"/>
          <p:cNvGrpSpPr>
            <a:grpSpLocks/>
          </p:cNvGrpSpPr>
          <p:nvPr/>
        </p:nvGrpSpPr>
        <p:grpSpPr bwMode="auto">
          <a:xfrm>
            <a:off x="381000" y="914400"/>
            <a:ext cx="8382000" cy="4953000"/>
            <a:chOff x="240" y="1056"/>
            <a:chExt cx="5280" cy="3120"/>
          </a:xfrm>
        </p:grpSpPr>
        <p:sp>
          <p:nvSpPr>
            <p:cNvPr id="12313" name="Text Box 11"/>
            <p:cNvSpPr txBox="1">
              <a:spLocks noChangeArrowheads="1"/>
            </p:cNvSpPr>
            <p:nvPr/>
          </p:nvSpPr>
          <p:spPr bwMode="auto">
            <a:xfrm>
              <a:off x="288" y="1104"/>
              <a:ext cx="16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400" b="1"/>
                <a:t>№                </a:t>
              </a:r>
              <a:r>
                <a:rPr lang="ru-RU" sz="1600" b="1"/>
                <a:t>Особенности</a:t>
              </a:r>
              <a:endParaRPr lang="ru-RU" sz="1400" b="1"/>
            </a:p>
          </p:txBody>
        </p:sp>
        <p:sp>
          <p:nvSpPr>
            <p:cNvPr id="12314" name="Text Box 12"/>
            <p:cNvSpPr txBox="1">
              <a:spLocks noChangeArrowheads="1"/>
            </p:cNvSpPr>
            <p:nvPr/>
          </p:nvSpPr>
          <p:spPr bwMode="auto">
            <a:xfrm>
              <a:off x="2016" y="1056"/>
              <a:ext cx="168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600" b="1" i="1"/>
                <a:t>Традиционный  </a:t>
              </a:r>
              <a:r>
                <a:rPr lang="ru-RU" sz="1600" b="1"/>
                <a:t>«Знаниевый»</a:t>
              </a:r>
            </a:p>
          </p:txBody>
        </p:sp>
        <p:sp>
          <p:nvSpPr>
            <p:cNvPr id="12315" name="Text Box 13"/>
            <p:cNvSpPr txBox="1">
              <a:spLocks noChangeArrowheads="1"/>
            </p:cNvSpPr>
            <p:nvPr/>
          </p:nvSpPr>
          <p:spPr bwMode="auto">
            <a:xfrm>
              <a:off x="3696" y="1056"/>
              <a:ext cx="18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600" b="1" i="1" dirty="0"/>
                <a:t>Современный  </a:t>
              </a:r>
              <a:r>
                <a:rPr lang="ru-RU" sz="1600" b="1" dirty="0" smtClean="0"/>
                <a:t>«</a:t>
              </a:r>
              <a:r>
                <a:rPr lang="ru-RU" sz="1600" b="1" dirty="0" err="1" smtClean="0"/>
                <a:t>Деятельностный</a:t>
              </a:r>
              <a:r>
                <a:rPr lang="ru-RU" sz="1600" b="1" dirty="0"/>
                <a:t>» </a:t>
              </a:r>
            </a:p>
          </p:txBody>
        </p:sp>
        <p:grpSp>
          <p:nvGrpSpPr>
            <p:cNvPr id="12316" name="Group 14"/>
            <p:cNvGrpSpPr>
              <a:grpSpLocks/>
            </p:cNvGrpSpPr>
            <p:nvPr/>
          </p:nvGrpSpPr>
          <p:grpSpPr bwMode="auto">
            <a:xfrm>
              <a:off x="240" y="1056"/>
              <a:ext cx="5280" cy="3120"/>
              <a:chOff x="240" y="1056"/>
              <a:chExt cx="5280" cy="3120"/>
            </a:xfrm>
          </p:grpSpPr>
          <p:sp>
            <p:nvSpPr>
              <p:cNvPr id="12317" name="Line 15"/>
              <p:cNvSpPr>
                <a:spLocks noChangeShapeType="1"/>
              </p:cNvSpPr>
              <p:nvPr/>
            </p:nvSpPr>
            <p:spPr bwMode="auto">
              <a:xfrm>
                <a:off x="240" y="1056"/>
                <a:ext cx="528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8" name="Line 16"/>
              <p:cNvSpPr>
                <a:spLocks noChangeShapeType="1"/>
              </p:cNvSpPr>
              <p:nvPr/>
            </p:nvSpPr>
            <p:spPr bwMode="auto">
              <a:xfrm>
                <a:off x="240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9" name="Line 17"/>
              <p:cNvSpPr>
                <a:spLocks noChangeShapeType="1"/>
              </p:cNvSpPr>
              <p:nvPr/>
            </p:nvSpPr>
            <p:spPr bwMode="auto">
              <a:xfrm>
                <a:off x="5520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0" name="Line 18"/>
              <p:cNvSpPr>
                <a:spLocks noChangeShapeType="1"/>
              </p:cNvSpPr>
              <p:nvPr/>
            </p:nvSpPr>
            <p:spPr bwMode="auto">
              <a:xfrm>
                <a:off x="576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1" name="Line 19"/>
              <p:cNvSpPr>
                <a:spLocks noChangeShapeType="1"/>
              </p:cNvSpPr>
              <p:nvPr/>
            </p:nvSpPr>
            <p:spPr bwMode="auto">
              <a:xfrm>
                <a:off x="2016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2" name="Line 20"/>
              <p:cNvSpPr>
                <a:spLocks noChangeShapeType="1"/>
              </p:cNvSpPr>
              <p:nvPr/>
            </p:nvSpPr>
            <p:spPr bwMode="auto">
              <a:xfrm>
                <a:off x="3696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3" name="Line 21"/>
              <p:cNvSpPr>
                <a:spLocks noChangeShapeType="1"/>
              </p:cNvSpPr>
              <p:nvPr/>
            </p:nvSpPr>
            <p:spPr bwMode="auto">
              <a:xfrm>
                <a:off x="240" y="1392"/>
                <a:ext cx="528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295" name="Rectangle 22"/>
          <p:cNvSpPr>
            <a:spLocks noChangeArrowheads="1"/>
          </p:cNvSpPr>
          <p:nvPr/>
        </p:nvSpPr>
        <p:spPr bwMode="auto">
          <a:xfrm>
            <a:off x="381000" y="228600"/>
            <a:ext cx="8372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C00000"/>
                </a:solidFill>
                <a:latin typeface="Arial Narrow" pitchFamily="34" charset="0"/>
              </a:rPr>
              <a:t>Характеристики образовательных процессов.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381000" y="1439863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  7.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200400" y="1516063"/>
            <a:ext cx="25908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 smtClean="0"/>
              <a:t>Иллюстративно-объяснительные,</a:t>
            </a:r>
            <a:endParaRPr lang="ru-RU" sz="1600" b="1" dirty="0"/>
          </a:p>
          <a:p>
            <a:pPr algn="ctr" eaLnBrk="1" hangingPunct="1">
              <a:spcBef>
                <a:spcPct val="50000"/>
              </a:spcBef>
            </a:pPr>
            <a:r>
              <a:rPr lang="ru-RU" sz="1600" b="1" dirty="0"/>
              <a:t>информационные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5867400" y="1439863"/>
            <a:ext cx="289560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Проблемные: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600" b="1" dirty="0">
                <a:solidFill>
                  <a:srgbClr val="FF0000"/>
                </a:solidFill>
              </a:rPr>
              <a:t>проблемного изложения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600" b="1" dirty="0">
                <a:solidFill>
                  <a:srgbClr val="FF0000"/>
                </a:solidFill>
              </a:rPr>
              <a:t>частично-поисковый, эвристический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600" b="1" dirty="0">
                <a:solidFill>
                  <a:srgbClr val="FF0000"/>
                </a:solidFill>
              </a:rPr>
              <a:t>исследовательский</a:t>
            </a:r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381000" y="3200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457200" y="33210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 8.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3276600" y="32766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 smtClean="0"/>
              <a:t>«Продавливания</a:t>
            </a:r>
            <a:r>
              <a:rPr lang="ru-RU" sz="1600" b="1" dirty="0"/>
              <a:t>»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5857875" y="3214688"/>
            <a:ext cx="289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 smtClean="0">
                <a:solidFill>
                  <a:srgbClr val="FF0000"/>
                </a:solidFill>
              </a:rPr>
              <a:t>«Выращивания</a:t>
            </a:r>
            <a:r>
              <a:rPr lang="ru-RU" sz="1600" b="1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381000" y="37338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381000" y="3725863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   9.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3200400" y="3914775"/>
            <a:ext cx="2667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/>
              <a:t>Репродуктивный, воспроизводящий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5867400" y="3822700"/>
            <a:ext cx="2895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Продуктивный,  </a:t>
            </a:r>
            <a:r>
              <a:rPr lang="ru-RU" sz="1600" b="1" dirty="0" smtClean="0">
                <a:solidFill>
                  <a:srgbClr val="FF0000"/>
                </a:solidFill>
              </a:rPr>
              <a:t>творческий</a:t>
            </a:r>
            <a:r>
              <a:rPr lang="ru-RU" sz="1600" b="1" dirty="0">
                <a:solidFill>
                  <a:srgbClr val="FF0000"/>
                </a:solidFill>
              </a:rPr>
              <a:t>,       </a:t>
            </a:r>
            <a:r>
              <a:rPr lang="ru-RU" sz="1600" b="1" dirty="0" smtClean="0">
                <a:solidFill>
                  <a:srgbClr val="FF0000"/>
                </a:solidFill>
              </a:rPr>
              <a:t>проблемный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381000" y="49530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457200" y="49450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10.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3200400" y="5021263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/>
              <a:t>Знания – репродуктивная деятельность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5867400" y="5021263"/>
            <a:ext cx="2895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Проблемная деятельность  -  рефлексия  -  знания</a:t>
            </a:r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>
            <a:off x="381000" y="5867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23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1" grpId="0" animBg="1" autoUpdateAnimBg="0"/>
      <p:bldP spid="8226" grpId="0" animBg="1" autoUpdateAnimBg="0"/>
      <p:bldP spid="8221" grpId="0" animBg="1" autoUpdateAnimBg="0"/>
      <p:bldP spid="8216" grpId="0" animBg="1" autoUpdateAnimBg="0"/>
      <p:bldP spid="8215" grpId="0" autoUpdateAnimBg="0"/>
      <p:bldP spid="8217" grpId="0" autoUpdateAnimBg="0"/>
      <p:bldP spid="8218" grpId="0" autoUpdateAnimBg="0"/>
      <p:bldP spid="8219" grpId="0" animBg="1"/>
      <p:bldP spid="8220" grpId="0" autoUpdateAnimBg="0"/>
      <p:bldP spid="8222" grpId="0" autoUpdateAnimBg="0"/>
      <p:bldP spid="8223" grpId="0" autoUpdateAnimBg="0"/>
      <p:bldP spid="8224" grpId="0" animBg="1"/>
      <p:bldP spid="8225" grpId="0" autoUpdateAnimBg="0"/>
      <p:bldP spid="8227" grpId="0" autoUpdateAnimBg="0"/>
      <p:bldP spid="8228" grpId="0" autoUpdateAnimBg="0"/>
      <p:bldP spid="8229" grpId="0" animBg="1"/>
      <p:bldP spid="8230" grpId="0" autoUpdateAnimBg="0"/>
      <p:bldP spid="8232" grpId="0" autoUpdateAnimBg="0"/>
      <p:bldP spid="8233" grpId="0" autoUpdateAnimBg="0"/>
      <p:bldP spid="82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848872" cy="12786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C00000"/>
                </a:solidFill>
                <a:latin typeface="Arial Narrow" pitchFamily="34" charset="0"/>
              </a:rPr>
              <a:t>Философия конструктивизма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Новые подходы к организации урока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647" cy="5141168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Arial Narrow" pitchFamily="34" charset="0"/>
              </a:rPr>
              <a:t>Знания нельзя давать в готовом виде. Можно лишь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создавать педагогические условия </a:t>
            </a:r>
            <a:r>
              <a:rPr lang="ru-RU" b="1" dirty="0" smtClean="0">
                <a:latin typeface="Arial Narrow" pitchFamily="34" charset="0"/>
              </a:rPr>
              <a:t>для </a:t>
            </a:r>
            <a:r>
              <a:rPr lang="ru-RU" b="1" dirty="0" err="1" smtClean="0">
                <a:latin typeface="Arial Narrow" pitchFamily="34" charset="0"/>
              </a:rPr>
              <a:t>самоконструирования</a:t>
            </a:r>
            <a:r>
              <a:rPr lang="ru-RU" b="1" dirty="0" smtClean="0">
                <a:latin typeface="Arial Narrow" pitchFamily="34" charset="0"/>
              </a:rPr>
              <a:t> и самовозрастания знаний.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Arial Narrow" pitchFamily="34" charset="0"/>
              </a:rPr>
              <a:t>Мотивация обучения через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включение обучающихся в поиск, исследование</a:t>
            </a:r>
            <a:r>
              <a:rPr lang="ru-RU" b="1" dirty="0" smtClean="0">
                <a:latin typeface="Arial Narrow" pitchFamily="34" charset="0"/>
              </a:rPr>
              <a:t> и решение 	 	   значимых проблем из окружающей их 			     действительности, решение которых 		     	        непосредственно связано с реальной 			  ситуацией из жизни школы, района, 			     города.</a:t>
            </a:r>
            <a:endParaRPr lang="ru-RU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Философия конструктивизма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370639" cy="540060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Arial Narrow" pitchFamily="34" charset="0"/>
              </a:rPr>
              <a:t>Стимулирование умственной деятельности обучающихся, поощрение высказываний, предположений, гипотез и догадок. Организация общения и обмена мнениями обучающихся.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Arial Narrow" pitchFamily="34" charset="0"/>
              </a:rPr>
              <a:t>Создание условий (выбор методов, форм обучения, средств оценки), подчеркивающих интеллектуальные достоинства </a:t>
            </a:r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каждого</a:t>
            </a:r>
            <a:r>
              <a:rPr lang="ru-RU" b="1" dirty="0" smtClean="0">
                <a:latin typeface="Arial Narrow" pitchFamily="34" charset="0"/>
              </a:rPr>
              <a:t> обучающегося, ценность его точки зрения, уникального видения.</a:t>
            </a:r>
          </a:p>
          <a:p>
            <a:pPr>
              <a:defRPr/>
            </a:pPr>
            <a:r>
              <a:rPr lang="ru-RU" b="1" dirty="0" smtClean="0">
                <a:latin typeface="Arial Narrow" pitchFamily="34" charset="0"/>
              </a:rPr>
              <a:t>Учитель не </a:t>
            </a:r>
            <a:r>
              <a:rPr lang="ru-RU" b="1" dirty="0" err="1" smtClean="0">
                <a:latin typeface="Arial Narrow" pitchFamily="34" charset="0"/>
              </a:rPr>
              <a:t>урокодатель</a:t>
            </a:r>
            <a:r>
              <a:rPr lang="ru-RU" b="1" dirty="0" smtClean="0">
                <a:latin typeface="Arial Narrow" pitchFamily="34" charset="0"/>
              </a:rPr>
              <a:t>, а консультант, координатор 	  проблемно-ориентированной исследовательской и 	    познавательной деятельности, он создает условия, 	      поддерживает инициативу (учит классифицировать 	  </a:t>
            </a:r>
            <a:r>
              <a:rPr lang="ru-RU" b="1" dirty="0">
                <a:latin typeface="Arial Narrow" pitchFamily="34" charset="0"/>
              </a:rPr>
              <a:t> </a:t>
            </a:r>
            <a:r>
              <a:rPr lang="ru-RU" b="1" dirty="0" smtClean="0">
                <a:latin typeface="Arial Narrow" pitchFamily="34" charset="0"/>
              </a:rPr>
              <a:t>      обосновывать, прогнозировать).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b="1" dirty="0" smtClean="0">
                <a:latin typeface="Arial Narrow" pitchFamily="34" charset="0"/>
              </a:rPr>
              <a:t>              </a:t>
            </a:r>
            <a:r>
              <a:rPr lang="ru-RU" sz="3100" b="1" dirty="0" smtClean="0">
                <a:latin typeface="Arial Narrow" pitchFamily="34" charset="0"/>
              </a:rPr>
              <a:t>Учебный предмет - не самоцель, а средство 	    	   	     развития личности. «Учимся не для школы,  		</a:t>
            </a:r>
            <a:r>
              <a:rPr lang="ru-RU" sz="3100" b="1" dirty="0">
                <a:latin typeface="Arial Narrow" pitchFamily="34" charset="0"/>
              </a:rPr>
              <a:t> </a:t>
            </a:r>
            <a:r>
              <a:rPr lang="ru-RU" sz="3100" b="1" dirty="0" smtClean="0">
                <a:latin typeface="Arial Narrow" pitchFamily="34" charset="0"/>
              </a:rPr>
              <a:t>        а для жизни».</a:t>
            </a:r>
            <a:endParaRPr lang="ru-RU" sz="3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b="1" dirty="0" smtClean="0">
                <a:solidFill>
                  <a:srgbClr val="C00000"/>
                </a:solidFill>
              </a:rPr>
              <a:t>Ценность урока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370639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b="1" dirty="0" smtClean="0">
                <a:latin typeface="Arial Narrow" pitchFamily="34" charset="0"/>
              </a:rPr>
              <a:t>Реальная ценность урока  -  его результат,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степень усвоения </a:t>
            </a:r>
            <a:r>
              <a:rPr lang="ru-RU" b="1" dirty="0" smtClean="0">
                <a:latin typeface="Arial Narrow" pitchFamily="34" charset="0"/>
              </a:rPr>
              <a:t>материала обучающимися. </a:t>
            </a:r>
          </a:p>
          <a:p>
            <a:pPr eaLnBrk="1" hangingPunct="1"/>
            <a:r>
              <a:rPr lang="ru-RU" b="1" dirty="0" smtClean="0">
                <a:latin typeface="Arial Narrow" pitchFamily="34" charset="0"/>
              </a:rPr>
              <a:t>Какими бы внешними эффектными приемами ни пользовался педагог, но если ребята не усвоили тему, урок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эффективным</a:t>
            </a:r>
            <a:r>
              <a:rPr lang="ru-RU" b="1" dirty="0" smtClean="0">
                <a:latin typeface="Arial Narrow" pitchFamily="34" charset="0"/>
              </a:rPr>
              <a:t> назвать нельзя.</a:t>
            </a:r>
          </a:p>
          <a:p>
            <a:pPr marL="457200" lvl="1" indent="0">
              <a:buNone/>
            </a:pPr>
            <a:r>
              <a:rPr lang="ru-RU" sz="3200" b="1" dirty="0" smtClean="0">
                <a:latin typeface="Arial Narrow" pitchFamily="34" charset="0"/>
              </a:rPr>
              <a:t>      На уроке ребята должны усвоить 	 	    намеченный объем знаний, выработать 	      нужные навыки и умения. </a:t>
            </a:r>
          </a:p>
        </p:txBody>
      </p:sp>
      <p:pic>
        <p:nvPicPr>
          <p:cNvPr id="4" name="Picture 18" descr="Решаем зада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201622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015287" cy="9144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Гигиенические требования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к уроку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72816"/>
            <a:ext cx="7346950" cy="15407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latin typeface="Arial Narrow" pitchFamily="34" charset="0"/>
              </a:rPr>
              <a:t>температурный режим;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latin typeface="Arial Narrow" pitchFamily="34" charset="0"/>
              </a:rPr>
              <a:t>освещенность;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latin typeface="Arial Narrow" pitchFamily="34" charset="0"/>
              </a:rPr>
              <a:t>критические точки усвоения материала</a:t>
            </a:r>
            <a:r>
              <a:rPr lang="ru-RU" sz="2800" dirty="0" smtClean="0"/>
              <a:t>.</a:t>
            </a:r>
          </a:p>
        </p:txBody>
      </p:sp>
      <p:graphicFrame>
        <p:nvGraphicFramePr>
          <p:cNvPr id="32796" name="Group 2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1068223"/>
              </p:ext>
            </p:extLst>
          </p:nvPr>
        </p:nvGraphicFramePr>
        <p:xfrm>
          <a:off x="323528" y="4437112"/>
          <a:ext cx="8498706" cy="2087563"/>
        </p:xfrm>
        <a:graphic>
          <a:graphicData uri="http://schemas.openxmlformats.org/drawingml/2006/table">
            <a:tbl>
              <a:tblPr/>
              <a:tblGrid>
                <a:gridCol w="1837787"/>
                <a:gridCol w="1561021"/>
                <a:gridCol w="1701091"/>
                <a:gridCol w="1699404"/>
                <a:gridCol w="1699403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Время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1 - 4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5-23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24-34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35-45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Усвоение материала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45-60%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3704246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solidFill>
                  <a:srgbClr val="C00000"/>
                </a:solidFill>
                <a:latin typeface="Arial Narrow" pitchFamily="34" charset="0"/>
              </a:rPr>
              <a:t>КРИЗИСЫ ВНИМАНИЯ</a:t>
            </a:r>
            <a:r>
              <a:rPr lang="ru-RU" dirty="0"/>
              <a:t>: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  <p:pic>
        <p:nvPicPr>
          <p:cNvPr id="7" name="Picture 2" descr="Идём в школу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196752"/>
            <a:ext cx="19624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CC0000"/>
                </a:solidFill>
                <a:latin typeface="Arial Narrow" pitchFamily="34" charset="0"/>
              </a:rPr>
              <a:t>Современный урок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 Narrow" pitchFamily="34" charset="0"/>
              </a:rPr>
              <a:t>45 </a:t>
            </a:r>
            <a:r>
              <a:rPr lang="ru-RU" b="1" dirty="0">
                <a:latin typeface="Arial Narrow" pitchFamily="34" charset="0"/>
              </a:rPr>
              <a:t>минут урока – это спрессованный, насыщенный мыслями и чувствами отрезок совместного труда и того, кто учит, и тех, кого учат самостоятельно шагать по пути знаний, искать, запоминать осмысленное, применять </a:t>
            </a:r>
            <a:r>
              <a:rPr lang="ru-RU" b="1" dirty="0" smtClean="0">
                <a:latin typeface="Arial Narrow" pitchFamily="34" charset="0"/>
              </a:rPr>
              <a:t>	усвоенное</a:t>
            </a:r>
            <a:r>
              <a:rPr lang="ru-RU" b="1" dirty="0">
                <a:latin typeface="Arial Narrow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http://s019.radikal.ru/i621/1208/48/6860028d673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310058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eopl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2657574" cy="260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96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/>
          <p:cNvSpPr>
            <a:spLocks noChangeArrowheads="1"/>
          </p:cNvSpPr>
          <p:nvPr/>
        </p:nvSpPr>
        <p:spPr bwMode="auto">
          <a:xfrm>
            <a:off x="323850" y="1412875"/>
            <a:ext cx="3240088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 dirty="0"/>
              <a:t>Личностно ориентированный,</a:t>
            </a:r>
          </a:p>
          <a:p>
            <a:pPr algn="ctr"/>
            <a:r>
              <a:rPr lang="ru-RU" b="1" dirty="0"/>
              <a:t>индивидуальный</a:t>
            </a:r>
          </a:p>
          <a:p>
            <a:pPr algn="ctr"/>
            <a:r>
              <a:rPr lang="ru-RU" b="1" dirty="0"/>
              <a:t>характер</a:t>
            </a:r>
          </a:p>
        </p:txBody>
      </p:sp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5580063" y="1484313"/>
            <a:ext cx="3384550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b="1" dirty="0"/>
              <a:t>Создание условий для формирования компетенций ребенка</a:t>
            </a:r>
          </a:p>
        </p:txBody>
      </p:sp>
      <p:sp>
        <p:nvSpPr>
          <p:cNvPr id="135172" name="AutoShape 4"/>
          <p:cNvSpPr>
            <a:spLocks noChangeArrowheads="1"/>
          </p:cNvSpPr>
          <p:nvPr/>
        </p:nvSpPr>
        <p:spPr bwMode="auto">
          <a:xfrm>
            <a:off x="250825" y="2997200"/>
            <a:ext cx="2449513" cy="1584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 dirty="0"/>
              <a:t>Главное –</a:t>
            </a:r>
          </a:p>
          <a:p>
            <a:pPr algn="ctr"/>
            <a:r>
              <a:rPr lang="ru-RU" b="1" dirty="0"/>
              <a:t> самостоятельная работа</a:t>
            </a:r>
          </a:p>
          <a:p>
            <a:pPr algn="ctr"/>
            <a:r>
              <a:rPr lang="ru-RU" b="1" dirty="0"/>
              <a:t> учащихся, а не учителя</a:t>
            </a:r>
          </a:p>
        </p:txBody>
      </p:sp>
      <p:sp>
        <p:nvSpPr>
          <p:cNvPr id="135173" name="AutoShape 5"/>
          <p:cNvSpPr>
            <a:spLocks noChangeArrowheads="1"/>
          </p:cNvSpPr>
          <p:nvPr/>
        </p:nvSpPr>
        <p:spPr bwMode="auto">
          <a:xfrm>
            <a:off x="6372225" y="3141663"/>
            <a:ext cx="2520950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765E"/>
              </a:gs>
              <a:gs pos="50000">
                <a:srgbClr val="99FFCC"/>
              </a:gs>
              <a:gs pos="100000">
                <a:srgbClr val="47765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 dirty="0"/>
              <a:t>И</a:t>
            </a:r>
            <a:r>
              <a:rPr lang="ru-RU" b="1" dirty="0" smtClean="0"/>
              <a:t>спользование </a:t>
            </a:r>
            <a:endParaRPr lang="ru-RU" b="1" dirty="0"/>
          </a:p>
          <a:p>
            <a:pPr algn="ctr"/>
            <a:r>
              <a:rPr lang="ru-RU" b="1" dirty="0"/>
              <a:t>образовательных </a:t>
            </a:r>
          </a:p>
          <a:p>
            <a:pPr algn="ctr"/>
            <a:r>
              <a:rPr lang="ru-RU" b="1" dirty="0"/>
              <a:t>технологий 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624888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Характеристика современного урока</a:t>
            </a:r>
          </a:p>
        </p:txBody>
      </p:sp>
      <p:sp>
        <p:nvSpPr>
          <p:cNvPr id="135178" name="AutoShape 10"/>
          <p:cNvSpPr>
            <a:spLocks noChangeArrowheads="1"/>
          </p:cNvSpPr>
          <p:nvPr/>
        </p:nvSpPr>
        <p:spPr bwMode="auto">
          <a:xfrm>
            <a:off x="179388" y="4868863"/>
            <a:ext cx="4105275" cy="1728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5E2F"/>
              </a:gs>
              <a:gs pos="50000">
                <a:srgbClr val="FFCC66"/>
              </a:gs>
              <a:gs pos="100000">
                <a:srgbClr val="765E2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 dirty="0"/>
              <a:t>Четыре компонента содержания:</a:t>
            </a:r>
          </a:p>
          <a:p>
            <a:pPr algn="ctr">
              <a:buFontTx/>
              <a:buChar char="•"/>
            </a:pPr>
            <a:r>
              <a:rPr lang="ru-RU" b="1" dirty="0"/>
              <a:t>  Знания</a:t>
            </a:r>
          </a:p>
          <a:p>
            <a:pPr algn="ctr">
              <a:buFontTx/>
              <a:buChar char="•"/>
            </a:pPr>
            <a:r>
              <a:rPr lang="ru-RU" b="1" dirty="0"/>
              <a:t>  Умения, Навыки</a:t>
            </a:r>
          </a:p>
          <a:p>
            <a:pPr algn="ctr">
              <a:buFontTx/>
              <a:buChar char="•"/>
            </a:pPr>
            <a:r>
              <a:rPr lang="ru-RU" b="1" dirty="0"/>
              <a:t>  Творческая деятельность</a:t>
            </a:r>
          </a:p>
          <a:p>
            <a:pPr algn="ctr">
              <a:buFontTx/>
              <a:buChar char="•"/>
            </a:pPr>
            <a:r>
              <a:rPr lang="ru-RU" b="1" dirty="0"/>
              <a:t>  Эмоционально-ценностный опыт </a:t>
            </a:r>
          </a:p>
        </p:txBody>
      </p:sp>
      <p:sp>
        <p:nvSpPr>
          <p:cNvPr id="135179" name="AutoShape 11"/>
          <p:cNvSpPr>
            <a:spLocks noChangeArrowheads="1"/>
          </p:cNvSpPr>
          <p:nvPr/>
        </p:nvSpPr>
        <p:spPr bwMode="auto">
          <a:xfrm>
            <a:off x="5508625" y="4868863"/>
            <a:ext cx="3384550" cy="14398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рактический</a:t>
            </a:r>
            <a:r>
              <a:rPr lang="ru-RU" b="1" dirty="0"/>
              <a:t>, </a:t>
            </a:r>
          </a:p>
          <a:p>
            <a:pPr algn="ctr"/>
            <a:r>
              <a:rPr lang="ru-RU" b="1" dirty="0" err="1"/>
              <a:t>деятельностный</a:t>
            </a:r>
            <a:endParaRPr lang="ru-RU" b="1" dirty="0"/>
          </a:p>
          <a:p>
            <a:pPr algn="ctr"/>
            <a:r>
              <a:rPr lang="ru-RU" b="1" dirty="0"/>
              <a:t>характер </a:t>
            </a:r>
          </a:p>
        </p:txBody>
      </p:sp>
      <p:sp>
        <p:nvSpPr>
          <p:cNvPr id="135180" name="AutoShape 12"/>
          <p:cNvSpPr>
            <a:spLocks noChangeArrowheads="1"/>
          </p:cNvSpPr>
          <p:nvPr/>
        </p:nvSpPr>
        <p:spPr bwMode="auto">
          <a:xfrm>
            <a:off x="2557463" y="2133600"/>
            <a:ext cx="3959225" cy="3311525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F00"/>
              </a:gs>
              <a:gs pos="100000">
                <a:srgbClr val="FFFFD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Урок</a:t>
            </a:r>
          </a:p>
        </p:txBody>
      </p:sp>
    </p:spTree>
    <p:extLst>
      <p:ext uri="{BB962C8B-B14F-4D97-AF65-F5344CB8AC3E}">
        <p14:creationId xmlns:p14="http://schemas.microsoft.com/office/powerpoint/2010/main" val="82063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nimBg="1"/>
      <p:bldP spid="135171" grpId="0" animBg="1"/>
      <p:bldP spid="135172" grpId="0" animBg="1"/>
      <p:bldP spid="135173" grpId="0" animBg="1"/>
      <p:bldP spid="135178" grpId="0" animBg="1"/>
      <p:bldP spid="135179" grpId="0" animBg="1"/>
      <p:bldP spid="13518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Современный урок 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082607" cy="5544616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atin typeface="Arial Narrow" pitchFamily="34" charset="0"/>
              </a:rPr>
              <a:t>	       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э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то урок, характеризующийся 	  		  следующими признаками: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Arial Narrow" pitchFamily="34" charset="0"/>
              </a:rPr>
              <a:t> главная цель урока – развитие личности,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b="1" dirty="0">
                <a:latin typeface="Arial Narrow" pitchFamily="34" charset="0"/>
              </a:rPr>
              <a:t>н</a:t>
            </a:r>
            <a:r>
              <a:rPr lang="ru-RU" b="1" dirty="0" smtClean="0">
                <a:latin typeface="Arial Narrow" pitchFamily="34" charset="0"/>
              </a:rPr>
              <a:t>а уроке реализуется личностно-ориентированный подход к обучению,</a:t>
            </a:r>
          </a:p>
          <a:p>
            <a:pPr lvl="2">
              <a:spcBef>
                <a:spcPts val="0"/>
              </a:spcBef>
              <a:defRPr/>
            </a:pP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sz="3200" b="1" dirty="0">
                <a:latin typeface="Arial Narrow" pitchFamily="34" charset="0"/>
              </a:rPr>
              <a:t>н</a:t>
            </a:r>
            <a:r>
              <a:rPr lang="ru-RU" sz="3200" b="1" dirty="0" smtClean="0">
                <a:latin typeface="Arial Narrow" pitchFamily="34" charset="0"/>
              </a:rPr>
              <a:t>а уроке реализуются идеи </a:t>
            </a:r>
            <a:r>
              <a:rPr lang="ru-RU" sz="3200" b="1" dirty="0" err="1" smtClean="0">
                <a:latin typeface="Arial Narrow" pitchFamily="34" charset="0"/>
              </a:rPr>
              <a:t>гуманизации</a:t>
            </a:r>
            <a:r>
              <a:rPr lang="ru-RU" sz="3200" b="1" dirty="0" smtClean="0">
                <a:latin typeface="Arial Narrow" pitchFamily="34" charset="0"/>
              </a:rPr>
              <a:t> образования,</a:t>
            </a:r>
          </a:p>
          <a:p>
            <a:pPr lvl="3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3200" b="1" dirty="0">
                <a:latin typeface="Arial Narrow" pitchFamily="34" charset="0"/>
              </a:rPr>
              <a:t>н</a:t>
            </a:r>
            <a:r>
              <a:rPr lang="ru-RU" sz="3200" b="1" dirty="0" smtClean="0">
                <a:latin typeface="Arial Narrow" pitchFamily="34" charset="0"/>
              </a:rPr>
              <a:t>а уроке реализуется </a:t>
            </a:r>
            <a:r>
              <a:rPr lang="ru-RU" sz="3200" b="1" dirty="0" err="1" smtClean="0">
                <a:latin typeface="Arial Narrow" pitchFamily="34" charset="0"/>
              </a:rPr>
              <a:t>деятельностный</a:t>
            </a:r>
            <a:r>
              <a:rPr lang="ru-RU" sz="3200" b="1" dirty="0" smtClean="0">
                <a:latin typeface="Arial Narrow" pitchFamily="34" charset="0"/>
              </a:rPr>
              <a:t> подход </a:t>
            </a:r>
          </a:p>
          <a:p>
            <a:pPr marL="1371600" lvl="3" indent="0">
              <a:spcBef>
                <a:spcPts val="0"/>
              </a:spcBef>
              <a:buNone/>
              <a:defRPr/>
            </a:pPr>
            <a:r>
              <a:rPr lang="ru-RU" sz="3200" b="1" dirty="0">
                <a:latin typeface="Arial Narrow" pitchFamily="34" charset="0"/>
              </a:rPr>
              <a:t> </a:t>
            </a:r>
            <a:r>
              <a:rPr lang="ru-RU" sz="3200" b="1" dirty="0" smtClean="0">
                <a:latin typeface="Arial Narrow" pitchFamily="34" charset="0"/>
              </a:rPr>
              <a:t>  к обучению. </a:t>
            </a:r>
            <a:endParaRPr lang="ru-RU" sz="3200" b="1" dirty="0">
              <a:latin typeface="Arial Narrow" pitchFamily="34" charset="0"/>
            </a:endParaRPr>
          </a:p>
        </p:txBody>
      </p:sp>
      <p:pic>
        <p:nvPicPr>
          <p:cNvPr id="4" name="Picture 8" descr="http://s017.radikal.ru/i434/1208/bc/55b9093b2d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7249" y="4149080"/>
            <a:ext cx="2945904" cy="245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606760" cy="128215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C0000"/>
                </a:solidFill>
              </a:rPr>
              <a:t>Повысить эффективность </a:t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>урока можно за счет: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5715016"/>
            <a:ext cx="8606760" cy="8572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2800" b="1" dirty="0" smtClean="0">
                <a:latin typeface="Arial Narrow" pitchFamily="34" charset="0"/>
              </a:rPr>
              <a:t> организации эффективного контроля усвоения информации (обратной связи). </a:t>
            </a:r>
          </a:p>
          <a:p>
            <a:pPr eaLnBrk="1" hangingPunct="1">
              <a:defRPr/>
            </a:pPr>
            <a:endParaRPr lang="ru-RU" sz="2800" b="1" dirty="0" smtClean="0">
              <a:latin typeface="Arial Narrow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1772816"/>
            <a:ext cx="8606760" cy="10715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1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оптимальной структуры содержания учебной информации, предъявляемой ученику;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3068960"/>
            <a:ext cx="8606760" cy="10715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 smtClean="0">
                <a:latin typeface="Arial Narrow" pitchFamily="34" charset="0"/>
              </a:rPr>
              <a:t>эффективного управления и организации познавательной деятельности детей;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4365104"/>
            <a:ext cx="8606760" cy="11572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 smtClean="0">
                <a:latin typeface="Arial Narrow" pitchFamily="34" charset="0"/>
              </a:rPr>
              <a:t>использования возможностей индивидуальных самоуправляемых процессов усвоения информации </a:t>
            </a:r>
            <a:endParaRPr kumimoji="0" lang="ru-RU" sz="2800" b="1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06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 animBg="1"/>
      <p:bldP spid="4" grpId="0" animBg="1"/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</a:rPr>
              <a:t>Золотые правила учителя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795" y="1304306"/>
            <a:ext cx="6131414" cy="7080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Умей радоваться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маленьким успехам своих учеников и </a:t>
            </a: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сопереживать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их неудачам.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6876" y="2265473"/>
            <a:ext cx="6990432" cy="708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Не бойся признаться в своем незнании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какого-либо вопроса. Будь вместе с учениками в поиске.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3143250"/>
            <a:ext cx="7567811" cy="101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Будь для детей добрым другом.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Каждый раз, когда тебе захочется командовать или рассердиться, вспомни о своем детстве и съешь мороженое.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5089" y="4398190"/>
            <a:ext cx="691960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Входи в класс с улыбкой. 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При встрече загляни каждому в глаза, узнай его настроение и поддержи, если ему грустно.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3768" y="5589240"/>
            <a:ext cx="6343540" cy="101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Детей можно увлечь только тем, чем увлечен сам.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Пусть на уроках  свершаются открытия. рождается истина, покоряются вершины.</a:t>
            </a:r>
          </a:p>
        </p:txBody>
      </p:sp>
      <p:pic>
        <p:nvPicPr>
          <p:cNvPr id="13" name="Picture 6" descr="852 Савина Елена Ивановн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6950">
            <a:off x="6501287" y="990775"/>
            <a:ext cx="23018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572500" y="6400800"/>
            <a:ext cx="571500" cy="37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ru-RU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395536" y="1357313"/>
            <a:ext cx="846271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4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60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  <a:t>с</a:t>
            </a:r>
            <a:r>
              <a:rPr lang="ru-RU" sz="6000" b="1" dirty="0" smtClean="0">
                <a:solidFill>
                  <a:srgbClr val="C00000"/>
                </a:solidFill>
                <a:latin typeface="Arial Narrow" pitchFamily="34" charset="0"/>
              </a:rPr>
              <a:t>моделированный </a:t>
            </a:r>
            <a: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  <a:t>оценочный лист современного урока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650306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РЕФЛЕКСИЯ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Современный урок – это…</a:t>
            </a:r>
            <a:br>
              <a:rPr lang="ru-RU" sz="4800" b="1" dirty="0" smtClean="0"/>
            </a:br>
            <a:r>
              <a:rPr lang="ru-RU" sz="2700" b="1" dirty="0" smtClean="0"/>
              <a:t>Каждый  учитель высказывает </a:t>
            </a:r>
            <a:r>
              <a:rPr lang="ru-RU" sz="2700" b="1" dirty="0" smtClean="0"/>
              <a:t>письменно свое </a:t>
            </a:r>
            <a:r>
              <a:rPr lang="ru-RU" sz="2700" b="1" dirty="0" smtClean="0"/>
              <a:t>мнение и прикрепляет на ватман (в виде дерева или облака). Все высказывания обобщаются, и получается… </a:t>
            </a: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2537501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914400" y="4343400"/>
            <a:ext cx="2286000" cy="3365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/>
              <a:t>Позиция ученика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914400" y="2406650"/>
            <a:ext cx="2286000" cy="33655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/>
              <a:t>Функции учителя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914400" y="1568450"/>
            <a:ext cx="2286000" cy="336550"/>
          </a:xfrm>
          <a:prstGeom prst="rect">
            <a:avLst/>
          </a:prstGeom>
          <a:solidFill>
            <a:srgbClr val="FF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Способы усвоения</a:t>
            </a:r>
          </a:p>
        </p:txBody>
      </p:sp>
      <p:grpSp>
        <p:nvGrpSpPr>
          <p:cNvPr id="13317" name="Group 2"/>
          <p:cNvGrpSpPr>
            <a:grpSpLocks/>
          </p:cNvGrpSpPr>
          <p:nvPr/>
        </p:nvGrpSpPr>
        <p:grpSpPr bwMode="auto">
          <a:xfrm>
            <a:off x="342900" y="813375"/>
            <a:ext cx="8382000" cy="4953000"/>
            <a:chOff x="240" y="1056"/>
            <a:chExt cx="5280" cy="3120"/>
          </a:xfrm>
        </p:grpSpPr>
        <p:sp>
          <p:nvSpPr>
            <p:cNvPr id="13338" name="Text Box 3"/>
            <p:cNvSpPr txBox="1">
              <a:spLocks noChangeArrowheads="1"/>
            </p:cNvSpPr>
            <p:nvPr/>
          </p:nvSpPr>
          <p:spPr bwMode="auto">
            <a:xfrm>
              <a:off x="288" y="1104"/>
              <a:ext cx="16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400" b="1"/>
                <a:t>№                </a:t>
              </a:r>
              <a:r>
                <a:rPr lang="ru-RU" sz="1600" b="1"/>
                <a:t>Особенности</a:t>
              </a:r>
              <a:endParaRPr lang="ru-RU" sz="1400" b="1"/>
            </a:p>
          </p:txBody>
        </p:sp>
        <p:sp>
          <p:nvSpPr>
            <p:cNvPr id="13339" name="Text Box 4"/>
            <p:cNvSpPr txBox="1">
              <a:spLocks noChangeArrowheads="1"/>
            </p:cNvSpPr>
            <p:nvPr/>
          </p:nvSpPr>
          <p:spPr bwMode="auto">
            <a:xfrm>
              <a:off x="2016" y="1056"/>
              <a:ext cx="168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600" b="1" i="1"/>
                <a:t>Традиционный </a:t>
              </a:r>
              <a:r>
                <a:rPr lang="ru-RU" sz="1600" b="1"/>
                <a:t>«Знаниевый» </a:t>
              </a:r>
            </a:p>
          </p:txBody>
        </p:sp>
        <p:sp>
          <p:nvSpPr>
            <p:cNvPr id="13340" name="Text Box 5"/>
            <p:cNvSpPr txBox="1">
              <a:spLocks noChangeArrowheads="1"/>
            </p:cNvSpPr>
            <p:nvPr/>
          </p:nvSpPr>
          <p:spPr bwMode="auto">
            <a:xfrm>
              <a:off x="3696" y="1056"/>
              <a:ext cx="182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600" b="1" i="1">
                  <a:solidFill>
                    <a:srgbClr val="FF0000"/>
                  </a:solidFill>
                </a:rPr>
                <a:t>Современный </a:t>
              </a:r>
              <a:r>
                <a:rPr lang="ru-RU" sz="1600" b="1">
                  <a:solidFill>
                    <a:srgbClr val="FF0000"/>
                  </a:solidFill>
                </a:rPr>
                <a:t>«Способностный» </a:t>
              </a:r>
            </a:p>
          </p:txBody>
        </p:sp>
        <p:grpSp>
          <p:nvGrpSpPr>
            <p:cNvPr id="13341" name="Group 6"/>
            <p:cNvGrpSpPr>
              <a:grpSpLocks/>
            </p:cNvGrpSpPr>
            <p:nvPr/>
          </p:nvGrpSpPr>
          <p:grpSpPr bwMode="auto">
            <a:xfrm>
              <a:off x="240" y="1056"/>
              <a:ext cx="5280" cy="3120"/>
              <a:chOff x="240" y="1056"/>
              <a:chExt cx="5280" cy="3120"/>
            </a:xfrm>
          </p:grpSpPr>
          <p:sp>
            <p:nvSpPr>
              <p:cNvPr id="13342" name="Line 7"/>
              <p:cNvSpPr>
                <a:spLocks noChangeShapeType="1"/>
              </p:cNvSpPr>
              <p:nvPr/>
            </p:nvSpPr>
            <p:spPr bwMode="auto">
              <a:xfrm>
                <a:off x="240" y="1056"/>
                <a:ext cx="528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3" name="Line 8"/>
              <p:cNvSpPr>
                <a:spLocks noChangeShapeType="1"/>
              </p:cNvSpPr>
              <p:nvPr/>
            </p:nvSpPr>
            <p:spPr bwMode="auto">
              <a:xfrm>
                <a:off x="240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4" name="Line 9"/>
              <p:cNvSpPr>
                <a:spLocks noChangeShapeType="1"/>
              </p:cNvSpPr>
              <p:nvPr/>
            </p:nvSpPr>
            <p:spPr bwMode="auto">
              <a:xfrm>
                <a:off x="5520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5" name="Line 10"/>
              <p:cNvSpPr>
                <a:spLocks noChangeShapeType="1"/>
              </p:cNvSpPr>
              <p:nvPr/>
            </p:nvSpPr>
            <p:spPr bwMode="auto">
              <a:xfrm>
                <a:off x="576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6" name="Line 11"/>
              <p:cNvSpPr>
                <a:spLocks noChangeShapeType="1"/>
              </p:cNvSpPr>
              <p:nvPr/>
            </p:nvSpPr>
            <p:spPr bwMode="auto">
              <a:xfrm>
                <a:off x="2016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7" name="Line 12"/>
              <p:cNvSpPr>
                <a:spLocks noChangeShapeType="1"/>
              </p:cNvSpPr>
              <p:nvPr/>
            </p:nvSpPr>
            <p:spPr bwMode="auto">
              <a:xfrm>
                <a:off x="3696" y="1056"/>
                <a:ext cx="0" cy="31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8" name="Line 13"/>
              <p:cNvSpPr>
                <a:spLocks noChangeShapeType="1"/>
              </p:cNvSpPr>
              <p:nvPr/>
            </p:nvSpPr>
            <p:spPr bwMode="auto">
              <a:xfrm>
                <a:off x="240" y="1392"/>
                <a:ext cx="528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318" name="Rectangle 14"/>
          <p:cNvSpPr>
            <a:spLocks noChangeArrowheads="1"/>
          </p:cNvSpPr>
          <p:nvPr/>
        </p:nvSpPr>
        <p:spPr bwMode="auto">
          <a:xfrm>
            <a:off x="251521" y="228600"/>
            <a:ext cx="86424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C00000"/>
                </a:solidFill>
                <a:latin typeface="Arial Narrow" pitchFamily="34" charset="0"/>
              </a:rPr>
              <a:t>Характеристики образовательных  процессов.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81000" y="15684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/>
              <a:t> 11.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200400" y="1447800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/>
              <a:t>Заучивание, деятельность по алгоритму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867400" y="1552575"/>
            <a:ext cx="2895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Поисковая мыслительная деятельность, рефлексия</a:t>
            </a: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381000" y="5904131"/>
            <a:ext cx="8382000" cy="0"/>
          </a:xfrm>
          <a:prstGeom prst="line">
            <a:avLst/>
          </a:prstGeom>
          <a:noFill/>
          <a:ln w="127000">
            <a:pattFill prst="dkHorz">
              <a:fgClr>
                <a:srgbClr val="66FF99"/>
              </a:fgClr>
              <a:bgClr>
                <a:schemeClr val="tx1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381000" y="22098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381000" y="2354262"/>
            <a:ext cx="53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 smtClean="0"/>
              <a:t>12.</a:t>
            </a:r>
            <a:endParaRPr lang="ru-RU" sz="1600" b="1" dirty="0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200400" y="2362200"/>
            <a:ext cx="2667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/>
              <a:t>Н</a:t>
            </a:r>
            <a:r>
              <a:rPr lang="ru-RU" sz="1600" b="1" dirty="0" smtClean="0"/>
              <a:t>оситель </a:t>
            </a:r>
            <a:r>
              <a:rPr lang="ru-RU" sz="1600" b="1" dirty="0"/>
              <a:t>информации, хранитель норм и традиций,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867400" y="2430463"/>
            <a:ext cx="2895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Организатор сотрудничества, Консультант,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3200400" y="3100387"/>
            <a:ext cx="2667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/>
              <a:t>пропагандист предметно – дисциплинарных знаний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5867400" y="3421063"/>
            <a:ext cx="2895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Управляющий поисковой работой учащихся, консультант</a:t>
            </a: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381000" y="42672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381000" y="4335463"/>
            <a:ext cx="53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 smtClean="0">
                <a:solidFill>
                  <a:srgbClr val="FFFF00"/>
                </a:solidFill>
              </a:rPr>
              <a:t>13.</a:t>
            </a:r>
            <a:endParaRPr lang="ru-RU" sz="1600" b="1" dirty="0"/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3200400" y="5046714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latin typeface="Arial Narrow" pitchFamily="34" charset="0"/>
              </a:rPr>
              <a:t>отсутствие мотива к личностному росту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5867400" y="5257800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наличие интереса к деятельности</a:t>
            </a:r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3242340" y="4373613"/>
            <a:ext cx="26250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Arial Narrow" pitchFamily="34" charset="0"/>
              </a:rPr>
              <a:t>Пассивность, 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6000750" y="4357688"/>
            <a:ext cx="2643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Активность,</a:t>
            </a: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3200400" y="4710164"/>
            <a:ext cx="266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Arial Narrow" pitchFamily="34" charset="0"/>
              </a:rPr>
              <a:t>отсутствие интереса, 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5943600" y="4648200"/>
            <a:ext cx="2876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наличие мотива к самосовершенствованию</a:t>
            </a:r>
            <a:r>
              <a:rPr lang="ru-RU" b="1" dirty="0">
                <a:latin typeface="Arial Narrow" pitchFamily="34" charset="0"/>
              </a:rPr>
              <a:t>,</a:t>
            </a:r>
          </a:p>
        </p:txBody>
      </p:sp>
      <p:sp>
        <p:nvSpPr>
          <p:cNvPr id="13337" name="Text Box 38"/>
          <p:cNvSpPr txBox="1">
            <a:spLocks noChangeArrowheads="1"/>
          </p:cNvSpPr>
          <p:nvPr/>
        </p:nvSpPr>
        <p:spPr bwMode="auto">
          <a:xfrm>
            <a:off x="8643938" y="6400800"/>
            <a:ext cx="5000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557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5" grpId="0" animBg="1" autoUpdateAnimBg="0"/>
      <p:bldP spid="9238" grpId="0" animBg="1" autoUpdateAnimBg="0"/>
      <p:bldP spid="9232" grpId="0" animBg="1" autoUpdateAnimBg="0"/>
      <p:bldP spid="9231" grpId="0" autoUpdateAnimBg="0"/>
      <p:bldP spid="9233" grpId="0" autoUpdateAnimBg="0"/>
      <p:bldP spid="9234" grpId="0" autoUpdateAnimBg="0"/>
      <p:bldP spid="9235" grpId="0" animBg="1"/>
      <p:bldP spid="9236" grpId="0" animBg="1"/>
      <p:bldP spid="9237" grpId="0" autoUpdateAnimBg="0"/>
      <p:bldP spid="9239" grpId="0" autoUpdateAnimBg="0"/>
      <p:bldP spid="9240" grpId="0" autoUpdateAnimBg="0"/>
      <p:bldP spid="9241" grpId="0" autoUpdateAnimBg="0"/>
      <p:bldP spid="9242" grpId="0" autoUpdateAnimBg="0"/>
      <p:bldP spid="9243" grpId="0" animBg="1"/>
      <p:bldP spid="9244" grpId="0" autoUpdateAnimBg="0"/>
      <p:bldP spid="9246" grpId="0" autoUpdateAnimBg="0"/>
      <p:bldP spid="9247" grpId="0" autoUpdateAnimBg="0"/>
      <p:bldP spid="9248" grpId="0" autoUpdateAnimBg="0"/>
      <p:bldP spid="9249" grpId="0" autoUpdateAnimBg="0"/>
      <p:bldP spid="9250" grpId="0" autoUpdateAnimBg="0"/>
      <p:bldP spid="925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43608" y="-171450"/>
            <a:ext cx="6934200" cy="5867400"/>
            <a:chOff x="768" y="96"/>
            <a:chExt cx="4368" cy="3696"/>
          </a:xfrm>
        </p:grpSpPr>
        <p:sp>
          <p:nvSpPr>
            <p:cNvPr id="30731" name="AutoShape 2"/>
            <p:cNvSpPr>
              <a:spLocks noChangeArrowheads="1"/>
            </p:cNvSpPr>
            <p:nvPr/>
          </p:nvSpPr>
          <p:spPr bwMode="auto">
            <a:xfrm>
              <a:off x="768" y="96"/>
              <a:ext cx="4368" cy="3696"/>
            </a:xfrm>
            <a:custGeom>
              <a:avLst/>
              <a:gdLst>
                <a:gd name="T0" fmla="*/ 786803 w 1946"/>
                <a:gd name="T1" fmla="*/ 31376 h 1723"/>
                <a:gd name="T2" fmla="*/ 550348 w 1946"/>
                <a:gd name="T3" fmla="*/ 26979 h 1723"/>
                <a:gd name="T4" fmla="*/ 339009 w 1946"/>
                <a:gd name="T5" fmla="*/ 44910 h 1723"/>
                <a:gd name="T6" fmla="*/ 229955 w 1946"/>
                <a:gd name="T7" fmla="*/ 58267 h 1723"/>
                <a:gd name="T8" fmla="*/ 197817 w 1946"/>
                <a:gd name="T9" fmla="*/ 93603 h 1723"/>
                <a:gd name="T10" fmla="*/ 44504 w 1946"/>
                <a:gd name="T11" fmla="*/ 107171 h 1723"/>
                <a:gd name="T12" fmla="*/ 57451 w 1946"/>
                <a:gd name="T13" fmla="*/ 436574 h 1723"/>
                <a:gd name="T14" fmla="*/ 70364 w 1946"/>
                <a:gd name="T15" fmla="*/ 619060 h 1723"/>
                <a:gd name="T16" fmla="*/ 76626 w 1946"/>
                <a:gd name="T17" fmla="*/ 645530 h 1723"/>
                <a:gd name="T18" fmla="*/ 101939 w 1946"/>
                <a:gd name="T19" fmla="*/ 658890 h 1723"/>
                <a:gd name="T20" fmla="*/ 114861 w 1946"/>
                <a:gd name="T21" fmla="*/ 672569 h 1723"/>
                <a:gd name="T22" fmla="*/ 306537 w 1946"/>
                <a:gd name="T23" fmla="*/ 694863 h 1723"/>
                <a:gd name="T24" fmla="*/ 383576 w 1946"/>
                <a:gd name="T25" fmla="*/ 707798 h 1723"/>
                <a:gd name="T26" fmla="*/ 402722 w 1946"/>
                <a:gd name="T27" fmla="*/ 743771 h 1723"/>
                <a:gd name="T28" fmla="*/ 441451 w 1946"/>
                <a:gd name="T29" fmla="*/ 770156 h 1723"/>
                <a:gd name="T30" fmla="*/ 658484 w 1946"/>
                <a:gd name="T31" fmla="*/ 757217 h 1723"/>
                <a:gd name="T32" fmla="*/ 895620 w 1946"/>
                <a:gd name="T33" fmla="*/ 770156 h 1723"/>
                <a:gd name="T34" fmla="*/ 946395 w 1946"/>
                <a:gd name="T35" fmla="*/ 766170 h 1723"/>
                <a:gd name="T36" fmla="*/ 972201 w 1946"/>
                <a:gd name="T37" fmla="*/ 721248 h 1723"/>
                <a:gd name="T38" fmla="*/ 985130 w 1946"/>
                <a:gd name="T39" fmla="*/ 703905 h 1723"/>
                <a:gd name="T40" fmla="*/ 998077 w 1946"/>
                <a:gd name="T41" fmla="*/ 676932 h 1723"/>
                <a:gd name="T42" fmla="*/ 1074804 w 1946"/>
                <a:gd name="T43" fmla="*/ 628005 h 1723"/>
                <a:gd name="T44" fmla="*/ 1125570 w 1946"/>
                <a:gd name="T45" fmla="*/ 503527 h 1723"/>
                <a:gd name="T46" fmla="*/ 1138443 w 1946"/>
                <a:gd name="T47" fmla="*/ 467547 h 1723"/>
                <a:gd name="T48" fmla="*/ 1132201 w 1946"/>
                <a:gd name="T49" fmla="*/ 454102 h 1723"/>
                <a:gd name="T50" fmla="*/ 1190125 w 1946"/>
                <a:gd name="T51" fmla="*/ 418845 h 1723"/>
                <a:gd name="T52" fmla="*/ 1228019 w 1946"/>
                <a:gd name="T53" fmla="*/ 409855 h 1723"/>
                <a:gd name="T54" fmla="*/ 1253838 w 1946"/>
                <a:gd name="T55" fmla="*/ 347325 h 1723"/>
                <a:gd name="T56" fmla="*/ 1247572 w 1946"/>
                <a:gd name="T57" fmla="*/ 320643 h 1723"/>
                <a:gd name="T58" fmla="*/ 1234622 w 1946"/>
                <a:gd name="T59" fmla="*/ 307667 h 1723"/>
                <a:gd name="T60" fmla="*/ 1215085 w 1946"/>
                <a:gd name="T61" fmla="*/ 195852 h 1723"/>
                <a:gd name="T62" fmla="*/ 1093939 w 1946"/>
                <a:gd name="T63" fmla="*/ 164879 h 1723"/>
                <a:gd name="T64" fmla="*/ 1061891 w 1946"/>
                <a:gd name="T65" fmla="*/ 98205 h 1723"/>
                <a:gd name="T66" fmla="*/ 998077 w 1946"/>
                <a:gd name="T67" fmla="*/ 80304 h 1723"/>
                <a:gd name="T68" fmla="*/ 895620 w 1946"/>
                <a:gd name="T69" fmla="*/ 8954 h 1723"/>
                <a:gd name="T70" fmla="*/ 856884 w 1946"/>
                <a:gd name="T71" fmla="*/ 0 h 1723"/>
                <a:gd name="T72" fmla="*/ 786803 w 1946"/>
                <a:gd name="T73" fmla="*/ 31376 h 17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46"/>
                <a:gd name="T112" fmla="*/ 0 h 1723"/>
                <a:gd name="T113" fmla="*/ 1946 w 1946"/>
                <a:gd name="T114" fmla="*/ 1723 h 17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46" h="1723">
                  <a:moveTo>
                    <a:pt x="1221" y="70"/>
                  </a:moveTo>
                  <a:cubicBezTo>
                    <a:pt x="1094" y="38"/>
                    <a:pt x="994" y="54"/>
                    <a:pt x="854" y="60"/>
                  </a:cubicBezTo>
                  <a:cubicBezTo>
                    <a:pt x="772" y="115"/>
                    <a:pt x="599" y="97"/>
                    <a:pt x="526" y="100"/>
                  </a:cubicBezTo>
                  <a:cubicBezTo>
                    <a:pt x="504" y="102"/>
                    <a:pt x="379" y="112"/>
                    <a:pt x="357" y="130"/>
                  </a:cubicBezTo>
                  <a:cubicBezTo>
                    <a:pt x="280" y="191"/>
                    <a:pt x="385" y="183"/>
                    <a:pt x="307" y="209"/>
                  </a:cubicBezTo>
                  <a:cubicBezTo>
                    <a:pt x="236" y="233"/>
                    <a:pt x="143" y="232"/>
                    <a:pt x="69" y="239"/>
                  </a:cubicBezTo>
                  <a:cubicBezTo>
                    <a:pt x="0" y="477"/>
                    <a:pt x="11" y="740"/>
                    <a:pt x="89" y="974"/>
                  </a:cubicBezTo>
                  <a:cubicBezTo>
                    <a:pt x="55" y="1107"/>
                    <a:pt x="46" y="1256"/>
                    <a:pt x="109" y="1381"/>
                  </a:cubicBezTo>
                  <a:cubicBezTo>
                    <a:pt x="112" y="1401"/>
                    <a:pt x="109" y="1423"/>
                    <a:pt x="119" y="1440"/>
                  </a:cubicBezTo>
                  <a:cubicBezTo>
                    <a:pt x="127" y="1454"/>
                    <a:pt x="147" y="1458"/>
                    <a:pt x="158" y="1470"/>
                  </a:cubicBezTo>
                  <a:cubicBezTo>
                    <a:pt x="166" y="1479"/>
                    <a:pt x="167" y="1495"/>
                    <a:pt x="178" y="1500"/>
                  </a:cubicBezTo>
                  <a:cubicBezTo>
                    <a:pt x="261" y="1542"/>
                    <a:pt x="387" y="1542"/>
                    <a:pt x="476" y="1550"/>
                  </a:cubicBezTo>
                  <a:cubicBezTo>
                    <a:pt x="516" y="1560"/>
                    <a:pt x="562" y="1555"/>
                    <a:pt x="595" y="1579"/>
                  </a:cubicBezTo>
                  <a:cubicBezTo>
                    <a:pt x="618" y="1596"/>
                    <a:pt x="610" y="1635"/>
                    <a:pt x="625" y="1659"/>
                  </a:cubicBezTo>
                  <a:cubicBezTo>
                    <a:pt x="640" y="1683"/>
                    <a:pt x="665" y="1698"/>
                    <a:pt x="685" y="1718"/>
                  </a:cubicBezTo>
                  <a:cubicBezTo>
                    <a:pt x="778" y="1714"/>
                    <a:pt x="925" y="1723"/>
                    <a:pt x="1022" y="1689"/>
                  </a:cubicBezTo>
                  <a:cubicBezTo>
                    <a:pt x="1145" y="1699"/>
                    <a:pt x="1268" y="1704"/>
                    <a:pt x="1390" y="1718"/>
                  </a:cubicBezTo>
                  <a:cubicBezTo>
                    <a:pt x="1416" y="1715"/>
                    <a:pt x="1445" y="1720"/>
                    <a:pt x="1469" y="1709"/>
                  </a:cubicBezTo>
                  <a:cubicBezTo>
                    <a:pt x="1508" y="1691"/>
                    <a:pt x="1500" y="1638"/>
                    <a:pt x="1509" y="1609"/>
                  </a:cubicBezTo>
                  <a:cubicBezTo>
                    <a:pt x="1513" y="1595"/>
                    <a:pt x="1524" y="1584"/>
                    <a:pt x="1529" y="1570"/>
                  </a:cubicBezTo>
                  <a:cubicBezTo>
                    <a:pt x="1537" y="1550"/>
                    <a:pt x="1537" y="1528"/>
                    <a:pt x="1549" y="1510"/>
                  </a:cubicBezTo>
                  <a:cubicBezTo>
                    <a:pt x="1579" y="1464"/>
                    <a:pt x="1630" y="1438"/>
                    <a:pt x="1668" y="1401"/>
                  </a:cubicBezTo>
                  <a:cubicBezTo>
                    <a:pt x="1691" y="1309"/>
                    <a:pt x="1692" y="1202"/>
                    <a:pt x="1747" y="1123"/>
                  </a:cubicBezTo>
                  <a:cubicBezTo>
                    <a:pt x="1754" y="1096"/>
                    <a:pt x="1765" y="1070"/>
                    <a:pt x="1767" y="1043"/>
                  </a:cubicBezTo>
                  <a:cubicBezTo>
                    <a:pt x="1768" y="1033"/>
                    <a:pt x="1755" y="1023"/>
                    <a:pt x="1757" y="1013"/>
                  </a:cubicBezTo>
                  <a:cubicBezTo>
                    <a:pt x="1764" y="967"/>
                    <a:pt x="1811" y="951"/>
                    <a:pt x="1847" y="934"/>
                  </a:cubicBezTo>
                  <a:cubicBezTo>
                    <a:pt x="1866" y="925"/>
                    <a:pt x="1886" y="921"/>
                    <a:pt x="1906" y="914"/>
                  </a:cubicBezTo>
                  <a:cubicBezTo>
                    <a:pt x="1930" y="842"/>
                    <a:pt x="1934" y="870"/>
                    <a:pt x="1946" y="775"/>
                  </a:cubicBezTo>
                  <a:cubicBezTo>
                    <a:pt x="1943" y="755"/>
                    <a:pt x="1942" y="734"/>
                    <a:pt x="1936" y="715"/>
                  </a:cubicBezTo>
                  <a:cubicBezTo>
                    <a:pt x="1932" y="704"/>
                    <a:pt x="1918" y="698"/>
                    <a:pt x="1916" y="686"/>
                  </a:cubicBezTo>
                  <a:cubicBezTo>
                    <a:pt x="1903" y="603"/>
                    <a:pt x="1938" y="502"/>
                    <a:pt x="1886" y="437"/>
                  </a:cubicBezTo>
                  <a:cubicBezTo>
                    <a:pt x="1844" y="385"/>
                    <a:pt x="1698" y="368"/>
                    <a:pt x="1698" y="368"/>
                  </a:cubicBezTo>
                  <a:cubicBezTo>
                    <a:pt x="1677" y="320"/>
                    <a:pt x="1672" y="266"/>
                    <a:pt x="1648" y="219"/>
                  </a:cubicBezTo>
                  <a:cubicBezTo>
                    <a:pt x="1637" y="197"/>
                    <a:pt x="1552" y="180"/>
                    <a:pt x="1549" y="179"/>
                  </a:cubicBezTo>
                  <a:cubicBezTo>
                    <a:pt x="1496" y="126"/>
                    <a:pt x="1443" y="73"/>
                    <a:pt x="1390" y="20"/>
                  </a:cubicBezTo>
                  <a:cubicBezTo>
                    <a:pt x="1375" y="5"/>
                    <a:pt x="1330" y="0"/>
                    <a:pt x="1330" y="0"/>
                  </a:cubicBezTo>
                  <a:cubicBezTo>
                    <a:pt x="1248" y="14"/>
                    <a:pt x="1274" y="17"/>
                    <a:pt x="1221" y="7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5E9EFF"/>
                </a:gs>
              </a:gsLst>
              <a:path path="rect">
                <a:fillToRect l="100000" t="100000"/>
              </a:path>
            </a:gradFill>
            <a:ln w="324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2" name="Text Box 3"/>
            <p:cNvSpPr txBox="1">
              <a:spLocks noChangeArrowheads="1"/>
            </p:cNvSpPr>
            <p:nvPr/>
          </p:nvSpPr>
          <p:spPr bwMode="auto">
            <a:xfrm>
              <a:off x="1968" y="1248"/>
              <a:ext cx="1824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1500"/>
                </a:spcBef>
              </a:pPr>
              <a:r>
                <a:rPr lang="ru-RU" b="1" i="1" dirty="0">
                  <a:solidFill>
                    <a:srgbClr val="C00000"/>
                  </a:solidFill>
                </a:rPr>
                <a:t>Урок становится современным, а образовательный процесс развивающим, если…</a:t>
              </a:r>
            </a:p>
          </p:txBody>
        </p:sp>
      </p:grp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65982" y="48113"/>
            <a:ext cx="4517132" cy="1017844"/>
          </a:xfrm>
          <a:prstGeom prst="wedgeRectCallout">
            <a:avLst>
              <a:gd name="adj1" fmla="val 56034"/>
              <a:gd name="adj2" fmla="val 105626"/>
            </a:avLst>
          </a:prstGeom>
          <a:gradFill rotWithShape="0">
            <a:gsLst>
              <a:gs pos="0">
                <a:srgbClr val="FF8D8D"/>
              </a:gs>
              <a:gs pos="50000">
                <a:srgbClr val="FFFFFF"/>
              </a:gs>
              <a:gs pos="100000">
                <a:srgbClr val="FF8D8D"/>
              </a:gs>
            </a:gsLst>
            <a:lin ang="5400000" scaled="1"/>
          </a:gradFill>
          <a:ln w="324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0000CC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000"/>
              </a:spcBef>
              <a:buClr>
                <a:srgbClr val="FF0000"/>
              </a:buClr>
              <a:buSzPct val="13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1</a:t>
            </a:r>
            <a:r>
              <a:rPr lang="ru-RU" sz="2000" b="1" dirty="0">
                <a:solidFill>
                  <a:srgbClr val="000000"/>
                </a:solidFill>
              </a:rPr>
              <a:t>. Мотивировать ученика,    вызывать личностный   интерес для освоения учебной </a:t>
            </a:r>
            <a:r>
              <a:rPr lang="ru-RU" sz="2000" b="1" dirty="0" smtClean="0">
                <a:solidFill>
                  <a:srgbClr val="000000"/>
                </a:solidFill>
              </a:rPr>
              <a:t>деятельности</a:t>
            </a:r>
            <a:r>
              <a:rPr lang="ru-RU" sz="20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5300241" y="23953"/>
            <a:ext cx="3771528" cy="1633397"/>
          </a:xfrm>
          <a:prstGeom prst="wedgeRectCallout">
            <a:avLst>
              <a:gd name="adj1" fmla="val -42770"/>
              <a:gd name="adj2" fmla="val 73715"/>
            </a:avLst>
          </a:prstGeom>
          <a:gradFill rotWithShape="0">
            <a:gsLst>
              <a:gs pos="0">
                <a:srgbClr val="FF9966"/>
              </a:gs>
              <a:gs pos="50000">
                <a:srgbClr val="FFFFFF"/>
              </a:gs>
              <a:gs pos="100000">
                <a:srgbClr val="FF9966"/>
              </a:gs>
            </a:gsLst>
            <a:lin ang="5400000" scaled="1"/>
          </a:gradFill>
          <a:ln w="324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0000CC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>
                <a:srgbClr val="FF0000"/>
              </a:buClr>
              <a:buSzPct val="13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2. Создавать </a:t>
            </a:r>
            <a:r>
              <a:rPr lang="ru-RU" sz="2000" b="1" dirty="0">
                <a:solidFill>
                  <a:srgbClr val="000000"/>
                </a:solidFill>
              </a:rPr>
              <a:t>условия для возникновения реальной «ситуации успеха» каждого </a:t>
            </a:r>
            <a:r>
              <a:rPr lang="ru-RU" sz="2000" b="1" dirty="0" smtClean="0">
                <a:solidFill>
                  <a:srgbClr val="000000"/>
                </a:solidFill>
              </a:rPr>
              <a:t>ученика, </a:t>
            </a:r>
            <a:r>
              <a:rPr lang="ru-RU" sz="2000" b="1" dirty="0">
                <a:solidFill>
                  <a:srgbClr val="000000"/>
                </a:solidFill>
              </a:rPr>
              <a:t>психологический комфорт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65981" y="1157654"/>
            <a:ext cx="2633811" cy="2556727"/>
          </a:xfrm>
          <a:prstGeom prst="wedgeRectCallout">
            <a:avLst>
              <a:gd name="adj1" fmla="val 72807"/>
              <a:gd name="adj2" fmla="val -8521"/>
            </a:avLst>
          </a:prstGeom>
          <a:gradFill rotWithShape="0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324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0000CC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000"/>
              </a:spcBef>
              <a:buClr>
                <a:srgbClr val="FF0000"/>
              </a:buClr>
              <a:buSzPct val="13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3</a:t>
            </a:r>
            <a:r>
              <a:rPr lang="ru-RU" sz="2000" b="1" dirty="0">
                <a:solidFill>
                  <a:srgbClr val="000000"/>
                </a:solidFill>
              </a:rPr>
              <a:t>. Создавать среду для развития мыслительных </a:t>
            </a:r>
            <a:r>
              <a:rPr lang="ru-RU" sz="2000" b="1" dirty="0" smtClean="0">
                <a:solidFill>
                  <a:srgbClr val="000000"/>
                </a:solidFill>
              </a:rPr>
              <a:t>способностей </a:t>
            </a:r>
            <a:r>
              <a:rPr lang="ru-RU" sz="2000" b="1" dirty="0">
                <a:solidFill>
                  <a:srgbClr val="000000"/>
                </a:solidFill>
              </a:rPr>
              <a:t>через овладение определенными мыслительными операциями.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6069314" y="1781200"/>
            <a:ext cx="3002455" cy="1633397"/>
          </a:xfrm>
          <a:prstGeom prst="wedgeRectCallout">
            <a:avLst>
              <a:gd name="adj1" fmla="val -62124"/>
              <a:gd name="adj2" fmla="val 16638"/>
            </a:avLst>
          </a:prstGeom>
          <a:gradFill rotWithShape="0">
            <a:gsLst>
              <a:gs pos="0">
                <a:srgbClr val="00CC00"/>
              </a:gs>
              <a:gs pos="50000">
                <a:srgbClr val="FFFFFF"/>
              </a:gs>
              <a:gs pos="100000">
                <a:srgbClr val="00CC00"/>
              </a:gs>
            </a:gsLst>
            <a:lin ang="5400000" scaled="1"/>
          </a:gradFill>
          <a:ln w="324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0000CC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000"/>
              </a:spcBef>
              <a:buClr>
                <a:srgbClr val="FF0000"/>
              </a:buClr>
              <a:buSzPct val="13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4</a:t>
            </a:r>
            <a:r>
              <a:rPr lang="ru-RU" sz="2000" b="1" dirty="0">
                <a:solidFill>
                  <a:srgbClr val="000000"/>
                </a:solidFill>
              </a:rPr>
              <a:t>. Строить урок на применении  проблемных методов, эвристических, </a:t>
            </a:r>
            <a:r>
              <a:rPr lang="ru-RU" sz="2000" b="1" dirty="0" smtClean="0">
                <a:solidFill>
                  <a:srgbClr val="000000"/>
                </a:solidFill>
              </a:rPr>
              <a:t>   		рефлексивных</a:t>
            </a:r>
            <a:r>
              <a:rPr lang="ru-RU" sz="20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65980" y="3798292"/>
            <a:ext cx="4217987" cy="1325620"/>
          </a:xfrm>
          <a:prstGeom prst="wedgeRectCallout">
            <a:avLst>
              <a:gd name="adj1" fmla="val 52367"/>
              <a:gd name="adj2" fmla="val -91553"/>
            </a:avLst>
          </a:prstGeom>
          <a:gradFill rotWithShape="0">
            <a:gsLst>
              <a:gs pos="0">
                <a:srgbClr val="C3EFFF"/>
              </a:gs>
              <a:gs pos="50000">
                <a:srgbClr val="FFFFFF"/>
              </a:gs>
              <a:gs pos="100000">
                <a:srgbClr val="C3EFFF"/>
              </a:gs>
            </a:gsLst>
            <a:lin ang="5400000" scaled="1"/>
          </a:gradFill>
          <a:ln w="324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0000CC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000"/>
              </a:spcBef>
              <a:buClr>
                <a:srgbClr val="FF0000"/>
              </a:buClr>
              <a:buSzPct val="13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5</a:t>
            </a:r>
            <a:r>
              <a:rPr lang="ru-RU" sz="2000" b="1" dirty="0">
                <a:solidFill>
                  <a:srgbClr val="000000"/>
                </a:solidFill>
              </a:rPr>
              <a:t>. Строить взаимоотношения субъект-субъектного </a:t>
            </a:r>
            <a:r>
              <a:rPr lang="ru-RU" sz="2000" b="1" dirty="0" smtClean="0">
                <a:solidFill>
                  <a:srgbClr val="000000"/>
                </a:solidFill>
              </a:rPr>
              <a:t>характера, </a:t>
            </a:r>
            <a:r>
              <a:rPr lang="ru-RU" sz="2000" b="1" dirty="0">
                <a:solidFill>
                  <a:srgbClr val="000000"/>
                </a:solidFill>
              </a:rPr>
              <a:t>использовать групповые формы организации учебного прогресса.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65981" y="5293890"/>
            <a:ext cx="9005787" cy="1264065"/>
          </a:xfrm>
          <a:prstGeom prst="wedgeRectCallout">
            <a:avLst>
              <a:gd name="adj1" fmla="val 2175"/>
              <a:gd name="adj2" fmla="val -228855"/>
            </a:avLst>
          </a:prstGeom>
          <a:gradFill rotWithShape="0">
            <a:gsLst>
              <a:gs pos="0">
                <a:srgbClr val="CCCCFF"/>
              </a:gs>
              <a:gs pos="50000">
                <a:srgbClr val="FFFFFF"/>
              </a:gs>
              <a:gs pos="100000">
                <a:srgbClr val="CCCCFF"/>
              </a:gs>
            </a:gsLst>
            <a:lin ang="5400000" scaled="1"/>
          </a:gradFill>
          <a:ln w="324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0000CC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buClr>
                <a:srgbClr val="FF0000"/>
              </a:buClr>
              <a:buSzPct val="13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7</a:t>
            </a:r>
            <a:r>
              <a:rPr lang="ru-RU" sz="2000" b="1" dirty="0">
                <a:solidFill>
                  <a:srgbClr val="000000"/>
                </a:solidFill>
              </a:rPr>
              <a:t>. Проектировать урок с опорой на зону ближайшего </a:t>
            </a:r>
            <a:r>
              <a:rPr lang="ru-RU" sz="2000" b="1" dirty="0" smtClean="0">
                <a:solidFill>
                  <a:srgbClr val="000000"/>
                </a:solidFill>
              </a:rPr>
              <a:t>развития ученика. </a:t>
            </a:r>
            <a:r>
              <a:rPr lang="ru-RU" sz="2800" b="1" dirty="0" smtClean="0"/>
              <a:t>Обучение </a:t>
            </a:r>
            <a:r>
              <a:rPr lang="ru-RU" sz="2800" b="1" dirty="0"/>
              <a:t>должно создавать зону затруднений для учащихся и дарить радость её преодоления. 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5942013" y="3551237"/>
            <a:ext cx="3082925" cy="1633397"/>
          </a:xfrm>
          <a:prstGeom prst="wedgeRectCallout">
            <a:avLst>
              <a:gd name="adj1" fmla="val -69193"/>
              <a:gd name="adj2" fmla="val -71243"/>
            </a:avLst>
          </a:prstGeom>
          <a:gradFill rotWithShape="0">
            <a:gsLst>
              <a:gs pos="0">
                <a:srgbClr val="33CCFF"/>
              </a:gs>
              <a:gs pos="50000">
                <a:srgbClr val="FFFFFF"/>
              </a:gs>
              <a:gs pos="100000">
                <a:srgbClr val="33CCFF"/>
              </a:gs>
            </a:gsLst>
            <a:lin ang="5400000" scaled="1"/>
          </a:gradFill>
          <a:ln w="324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0000CC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000"/>
              </a:spcBef>
              <a:buClr>
                <a:srgbClr val="FF0000"/>
              </a:buClr>
              <a:buSzPct val="13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6</a:t>
            </a:r>
            <a:r>
              <a:rPr lang="ru-RU" sz="2000" b="1" dirty="0">
                <a:solidFill>
                  <a:srgbClr val="000000"/>
                </a:solidFill>
              </a:rPr>
              <a:t>. Обеспечивать организацию  поисковой продуктивной деятельности </a:t>
            </a:r>
            <a:r>
              <a:rPr lang="ru-RU" sz="2000" b="1" dirty="0" smtClean="0">
                <a:solidFill>
                  <a:srgbClr val="000000"/>
                </a:solidFill>
              </a:rPr>
              <a:t>учащихся на уроке .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837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 additive="repl"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 additive="repl"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2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3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48091"/>
            <a:ext cx="78488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Это урок </a:t>
            </a:r>
            <a:r>
              <a:rPr lang="ru-RU" sz="2800" b="1" dirty="0" smtClean="0">
                <a:latin typeface="Arial Narrow" pitchFamily="34" charset="0"/>
              </a:rPr>
              <a:t>- познание</a:t>
            </a:r>
            <a:r>
              <a:rPr lang="ru-RU" sz="2800" b="1" dirty="0">
                <a:latin typeface="Arial Narrow" pitchFamily="34" charset="0"/>
              </a:rPr>
              <a:t>, открытие, деятельность, противоречие, развитие, рост, ступенька к знанию, самопознание, самореализация, мотивация, интерес, профессионализм, выбор, инициативность, уверенность, потребность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 Narrow" pitchFamily="34" charset="0"/>
              </a:rPr>
              <a:t>Так что же означает современный </a:t>
            </a:r>
            <a:r>
              <a:rPr lang="ru-RU" sz="4000" b="1" dirty="0" smtClean="0">
                <a:solidFill>
                  <a:srgbClr val="C00000"/>
                </a:solidFill>
                <a:latin typeface="Arial Narrow" pitchFamily="34" charset="0"/>
              </a:rPr>
              <a:t>урок</a:t>
            </a:r>
            <a:r>
              <a:rPr lang="ru-RU" sz="4000" b="1" dirty="0" smtClean="0">
                <a:latin typeface="Arial Narrow" pitchFamily="34" charset="0"/>
              </a:rPr>
              <a:t>? </a:t>
            </a:r>
            <a:endParaRPr lang="ru-RU" sz="4000" b="1" dirty="0">
              <a:latin typeface="Arial Narrow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652" y="3817971"/>
            <a:ext cx="1944216" cy="276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6" descr="image42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8144" y="3817971"/>
            <a:ext cx="2397539" cy="27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13690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Профессионализм учителя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89953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 Narrow" pitchFamily="34" charset="0"/>
              </a:rPr>
              <a:t>Много зависит от желания и характера учителя и от уровня его профессиональной подготовки. Если человек сам по себе открыт для нового и не боится перемен, он сможет начать делать первые уверенные шаги в новых </a:t>
            </a:r>
            <a:r>
              <a:rPr lang="ru-RU" sz="2800" b="1" dirty="0" smtClean="0">
                <a:latin typeface="Arial Narrow" pitchFamily="34" charset="0"/>
              </a:rPr>
              <a:t>	условиях  и в </a:t>
            </a:r>
            <a:r>
              <a:rPr lang="ru-RU" sz="2800" b="1" dirty="0">
                <a:latin typeface="Arial Narrow" pitchFamily="34" charset="0"/>
              </a:rPr>
              <a:t>более сжатые сроки.  </a:t>
            </a:r>
          </a:p>
        </p:txBody>
      </p:sp>
      <p:pic>
        <p:nvPicPr>
          <p:cNvPr id="6" name="Picture 28" descr="http://priroda.inc.ru/animation/compyt/mulherp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966595"/>
            <a:ext cx="4176464" cy="28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6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064896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Профессионализм учителя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600200"/>
            <a:ext cx="7762056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Arial Narrow" pitchFamily="34" charset="0"/>
              </a:rPr>
              <a:t>Учитель, его отношение к учебному процессу, его творчество и профессионализм, его желание раскрыть способности каждого ребенка – вот это </a:t>
            </a:r>
            <a:r>
              <a:rPr lang="ru-RU" b="1" dirty="0" smtClean="0">
                <a:latin typeface="Arial Narrow" pitchFamily="34" charset="0"/>
              </a:rPr>
              <a:t>всё </a:t>
            </a:r>
            <a:r>
              <a:rPr lang="ru-RU" b="1" dirty="0">
                <a:latin typeface="Arial Narrow" pitchFamily="34" charset="0"/>
              </a:rPr>
              <a:t>и есть главный ресурс, без которого </a:t>
            </a:r>
            <a:r>
              <a:rPr lang="ru-RU" b="1" dirty="0" smtClean="0">
                <a:latin typeface="Arial Narrow" pitchFamily="34" charset="0"/>
              </a:rPr>
              <a:t>	невозможен современный урок и 	 	   невозможно </a:t>
            </a:r>
            <a:r>
              <a:rPr lang="ru-RU" b="1" dirty="0">
                <a:latin typeface="Arial Narrow" pitchFamily="34" charset="0"/>
              </a:rPr>
              <a:t>воплощение новых </a:t>
            </a:r>
            <a:r>
              <a:rPr lang="ru-RU" b="1" dirty="0" smtClean="0">
                <a:latin typeface="Arial Narrow" pitchFamily="34" charset="0"/>
              </a:rPr>
              <a:t>	  		стандартов </a:t>
            </a:r>
            <a:r>
              <a:rPr lang="ru-RU" b="1" dirty="0">
                <a:latin typeface="Arial Narrow" pitchFamily="34" charset="0"/>
              </a:rPr>
              <a:t>школьного </a:t>
            </a:r>
            <a:r>
              <a:rPr lang="ru-RU" b="1" dirty="0" smtClean="0">
                <a:latin typeface="Arial Narrow" pitchFamily="34" charset="0"/>
              </a:rPr>
              <a:t>			              образования</a:t>
            </a:r>
            <a:r>
              <a:rPr lang="ru-RU" b="1" dirty="0">
                <a:latin typeface="Arial Narrow" pitchFamily="34" charset="0"/>
              </a:rPr>
              <a:t>. </a:t>
            </a:r>
          </a:p>
          <a:p>
            <a:endParaRPr lang="ru-RU" b="1" dirty="0">
              <a:latin typeface="Arial Narrow" pitchFamily="34" charset="0"/>
            </a:endParaRPr>
          </a:p>
        </p:txBody>
      </p:sp>
      <p:pic>
        <p:nvPicPr>
          <p:cNvPr id="5" name="Picture 30" descr="Решение задач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448272" cy="171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2" descr="Школьный компьютер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69161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762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Способствуют успеху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464820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2400" b="1" dirty="0" smtClean="0">
                <a:latin typeface="Arial Narrow" pitchFamily="34" charset="0"/>
              </a:rPr>
              <a:t>хорошее знание материала;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400" b="1" dirty="0" smtClean="0">
                <a:latin typeface="Arial Narrow" pitchFamily="34" charset="0"/>
              </a:rPr>
              <a:t>продуманный план урока;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400" b="1" dirty="0" smtClean="0">
                <a:latin typeface="Arial Narrow" pitchFamily="34" charset="0"/>
              </a:rPr>
              <a:t>разнообразие методов обучения;</a:t>
            </a:r>
          </a:p>
          <a:p>
            <a:pPr>
              <a:spcBef>
                <a:spcPts val="0"/>
              </a:spcBef>
              <a:defRPr/>
            </a:pPr>
            <a:r>
              <a:rPr lang="ru-RU" sz="2400" b="1" dirty="0">
                <a:latin typeface="Arial Narrow" pitchFamily="34" charset="0"/>
              </a:rPr>
              <a:t>правильный выбор методов обучения</a:t>
            </a:r>
            <a:r>
              <a:rPr lang="ru-RU" sz="2400" b="1" dirty="0" smtClean="0">
                <a:latin typeface="Arial Narrow" pitchFamily="34" charset="0"/>
              </a:rPr>
              <a:t>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400" b="1" dirty="0" smtClean="0">
                <a:latin typeface="Arial Narrow" pitchFamily="34" charset="0"/>
              </a:rPr>
              <a:t>занимательность изложения;</a:t>
            </a:r>
          </a:p>
          <a:p>
            <a:pPr lvl="4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Arial Narrow" pitchFamily="34" charset="0"/>
              </a:rPr>
              <a:t>ярко выраженное </a:t>
            </a:r>
          </a:p>
          <a:p>
            <a:pPr marL="1714500" lvl="4" indent="0">
              <a:spcBef>
                <a:spcPts val="0"/>
              </a:spcBef>
              <a:buNone/>
              <a:defRPr/>
            </a:pP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    эмоциональное  отношение </a:t>
            </a:r>
          </a:p>
          <a:p>
            <a:pPr marL="1714500" lvl="4" indent="0">
              <a:spcBef>
                <a:spcPts val="0"/>
              </a:spcBef>
              <a:buNone/>
              <a:defRPr/>
            </a:pP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smtClean="0">
                <a:latin typeface="Arial Narrow" pitchFamily="34" charset="0"/>
              </a:rPr>
              <a:t>    учителя к излагаемому материалу;</a:t>
            </a:r>
          </a:p>
          <a:p>
            <a:pPr lvl="4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Arial Narrow" pitchFamily="34" charset="0"/>
              </a:rPr>
              <a:t>богатство интонаций, выразительная мимика, образная жестикуляция учителя;</a:t>
            </a:r>
          </a:p>
          <a:p>
            <a:pPr lvl="4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Arial Narrow" pitchFamily="34" charset="0"/>
              </a:rPr>
              <a:t>выраженная заинтересованность учителя в успехе учеников.</a:t>
            </a:r>
          </a:p>
          <a:p>
            <a:pPr marL="1085850" lvl="2" indent="-285750">
              <a:spcBef>
                <a:spcPts val="0"/>
              </a:spcBef>
              <a:defRPr/>
            </a:pPr>
            <a:endParaRPr lang="ru-RU" sz="1600" b="1" dirty="0" smtClean="0">
              <a:latin typeface="Arial Narrow" pitchFamily="34" charset="0"/>
            </a:endParaRPr>
          </a:p>
        </p:txBody>
      </p:sp>
      <p:pic>
        <p:nvPicPr>
          <p:cNvPr id="4" name="Picture 12" descr="http://www.arsvest.ru/photo/img/2013/av1042/NNN/teacher-1324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124744"/>
            <a:ext cx="274045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8556" y="836712"/>
            <a:ext cx="4572000" cy="28500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  <a:latin typeface="Arial Narrow" pitchFamily="34" charset="0"/>
              </a:rPr>
              <a:t>Учитель живёт до тех пор,</a:t>
            </a:r>
          </a:p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  <a:latin typeface="Arial Narrow" pitchFamily="34" charset="0"/>
              </a:rPr>
              <a:t>   пока он учится; как только он перестаёт учиться ,</a:t>
            </a:r>
          </a:p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  <a:latin typeface="Arial Narrow" pitchFamily="34" charset="0"/>
              </a:rPr>
              <a:t> в нём умирает учитель.</a:t>
            </a:r>
          </a:p>
          <a:p>
            <a:pPr algn="ctr">
              <a:lnSpc>
                <a:spcPct val="80000"/>
              </a:lnSpc>
            </a:pP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  <a:latin typeface="Arial Narrow" pitchFamily="34" charset="0"/>
              </a:rPr>
              <a:t>                 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      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К.Д</a:t>
            </a:r>
            <a:r>
              <a:rPr lang="ru-RU" sz="2800" b="1" i="1" dirty="0">
                <a:solidFill>
                  <a:srgbClr val="C00000"/>
                </a:solidFill>
                <a:latin typeface="Arial Narrow" pitchFamily="34" charset="0"/>
              </a:rPr>
              <a:t>. Ушинский</a:t>
            </a:r>
          </a:p>
        </p:txBody>
      </p:sp>
      <p:pic>
        <p:nvPicPr>
          <p:cNvPr id="4" name="Picture 4" descr="http://cartoon.kulichki.com/child/image/child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3337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luzan.ucoz.ru/animes/pedsove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4104456" cy="248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Учитель\Desktop\shkolnye_kartinki_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686723"/>
            <a:ext cx="1611621" cy="210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3448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Arial Narrow" pitchFamily="34" charset="0"/>
            </a:endParaRPr>
          </a:p>
          <a:p>
            <a:r>
              <a:rPr lang="ru-RU" sz="2800" b="1" dirty="0" smtClean="0">
                <a:latin typeface="Arial Narrow" pitchFamily="34" charset="0"/>
              </a:rPr>
              <a:t>Учить </a:t>
            </a:r>
            <a:r>
              <a:rPr lang="ru-RU" sz="2800" b="1" dirty="0">
                <a:latin typeface="Arial Narrow" pitchFamily="34" charset="0"/>
              </a:rPr>
              <a:t>детей сегодня трудно,</a:t>
            </a:r>
          </a:p>
          <a:p>
            <a:r>
              <a:rPr lang="ru-RU" sz="2800" b="1" dirty="0">
                <a:latin typeface="Arial Narrow" pitchFamily="34" charset="0"/>
              </a:rPr>
              <a:t>И раньше было нелегко.</a:t>
            </a:r>
          </a:p>
          <a:p>
            <a:r>
              <a:rPr lang="ru-RU" sz="2800" b="1" dirty="0">
                <a:latin typeface="Arial Narrow" pitchFamily="34" charset="0"/>
              </a:rPr>
              <a:t>Читать, считать, писать учили:</a:t>
            </a:r>
          </a:p>
          <a:p>
            <a:r>
              <a:rPr lang="ru-RU" sz="2800" b="1" dirty="0">
                <a:latin typeface="Arial Narrow" pitchFamily="34" charset="0"/>
              </a:rPr>
              <a:t>«Даёт корова молоко».</a:t>
            </a:r>
          </a:p>
          <a:p>
            <a:r>
              <a:rPr lang="ru-RU" sz="2800" b="1" dirty="0">
                <a:latin typeface="Arial Narrow" pitchFamily="34" charset="0"/>
              </a:rPr>
              <a:t>Век XXI – век открытий,</a:t>
            </a:r>
          </a:p>
          <a:p>
            <a:r>
              <a:rPr lang="ru-RU" sz="2800" b="1" dirty="0">
                <a:latin typeface="Arial Narrow" pitchFamily="34" charset="0"/>
              </a:rPr>
              <a:t>Век инноваций, новизны,</a:t>
            </a:r>
          </a:p>
          <a:p>
            <a:r>
              <a:rPr lang="ru-RU" sz="2800" b="1" dirty="0">
                <a:latin typeface="Arial Narrow" pitchFamily="34" charset="0"/>
              </a:rPr>
              <a:t>Но  от учителя зависит,</a:t>
            </a:r>
          </a:p>
          <a:p>
            <a:r>
              <a:rPr lang="ru-RU" sz="2800" b="1" dirty="0" smtClean="0">
                <a:latin typeface="Arial Narrow" pitchFamily="34" charset="0"/>
              </a:rPr>
              <a:t>         Какими </a:t>
            </a:r>
            <a:r>
              <a:rPr lang="ru-RU" sz="2800" b="1" dirty="0">
                <a:latin typeface="Arial Narrow" pitchFamily="34" charset="0"/>
              </a:rPr>
              <a:t>дети быть должны.</a:t>
            </a:r>
          </a:p>
          <a:p>
            <a:r>
              <a:rPr lang="ru-RU" sz="2800" b="1" dirty="0" smtClean="0">
                <a:latin typeface="Arial Narrow" pitchFamily="34" charset="0"/>
              </a:rPr>
              <a:t>            Желаем </a:t>
            </a:r>
            <a:r>
              <a:rPr lang="ru-RU" sz="2800" b="1" dirty="0">
                <a:latin typeface="Arial Narrow" pitchFamily="34" charset="0"/>
              </a:rPr>
              <a:t>вам, чтоб дети  в вашем классе</a:t>
            </a:r>
          </a:p>
          <a:p>
            <a:r>
              <a:rPr lang="ru-RU" sz="2800" b="1" dirty="0" smtClean="0">
                <a:latin typeface="Arial Narrow" pitchFamily="34" charset="0"/>
              </a:rPr>
              <a:t>              Светились </a:t>
            </a:r>
            <a:r>
              <a:rPr lang="ru-RU" sz="2800" b="1" dirty="0">
                <a:latin typeface="Arial Narrow" pitchFamily="34" charset="0"/>
              </a:rPr>
              <a:t>от улыбок и любви,</a:t>
            </a:r>
          </a:p>
          <a:p>
            <a:r>
              <a:rPr lang="ru-RU" sz="2800" b="1" dirty="0" smtClean="0">
                <a:latin typeface="Arial Narrow" pitchFamily="34" charset="0"/>
              </a:rPr>
              <a:t>                 Здоровья </a:t>
            </a:r>
            <a:r>
              <a:rPr lang="ru-RU" sz="2800" b="1" dirty="0">
                <a:latin typeface="Arial Narrow" pitchFamily="34" charset="0"/>
              </a:rPr>
              <a:t>вам и творческих успехов</a:t>
            </a:r>
          </a:p>
          <a:p>
            <a:r>
              <a:rPr lang="ru-RU" sz="2800" b="1" dirty="0" smtClean="0">
                <a:latin typeface="Arial Narrow" pitchFamily="34" charset="0"/>
              </a:rPr>
              <a:t>                    В </a:t>
            </a:r>
            <a:r>
              <a:rPr lang="ru-RU" sz="2800" b="1" dirty="0">
                <a:latin typeface="Arial Narrow" pitchFamily="34" charset="0"/>
              </a:rPr>
              <a:t>век инноваций, новизны</a:t>
            </a:r>
            <a:r>
              <a:rPr lang="ru-RU" sz="2400" b="1" dirty="0">
                <a:latin typeface="Arial Narrow" pitchFamily="34" charset="0"/>
              </a:rPr>
              <a:t>!</a:t>
            </a:r>
          </a:p>
        </p:txBody>
      </p:sp>
      <p:pic>
        <p:nvPicPr>
          <p:cNvPr id="4" name="Picture 10" descr="http://cartoon.kulichki.com/science/image/science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808312" cy="387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7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1" y="357188"/>
            <a:ext cx="8136904" cy="1055687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</a:rPr>
              <a:t>Сущность НАСТОЯЩЕГО Учителя:</a:t>
            </a:r>
            <a:endParaRPr 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4294967295"/>
          </p:nvPr>
        </p:nvSpPr>
        <p:spPr bwMode="black">
          <a:xfrm>
            <a:off x="1115616" y="1268413"/>
            <a:ext cx="7704856" cy="504090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/>
              <a:t> - </a:t>
            </a:r>
            <a:r>
              <a:rPr lang="ru-RU" sz="1800" b="1" dirty="0" smtClean="0">
                <a:solidFill>
                  <a:srgbClr val="FF0000"/>
                </a:solidFill>
              </a:rPr>
              <a:t>у</a:t>
            </a:r>
            <a:r>
              <a:rPr lang="ru-RU" sz="1800" b="1" dirty="0" smtClean="0"/>
              <a:t>никальный, </a:t>
            </a:r>
            <a:r>
              <a:rPr lang="ru-RU" sz="1800" b="1" dirty="0" smtClean="0">
                <a:solidFill>
                  <a:srgbClr val="FF0000"/>
                </a:solidFill>
              </a:rPr>
              <a:t>у</a:t>
            </a:r>
            <a:r>
              <a:rPr lang="ru-RU" sz="1800" b="1" dirty="0" smtClean="0"/>
              <a:t>мный, </a:t>
            </a:r>
            <a:r>
              <a:rPr lang="ru-RU" sz="1800" b="1" dirty="0" smtClean="0">
                <a:solidFill>
                  <a:srgbClr val="FF0000"/>
                </a:solidFill>
              </a:rPr>
              <a:t>у</a:t>
            </a:r>
            <a:r>
              <a:rPr lang="ru-RU" sz="1800" b="1" dirty="0" smtClean="0"/>
              <a:t>спешный, </a:t>
            </a:r>
            <a:r>
              <a:rPr lang="ru-RU" sz="1800" b="1" dirty="0" smtClean="0">
                <a:solidFill>
                  <a:srgbClr val="FF0000"/>
                </a:solidFill>
              </a:rPr>
              <a:t>у</a:t>
            </a:r>
            <a:r>
              <a:rPr lang="ru-RU" sz="1800" b="1" dirty="0" smtClean="0"/>
              <a:t>ниверсальный,  </a:t>
            </a:r>
          </a:p>
          <a:p>
            <a:pPr eaLnBrk="1" hangingPunct="1">
              <a:buFontTx/>
              <a:buNone/>
            </a:pPr>
            <a:r>
              <a:rPr lang="ru-RU" sz="1800" b="1" dirty="0" smtClean="0"/>
              <a:t>               </a:t>
            </a:r>
            <a:r>
              <a:rPr lang="ru-RU" sz="1800" b="1" dirty="0" smtClean="0">
                <a:solidFill>
                  <a:srgbClr val="FF0000"/>
                </a:solidFill>
              </a:rPr>
              <a:t>у</a:t>
            </a:r>
            <a:r>
              <a:rPr lang="ru-RU" sz="1800" b="1" dirty="0" smtClean="0"/>
              <a:t>меющий профессионально  преподносить материал.</a:t>
            </a: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Ч</a:t>
            </a:r>
            <a:r>
              <a:rPr lang="ru-RU" b="1" dirty="0" smtClean="0"/>
              <a:t> - </a:t>
            </a:r>
            <a:r>
              <a:rPr lang="ru-RU" sz="1800" b="1" dirty="0" smtClean="0">
                <a:solidFill>
                  <a:srgbClr val="FF0000"/>
                </a:solidFill>
              </a:rPr>
              <a:t>ч</a:t>
            </a:r>
            <a:r>
              <a:rPr lang="ru-RU" sz="1800" b="1" dirty="0" smtClean="0"/>
              <a:t>естный, </a:t>
            </a:r>
            <a:r>
              <a:rPr lang="ru-RU" sz="1800" b="1" dirty="0" smtClean="0">
                <a:solidFill>
                  <a:srgbClr val="FF0000"/>
                </a:solidFill>
              </a:rPr>
              <a:t>ч</a:t>
            </a:r>
            <a:r>
              <a:rPr lang="ru-RU" sz="1800" b="1" dirty="0" smtClean="0"/>
              <a:t>еловечный, </a:t>
            </a:r>
            <a:r>
              <a:rPr lang="ru-RU" sz="1800" b="1" dirty="0" smtClean="0">
                <a:solidFill>
                  <a:srgbClr val="FF0000"/>
                </a:solidFill>
              </a:rPr>
              <a:t>ч</a:t>
            </a:r>
            <a:r>
              <a:rPr lang="ru-RU" sz="1800" b="1" dirty="0" smtClean="0"/>
              <a:t>уткий, с </a:t>
            </a:r>
            <a:r>
              <a:rPr lang="ru-RU" sz="1800" b="1" dirty="0" smtClean="0">
                <a:solidFill>
                  <a:srgbClr val="FF0000"/>
                </a:solidFill>
              </a:rPr>
              <a:t>ч</a:t>
            </a:r>
            <a:r>
              <a:rPr lang="ru-RU" sz="1800" b="1" dirty="0" smtClean="0"/>
              <a:t>увством юмора.</a:t>
            </a: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 - </a:t>
            </a:r>
            <a:r>
              <a:rPr lang="ru-RU" sz="1800" b="1" dirty="0" smtClean="0">
                <a:solidFill>
                  <a:srgbClr val="FF0000"/>
                </a:solidFill>
              </a:rPr>
              <a:t>и</a:t>
            </a:r>
            <a:r>
              <a:rPr lang="ru-RU" sz="1800" b="1" dirty="0" smtClean="0"/>
              <a:t>скренний, </a:t>
            </a:r>
            <a:r>
              <a:rPr lang="ru-RU" sz="1800" b="1" dirty="0" smtClean="0">
                <a:solidFill>
                  <a:srgbClr val="FF0000"/>
                </a:solidFill>
              </a:rPr>
              <a:t>и</a:t>
            </a:r>
            <a:r>
              <a:rPr lang="ru-RU" sz="1800" b="1" dirty="0" smtClean="0"/>
              <a:t>ндивидуальный.</a:t>
            </a: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b="1" dirty="0" smtClean="0"/>
              <a:t> - </a:t>
            </a:r>
            <a:r>
              <a:rPr lang="ru-RU" sz="1800" b="1" dirty="0" smtClean="0">
                <a:solidFill>
                  <a:srgbClr val="FF0000"/>
                </a:solidFill>
              </a:rPr>
              <a:t>т</a:t>
            </a:r>
            <a:r>
              <a:rPr lang="ru-RU" sz="1800" b="1" dirty="0" smtClean="0"/>
              <a:t>актичный, </a:t>
            </a:r>
            <a:r>
              <a:rPr lang="ru-RU" sz="1800" b="1" dirty="0" smtClean="0">
                <a:solidFill>
                  <a:srgbClr val="FF0000"/>
                </a:solidFill>
              </a:rPr>
              <a:t>т</a:t>
            </a:r>
            <a:r>
              <a:rPr lang="ru-RU" sz="1800" b="1" dirty="0" smtClean="0"/>
              <a:t>олерантный, </a:t>
            </a:r>
            <a:r>
              <a:rPr lang="ru-RU" sz="1800" b="1" dirty="0" smtClean="0">
                <a:solidFill>
                  <a:srgbClr val="FF0000"/>
                </a:solidFill>
              </a:rPr>
              <a:t>т</a:t>
            </a:r>
            <a:r>
              <a:rPr lang="ru-RU" sz="1800" b="1" dirty="0" smtClean="0"/>
              <a:t>ерпеливый.</a:t>
            </a: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 - </a:t>
            </a:r>
            <a:r>
              <a:rPr lang="ru-RU" sz="1800" b="1" dirty="0" smtClean="0">
                <a:solidFill>
                  <a:srgbClr val="FF0000"/>
                </a:solidFill>
              </a:rPr>
              <a:t>е</a:t>
            </a:r>
            <a:r>
              <a:rPr lang="ru-RU" sz="1800" b="1" dirty="0" smtClean="0"/>
              <a:t>стественный, </a:t>
            </a:r>
            <a:r>
              <a:rPr lang="ru-RU" sz="1800" b="1" dirty="0" smtClean="0">
                <a:solidFill>
                  <a:srgbClr val="FF0000"/>
                </a:solidFill>
              </a:rPr>
              <a:t>е</a:t>
            </a:r>
            <a:r>
              <a:rPr lang="ru-RU" sz="1800" b="1" dirty="0" smtClean="0"/>
              <a:t>диномышленник.</a:t>
            </a: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Л</a:t>
            </a:r>
            <a:r>
              <a:rPr lang="ru-RU" b="1" dirty="0" smtClean="0"/>
              <a:t> - </a:t>
            </a:r>
            <a:r>
              <a:rPr lang="ru-RU" sz="1800" b="1" dirty="0" smtClean="0">
                <a:solidFill>
                  <a:srgbClr val="FF0000"/>
                </a:solidFill>
              </a:rPr>
              <a:t>л</a:t>
            </a:r>
            <a:r>
              <a:rPr lang="ru-RU" sz="1800" b="1" dirty="0" smtClean="0"/>
              <a:t>юбящий детей, </a:t>
            </a:r>
            <a:r>
              <a:rPr lang="ru-RU" sz="1800" b="1" dirty="0" smtClean="0">
                <a:solidFill>
                  <a:srgbClr val="FF0000"/>
                </a:solidFill>
              </a:rPr>
              <a:t>л</a:t>
            </a:r>
            <a:r>
              <a:rPr lang="ru-RU" sz="1800" b="1" dirty="0" smtClean="0"/>
              <a:t>юбящий свою работу</a:t>
            </a: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Ь</a:t>
            </a:r>
            <a:r>
              <a:rPr lang="ru-RU" b="1" dirty="0" smtClean="0"/>
              <a:t> - </a:t>
            </a:r>
            <a:r>
              <a:rPr lang="ru-RU" sz="1800" b="1" dirty="0" smtClean="0"/>
              <a:t>и очень мягкий как </a:t>
            </a:r>
            <a:r>
              <a:rPr lang="ru-RU" sz="1800" b="1" dirty="0" smtClean="0">
                <a:solidFill>
                  <a:srgbClr val="FF0000"/>
                </a:solidFill>
              </a:rPr>
              <a:t>мягкий знак</a:t>
            </a:r>
          </a:p>
          <a:p>
            <a:pPr marL="0" indent="0" eaLnBrk="1" hangingPunct="1">
              <a:buNone/>
            </a:pP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                           </a:t>
            </a:r>
            <a:r>
              <a:rPr lang="ru-RU" sz="1800" b="1" dirty="0" smtClean="0"/>
              <a:t>и само слово!</a:t>
            </a:r>
            <a:endParaRPr lang="en-US" sz="1800" b="1" dirty="0" smtClean="0"/>
          </a:p>
          <a:p>
            <a:pPr eaLnBrk="1" hangingPunct="1">
              <a:buFontTx/>
              <a:buNone/>
            </a:pPr>
            <a:endParaRPr lang="en-US" b="1" dirty="0" smtClean="0"/>
          </a:p>
        </p:txBody>
      </p:sp>
      <p:pic>
        <p:nvPicPr>
          <p:cNvPr id="8" name="Picture 8" descr="http://mediasubs.ru/group/uploads/um/umnyij-otdyih-lyubimyie-pritchi-i-aforizmyi/image2/3OWQ4MmM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2106563" cy="289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56674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85482" y="1634470"/>
            <a:ext cx="2172231" cy="3539430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0"/>
                  <a:lumMod val="0"/>
                  <a:lumOff val="1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ЗУНовский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подход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: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r>
              <a:rPr lang="ru-RU" sz="2800" b="1" dirty="0">
                <a:latin typeface="Arial Narrow" pitchFamily="34" charset="0"/>
              </a:rPr>
              <a:t>в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ru-RU" sz="2800" b="1" dirty="0">
                <a:latin typeface="Arial Narrow" pitchFamily="34" charset="0"/>
              </a:rPr>
              <a:t>результате </a:t>
            </a:r>
          </a:p>
          <a:p>
            <a:pPr>
              <a:defRPr/>
            </a:pPr>
            <a:r>
              <a:rPr lang="ru-RU" sz="2800" b="1" dirty="0">
                <a:latin typeface="Arial Narrow" pitchFamily="34" charset="0"/>
              </a:rPr>
              <a:t>обучения </a:t>
            </a:r>
            <a:r>
              <a:rPr lang="ru-RU" sz="2800" b="1" dirty="0" smtClean="0">
                <a:latin typeface="Arial Narrow" pitchFamily="34" charset="0"/>
              </a:rPr>
              <a:t>–</a:t>
            </a:r>
            <a:endParaRPr lang="ru-RU" sz="2800" b="1" dirty="0">
              <a:latin typeface="Arial Narrow" pitchFamily="34" charset="0"/>
            </a:endParaRPr>
          </a:p>
          <a:p>
            <a:pPr>
              <a:defRPr/>
            </a:pPr>
            <a:r>
              <a:rPr lang="ru-RU" sz="2800" b="1" dirty="0">
                <a:latin typeface="Arial Narrow" pitchFamily="34" charset="0"/>
              </a:rPr>
              <a:t>з</a:t>
            </a:r>
            <a:r>
              <a:rPr lang="ru-RU" sz="2800" b="1" dirty="0" smtClean="0">
                <a:latin typeface="Arial Narrow" pitchFamily="34" charset="0"/>
              </a:rPr>
              <a:t>нания</a:t>
            </a:r>
            <a:r>
              <a:rPr lang="ru-RU" sz="2800" b="1" dirty="0">
                <a:latin typeface="Arial Narrow" pitchFamily="34" charset="0"/>
              </a:rPr>
              <a:t>, </a:t>
            </a:r>
          </a:p>
          <a:p>
            <a:pPr>
              <a:defRPr/>
            </a:pPr>
            <a:r>
              <a:rPr lang="ru-RU" sz="2800" b="1" dirty="0">
                <a:latin typeface="Arial Narrow" pitchFamily="34" charset="0"/>
              </a:rPr>
              <a:t>умения, </a:t>
            </a:r>
          </a:p>
          <a:p>
            <a:pPr>
              <a:defRPr/>
            </a:pPr>
            <a:r>
              <a:rPr lang="ru-RU" sz="2800" b="1" dirty="0">
                <a:solidFill>
                  <a:srgbClr val="FFFF00"/>
                </a:solidFill>
                <a:latin typeface="Arial Narrow" pitchFamily="34" charset="0"/>
              </a:rPr>
              <a:t>навыки </a:t>
            </a:r>
          </a:p>
          <a:p>
            <a:pPr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по предмету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059832" y="2619355"/>
            <a:ext cx="5782768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Arial Narrow" pitchFamily="34" charset="0"/>
              </a:rPr>
              <a:t>1. Знания, умения, навыки </a:t>
            </a: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по предмету, соотнесенные с практикой реальной жизни уже в процессе обучения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059832" y="4014916"/>
            <a:ext cx="5782769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2. </a:t>
            </a:r>
            <a:r>
              <a:rPr lang="ru-RU" sz="2400" b="1" i="1" dirty="0">
                <a:latin typeface="Arial Narrow" pitchFamily="34" charset="0"/>
              </a:rPr>
              <a:t>Над-  и </a:t>
            </a:r>
            <a:r>
              <a:rPr lang="ru-RU" sz="2400" b="1" i="1" dirty="0" err="1">
                <a:latin typeface="Arial Narrow" pitchFamily="34" charset="0"/>
              </a:rPr>
              <a:t>метапредметные</a:t>
            </a: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</a:t>
            </a:r>
            <a:r>
              <a:rPr lang="ru-RU" sz="2400" b="1" i="1" dirty="0">
                <a:latin typeface="Arial Narrow" pitchFamily="34" charset="0"/>
              </a:rPr>
              <a:t>знания, умения, навыки</a:t>
            </a:r>
            <a:r>
              <a:rPr lang="ru-RU" sz="2400" b="1" dirty="0">
                <a:latin typeface="Arial Narrow" pitchFamily="34" charset="0"/>
              </a:rPr>
              <a:t>, обеспечивающие качество  процессов </a:t>
            </a:r>
            <a:r>
              <a:rPr lang="ru-RU" sz="2400" b="1" dirty="0" err="1">
                <a:latin typeface="Arial Narrow" pitchFamily="34" charset="0"/>
              </a:rPr>
              <a:t>саморазития</a:t>
            </a:r>
            <a:r>
              <a:rPr lang="ru-RU" sz="2400" b="1" dirty="0">
                <a:latin typeface="Arial Narrow" pitchFamily="34" charset="0"/>
              </a:rPr>
              <a:t>, самопознания и самообучения на всю жизнь.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059832" y="5766788"/>
            <a:ext cx="5806457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Arial Narrow" pitchFamily="34" charset="0"/>
              </a:rPr>
              <a:t>3. Отношение к приобретенным знаниям и к самому процессу их приобретения</a:t>
            </a: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3059832" y="1634470"/>
            <a:ext cx="5766314" cy="83099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Arial Narrow" pitchFamily="34" charset="0"/>
              </a:rPr>
              <a:t>Компетентностный</a:t>
            </a:r>
            <a:r>
              <a:rPr lang="ru-RU" sz="2400" b="1" dirty="0">
                <a:latin typeface="Arial Narrow" pitchFamily="34" charset="0"/>
              </a:rPr>
              <a:t> подход:</a:t>
            </a:r>
          </a:p>
          <a:p>
            <a:pPr algn="ctr"/>
            <a:r>
              <a:rPr lang="ru-RU" sz="2400" b="1" dirty="0">
                <a:latin typeface="Arial Narrow" pitchFamily="34" charset="0"/>
              </a:rPr>
              <a:t>в</a:t>
            </a:r>
            <a:r>
              <a:rPr lang="ru-RU" sz="2400" b="1" dirty="0" smtClean="0">
                <a:latin typeface="Arial Narrow" pitchFamily="34" charset="0"/>
              </a:rPr>
              <a:t> </a:t>
            </a:r>
            <a:r>
              <a:rPr lang="ru-RU" sz="2400" b="1" dirty="0">
                <a:latin typeface="Arial Narrow" pitchFamily="34" charset="0"/>
              </a:rPr>
              <a:t>результате обучения –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7047" y="332656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Современный урок: 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отличие </a:t>
            </a:r>
            <a:r>
              <a:rPr lang="ru-RU" sz="2400" b="1" dirty="0" err="1" smtClean="0">
                <a:solidFill>
                  <a:srgbClr val="C00000"/>
                </a:solidFill>
                <a:latin typeface="Arial Narrow" pitchFamily="34" charset="0"/>
              </a:rPr>
              <a:t>компетентностного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подхода от традиционного, </a:t>
            </a:r>
            <a:r>
              <a:rPr lang="ru-RU" sz="2400" b="1" dirty="0" err="1" smtClean="0">
                <a:solidFill>
                  <a:srgbClr val="C00000"/>
                </a:solidFill>
                <a:latin typeface="Arial Narrow" pitchFamily="34" charset="0"/>
              </a:rPr>
              <a:t>ЗУНовского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04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13576" cy="4608512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b="1" dirty="0" smtClean="0">
                <a:latin typeface="Arial Narrow" pitchFamily="34" charset="0"/>
              </a:rPr>
              <a:t>		    </a:t>
            </a:r>
            <a:r>
              <a:rPr lang="ru-RU" sz="5300" b="1" dirty="0" smtClean="0">
                <a:solidFill>
                  <a:srgbClr val="C00000"/>
                </a:solidFill>
                <a:latin typeface="Arial Narrow" pitchFamily="34" charset="0"/>
              </a:rPr>
              <a:t>Практикум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Arial Narrow" pitchFamily="34" charset="0"/>
              </a:rPr>
              <a:t>1- 2 группа: </a:t>
            </a:r>
            <a:r>
              <a:rPr lang="ru-RU" sz="3100" b="1" dirty="0" smtClean="0">
                <a:latin typeface="Arial Narrow" pitchFamily="34" charset="0"/>
              </a:rPr>
              <a:t>сравнительная характеристика деятельности учителя и учащихся на традиционном и современном уроке </a:t>
            </a:r>
            <a:br>
              <a:rPr lang="ru-RU" sz="3100" b="1" dirty="0" smtClean="0">
                <a:latin typeface="Arial Narrow" pitchFamily="34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Arial Narrow" pitchFamily="34" charset="0"/>
              </a:rPr>
              <a:t>3-4 </a:t>
            </a:r>
            <a:r>
              <a:rPr lang="ru-RU" sz="3100" b="1" dirty="0">
                <a:solidFill>
                  <a:srgbClr val="002060"/>
                </a:solidFill>
                <a:latin typeface="Arial Narrow" pitchFamily="34" charset="0"/>
              </a:rPr>
              <a:t>группа</a:t>
            </a:r>
            <a:r>
              <a:rPr lang="ru-RU" sz="3100" b="1" dirty="0" smtClean="0">
                <a:solidFill>
                  <a:srgbClr val="002060"/>
                </a:solidFill>
                <a:latin typeface="Arial Narrow" pitchFamily="34" charset="0"/>
              </a:rPr>
              <a:t>:          </a:t>
            </a:r>
            <a:r>
              <a:rPr lang="ru-RU" sz="3100" b="1" dirty="0" smtClean="0">
                <a:latin typeface="Arial Narrow" pitchFamily="34" charset="0"/>
              </a:rPr>
              <a:t>требования к уроку</a:t>
            </a:r>
            <a:br>
              <a:rPr lang="ru-RU" sz="3100" b="1" dirty="0" smtClean="0">
                <a:latin typeface="Arial Narrow" pitchFamily="34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Arial Narrow" pitchFamily="34" charset="0"/>
              </a:rPr>
              <a:t>5-6 </a:t>
            </a:r>
            <a:r>
              <a:rPr lang="ru-RU" sz="3100" b="1" dirty="0">
                <a:solidFill>
                  <a:srgbClr val="002060"/>
                </a:solidFill>
                <a:latin typeface="Arial Narrow" pitchFamily="34" charset="0"/>
              </a:rPr>
              <a:t>группа</a:t>
            </a:r>
            <a:r>
              <a:rPr lang="ru-RU" sz="3100" b="1" dirty="0" smtClean="0">
                <a:solidFill>
                  <a:srgbClr val="002060"/>
                </a:solidFill>
                <a:latin typeface="Arial Narrow" pitchFamily="34" charset="0"/>
              </a:rPr>
              <a:t>:</a:t>
            </a:r>
            <a:br>
              <a:rPr lang="ru-RU" sz="31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Arial Narrow" pitchFamily="34" charset="0"/>
              </a:rPr>
              <a:t>	</a:t>
            </a:r>
            <a:br>
              <a:rPr lang="ru-RU" sz="31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Arial Narrow" pitchFamily="34" charset="0"/>
              </a:rPr>
              <a:t>7 группа: </a:t>
            </a:r>
            <a:r>
              <a:rPr lang="ru-RU" sz="3100" b="1" dirty="0" smtClean="0">
                <a:latin typeface="Arial Narrow" pitchFamily="34" charset="0"/>
              </a:rPr>
              <a:t>критерии эффективности  современного    	       урока</a:t>
            </a:r>
            <a:br>
              <a:rPr lang="ru-RU" sz="3100" b="1" dirty="0" smtClean="0">
                <a:latin typeface="Arial Narrow" pitchFamily="34" charset="0"/>
              </a:rPr>
            </a:br>
            <a:endParaRPr lang="ru-RU" sz="3100" b="1" dirty="0">
              <a:latin typeface="Arial Narrow" pitchFamily="34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453752" y="2564904"/>
            <a:ext cx="155448" cy="9144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4" descr="http://parnasse.ru/upload/comments/60eea5c1f97e59bc22b3bc2486fa83b9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riroda.inc.ru/animation/compyt/xxoffic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1629" y="4459543"/>
            <a:ext cx="2276475" cy="213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243164"/>
              </p:ext>
            </p:extLst>
          </p:nvPr>
        </p:nvGraphicFramePr>
        <p:xfrm>
          <a:off x="323529" y="332656"/>
          <a:ext cx="8496944" cy="6264695"/>
        </p:xfrm>
        <a:graphic>
          <a:graphicData uri="http://schemas.openxmlformats.org/drawingml/2006/table">
            <a:tbl>
              <a:tblPr/>
              <a:tblGrid>
                <a:gridCol w="1863365"/>
                <a:gridCol w="3354057"/>
                <a:gridCol w="3279522"/>
              </a:tblGrid>
              <a:tr h="258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Требования к уроку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Традиционный урок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Урок современного типа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Объявление темы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Учитель сообщает учащимся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Формулируют сами учащиеся 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7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Сообщение целей и задач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7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Планирование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3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Практическая деятельность учащихся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7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Осуществление контроля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7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Осуществление коррекции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3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Оценивание </a:t>
                      </a:r>
                      <a:r>
                        <a:rPr lang="ru-RU" sz="14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учащихся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1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Итог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7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Домашнее задание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3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59632" y="387124"/>
            <a:ext cx="6840760" cy="533400"/>
          </a:xfrm>
          <a:noFill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C0000"/>
                </a:solidFill>
              </a:rPr>
              <a:t>Требования к уроку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990600"/>
            <a:ext cx="800735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 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348109"/>
              </p:ext>
            </p:extLst>
          </p:nvPr>
        </p:nvGraphicFramePr>
        <p:xfrm>
          <a:off x="323528" y="980728"/>
          <a:ext cx="8496944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5760640">
                <a:tc>
                  <a:txBody>
                    <a:bodyPr/>
                    <a:lstStyle/>
                    <a:p>
                      <a:r>
                        <a:rPr lang="ru-RU" sz="2000" b="1" i="1" u="sng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ru-RU" sz="2000" b="1" i="0" u="sng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Требования к структуре:</a:t>
                      </a:r>
                      <a:endParaRPr lang="ru-RU" sz="2000" b="1" u="sng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правильно определить дидактические и воспитательные цели урока и его значение в системе уроков;</a:t>
                      </a:r>
                    </a:p>
                    <a:p>
                      <a:pPr>
                        <a:buFont typeface="Arial" charset="0"/>
                        <a:buNone/>
                      </a:pPr>
                      <a:endParaRPr lang="ru-RU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92D05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sng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Требования к подготовке и организации урока: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обеспечить на уроке охрану здоровья школьников;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80" name="i-main-pic" descr="Картинка 13 из 1446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3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5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6768</TotalTime>
  <Words>2880</Words>
  <Application>Microsoft Office PowerPoint</Application>
  <PresentationFormat>Экран (4:3)</PresentationFormat>
  <Paragraphs>567</Paragraphs>
  <Slides>57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Презентация PowerPoint</vt:lpstr>
      <vt:lpstr>Компетентностный подход </vt:lpstr>
      <vt:lpstr>Презентация PowerPoint</vt:lpstr>
      <vt:lpstr>Презентация PowerPoint</vt:lpstr>
      <vt:lpstr>Презентация PowerPoint</vt:lpstr>
      <vt:lpstr>Презентация PowerPoint</vt:lpstr>
      <vt:lpstr>      Практикум 1- 2 группа: сравнительная характеристика деятельности учителя и учащихся на традиционном и современном уроке  3-4 группа:          требования к уроку 5-6 группа:   7 группа: критерии эффективности  современного            урока </vt:lpstr>
      <vt:lpstr>Презентация PowerPoint</vt:lpstr>
      <vt:lpstr>Требования к уроку</vt:lpstr>
      <vt:lpstr>Требования к уроку</vt:lpstr>
      <vt:lpstr>Критерии эффективности   современного урока</vt:lpstr>
      <vt:lpstr>Презентация PowerPoint</vt:lpstr>
      <vt:lpstr>Требования к уроку</vt:lpstr>
      <vt:lpstr>Требования к уроку</vt:lpstr>
      <vt:lpstr>Критерии эффективности   современного урока</vt:lpstr>
      <vt:lpstr>Учащийся на современном уроке: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современный урок</vt:lpstr>
      <vt:lpstr>Презентация PowerPoint</vt:lpstr>
      <vt:lpstr>Презентация PowerPoint</vt:lpstr>
      <vt:lpstr>Презентация PowerPoint</vt:lpstr>
      <vt:lpstr>Типы уроков</vt:lpstr>
      <vt:lpstr>Уроки общеметодологической направленности призваны: </vt:lpstr>
      <vt:lpstr>Презентация PowerPoint</vt:lpstr>
      <vt:lpstr>Конспект современного урока</vt:lpstr>
      <vt:lpstr>Плюсы современного урока</vt:lpstr>
      <vt:lpstr>         Плюсы современного урока - Осуществление дифференцированного подхода к              учащимся только на основе диагностики их реальных  учебных достижений.  - Формирование надпредметных способов учебной  деятельности (например, анализирование от    предмета к явлению, процессу, понятию).   - Создание условий для проявления самостоятельности  учащихся.                  - Рациональное использование средств обучения         (учебников, пособий, технических средств).</vt:lpstr>
      <vt:lpstr>Как изменяется урок:</vt:lpstr>
      <vt:lpstr> Благоприятные условия для урока </vt:lpstr>
      <vt:lpstr> Затрудняет проведение урока </vt:lpstr>
      <vt:lpstr>Презентация PowerPoint</vt:lpstr>
      <vt:lpstr>              Три постулата новой         технологии урока 1. Урок есть открытие истины, поиск истины и осмысление истины в совместной деятельности детей и учителя.  Урок дает ребенку опыт групповой интеллектуальной деятельности. 2. Урок есть часть жизни ребенка, и проживание этой жизни должно совершаться на уровне высокой    общечеловеческой культуры. Педагог должен иметь     смелость жить на уроке, а не устрашать детей, быть      открытым ко всем проявлениям жизни.          3.Человек в качестве субъекта осмысления          истины и субъекта жизни на уроке   остается                       всегда наивысшей ценностью. </vt:lpstr>
      <vt:lpstr>УРОК СЕГОДНЯ (выводы)</vt:lpstr>
      <vt:lpstr>Презентация PowerPoint</vt:lpstr>
      <vt:lpstr>Типичные недостатки современного урока</vt:lpstr>
      <vt:lpstr>Недостатки современного урока</vt:lpstr>
      <vt:lpstr>Философия конструктивизма Новые подходы к организации урока</vt:lpstr>
      <vt:lpstr>Философия конструктивизма</vt:lpstr>
      <vt:lpstr>Ценность урока</vt:lpstr>
      <vt:lpstr>Гигиенические требования  к уроку</vt:lpstr>
      <vt:lpstr>Современный урок</vt:lpstr>
      <vt:lpstr>Презентация PowerPoint</vt:lpstr>
      <vt:lpstr>Современный урок -</vt:lpstr>
      <vt:lpstr>Повысить эффективность  урока можно за счет:</vt:lpstr>
      <vt:lpstr>Золотые правила учителя</vt:lpstr>
      <vt:lpstr>РЕФЛЕКСИЯ Современный урок – это… Каждый  учитель высказывает письменно свое мнение и прикрепляет на ватман (в виде дерева или облака). Все высказывания обобщаются, и получается… </vt:lpstr>
      <vt:lpstr>Презентация PowerPoint</vt:lpstr>
      <vt:lpstr>Презентация PowerPoint</vt:lpstr>
      <vt:lpstr>Профессионализм учителя</vt:lpstr>
      <vt:lpstr>Профессионализм учителя</vt:lpstr>
      <vt:lpstr>Способствуют успеху урока</vt:lpstr>
      <vt:lpstr>Презентация PowerPoint</vt:lpstr>
      <vt:lpstr>Презентация PowerPoint</vt:lpstr>
      <vt:lpstr>Сущность НАСТОЯЩЕГО Учителя: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Учитель</cp:lastModifiedBy>
  <cp:revision>407</cp:revision>
  <dcterms:created xsi:type="dcterms:W3CDTF">2013-08-17T08:34:50Z</dcterms:created>
  <dcterms:modified xsi:type="dcterms:W3CDTF">2014-06-30T12:34:21Z</dcterms:modified>
</cp:coreProperties>
</file>