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87" r:id="rId2"/>
    <p:sldId id="297" r:id="rId3"/>
    <p:sldId id="318" r:id="rId4"/>
    <p:sldId id="306" r:id="rId5"/>
    <p:sldId id="267" r:id="rId6"/>
    <p:sldId id="298" r:id="rId7"/>
    <p:sldId id="312" r:id="rId8"/>
    <p:sldId id="311" r:id="rId9"/>
    <p:sldId id="313" r:id="rId10"/>
    <p:sldId id="314" r:id="rId11"/>
    <p:sldId id="319" r:id="rId12"/>
    <p:sldId id="282" r:id="rId13"/>
    <p:sldId id="316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99"/>
    <a:srgbClr val="99FFCC"/>
    <a:srgbClr val="CCFFCC"/>
    <a:srgbClr val="CCFF33"/>
    <a:srgbClr val="FF9933"/>
    <a:srgbClr val="54AA87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aseline="0"/>
              <a:t>Результаты выполнения  мониторинговых заданий</a:t>
            </a:r>
            <a:endParaRPr lang="ru-R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 w="25409">
                <a:noFill/>
              </a:ln>
            </c:spPr>
            <c:showVal val="1"/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Лист1!$B$2:$B$19</c:f>
              <c:numCache>
                <c:formatCode>0%</c:formatCode>
                <c:ptCount val="18"/>
                <c:pt idx="0">
                  <c:v>0.86000000000000065</c:v>
                </c:pt>
                <c:pt idx="1">
                  <c:v>0.97000000000000064</c:v>
                </c:pt>
                <c:pt idx="2">
                  <c:v>0.97000000000000064</c:v>
                </c:pt>
                <c:pt idx="3">
                  <c:v>0.94000000000000061</c:v>
                </c:pt>
                <c:pt idx="4">
                  <c:v>0.93</c:v>
                </c:pt>
                <c:pt idx="5">
                  <c:v>0.94000000000000061</c:v>
                </c:pt>
                <c:pt idx="6">
                  <c:v>0.84000000000000064</c:v>
                </c:pt>
                <c:pt idx="7">
                  <c:v>0.54</c:v>
                </c:pt>
                <c:pt idx="8">
                  <c:v>0.85000000000000064</c:v>
                </c:pt>
                <c:pt idx="9">
                  <c:v>0.33000000000000057</c:v>
                </c:pt>
                <c:pt idx="10">
                  <c:v>0.76000000000000101</c:v>
                </c:pt>
                <c:pt idx="11">
                  <c:v>0.74000000000000088</c:v>
                </c:pt>
                <c:pt idx="12">
                  <c:v>0.8</c:v>
                </c:pt>
                <c:pt idx="13">
                  <c:v>0.42000000000000032</c:v>
                </c:pt>
                <c:pt idx="14">
                  <c:v>0.630000000000001</c:v>
                </c:pt>
                <c:pt idx="15">
                  <c:v>0.630000000000001</c:v>
                </c:pt>
                <c:pt idx="16">
                  <c:v>0.44000000000000006</c:v>
                </c:pt>
                <c:pt idx="17">
                  <c:v>0.42000000000000032</c:v>
                </c:pt>
              </c:numCache>
            </c:numRef>
          </c:val>
        </c:ser>
        <c:dLbls>
          <c:showVal val="1"/>
        </c:dLbls>
        <c:axId val="95113216"/>
        <c:axId val="95115136"/>
      </c:barChart>
      <c:catAx>
        <c:axId val="95113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Задания теста</a:t>
                </a:r>
              </a:p>
            </c:rich>
          </c:tx>
          <c:layout/>
        </c:title>
        <c:numFmt formatCode="General" sourceLinked="1"/>
        <c:tickLblPos val="nextTo"/>
        <c:crossAx val="95115136"/>
        <c:crosses val="autoZero"/>
        <c:auto val="1"/>
        <c:lblAlgn val="ctr"/>
        <c:lblOffset val="100"/>
      </c:catAx>
      <c:valAx>
        <c:axId val="95115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Успешность выполнения в %</a:t>
                </a:r>
              </a:p>
            </c:rich>
          </c:tx>
          <c:layout/>
        </c:title>
        <c:numFmt formatCode="0%" sourceLinked="1"/>
        <c:tickLblPos val="nextTo"/>
        <c:crossAx val="95113216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3333FF"/>
            </a:solidFill>
          </c:spPr>
          <c:cat>
            <c:strRef>
              <c:f>Лист1!$A$3:$J$3</c:f>
              <c:strCache>
                <c:ptCount val="10"/>
                <c:pt idx="0">
                  <c:v>0-10%</c:v>
                </c:pt>
                <c:pt idx="1">
                  <c:v>11-20%</c:v>
                </c:pt>
                <c:pt idx="2">
                  <c:v>21-30%</c:v>
                </c:pt>
                <c:pt idx="3">
                  <c:v>31-40%</c:v>
                </c:pt>
                <c:pt idx="4">
                  <c:v>41-50%</c:v>
                </c:pt>
                <c:pt idx="5">
                  <c:v>51-60%</c:v>
                </c:pt>
                <c:pt idx="6">
                  <c:v>61-70%</c:v>
                </c:pt>
                <c:pt idx="7">
                  <c:v>71-80%</c:v>
                </c:pt>
                <c:pt idx="8">
                  <c:v>81-90%</c:v>
                </c:pt>
                <c:pt idx="9">
                  <c:v>91-100%</c:v>
                </c:pt>
              </c:strCache>
            </c:strRef>
          </c:cat>
          <c:val>
            <c:numRef>
              <c:f>Лист1!$A$4:$J$4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20</c:v>
                </c:pt>
                <c:pt idx="4">
                  <c:v>40</c:v>
                </c:pt>
                <c:pt idx="5">
                  <c:v>115</c:v>
                </c:pt>
                <c:pt idx="6">
                  <c:v>182</c:v>
                </c:pt>
                <c:pt idx="7">
                  <c:v>179</c:v>
                </c:pt>
                <c:pt idx="8">
                  <c:v>128</c:v>
                </c:pt>
                <c:pt idx="9">
                  <c:v>18</c:v>
                </c:pt>
              </c:numCache>
            </c:numRef>
          </c:val>
        </c:ser>
        <c:axId val="47385216"/>
        <c:axId val="47422848"/>
      </c:barChart>
      <c:catAx>
        <c:axId val="47385216"/>
        <c:scaling>
          <c:orientation val="minMax"/>
        </c:scaling>
        <c:axPos val="b"/>
        <c:tickLblPos val="nextTo"/>
        <c:crossAx val="47422848"/>
        <c:crosses val="autoZero"/>
        <c:auto val="1"/>
        <c:lblAlgn val="ctr"/>
        <c:lblOffset val="100"/>
      </c:catAx>
      <c:valAx>
        <c:axId val="47422848"/>
        <c:scaling>
          <c:orientation val="minMax"/>
        </c:scaling>
        <c:axPos val="l"/>
        <c:majorGridlines/>
        <c:numFmt formatCode="General" sourceLinked="1"/>
        <c:tickLblPos val="nextTo"/>
        <c:crossAx val="473852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F659F1-E9CB-41BD-B6EA-1092CEF61970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86BA74-C8BE-4756-9A97-35656D1884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A1055-89C9-44D7-8D35-A49E96B0E529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C48742-ABD5-4860-9B2D-AA01D59629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816FF-9FFD-48F6-9748-705993BE0DDB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ECEB2-F727-4F56-8304-F0182E2EFCB7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B84AE-81E6-4C3D-9E94-233647B269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A9452-41BC-4E07-A1EB-BD681251E5F6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0028E-9C03-4DDC-BFE4-38C880540E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D667-422F-4F9C-8EF7-ED396053D0CC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DAA47-A488-4FC2-B3D2-397CA42E9C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3964-A8BD-4C8E-9382-30480EBAB071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A5791-606C-4BB3-AF6B-D4283EA257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6D55F-9A36-4FB7-A6B4-2D4F7775A76B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3524E-950E-42FD-BD42-D6CE0455A6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4EAA-0F7C-474A-95ED-050518850263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E1CFA-BAB1-4F11-9843-89FD6F8529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C023-1884-43DE-8766-82CB3322636B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44CBE-8D50-4D84-865A-EBEEEB953F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9EB5-1AB5-4DA0-ABAA-AC2A3DA1465F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5CF15-2D47-4D82-BBB1-33173A3003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3A88-8645-45B8-8101-11D93B69539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EEC66-B9E1-4812-ABA2-A57D468FE3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BA2F-2323-488E-B56D-54DD81B030FE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65D0A-CFFC-45A0-AC6C-80EDB7C3DF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11F3-CE72-4EE7-A3C6-E3CE9A19EDE2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7C535-37A3-45B7-A060-DA9D95510E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7FD5-05E4-469B-98A1-0B7F32692201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6FA5A-1BC2-4CF6-8DC7-6F7E18ABB7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5BAC15-B968-4A2B-8D14-EF29EF645045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6DBAFEA-E8A5-4667-9698-4D8EFC60E1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trgo.omsk.obr55.ru/sved/ctruk/tutor/" TargetMode="External"/><Relationship Id="rId2" Type="http://schemas.openxmlformats.org/officeDocument/2006/relationships/hyperlink" Target="http://ctrgo.omsk.obr55.ru/sved/ctruk/tu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ctrgo.omsk.obr55.ru/sved/ctruk/tutor/monitoring" TargetMode="External"/><Relationship Id="rId4" Type="http://schemas.openxmlformats.org/officeDocument/2006/relationships/hyperlink" Target="NUL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74163" cy="6858000"/>
        </p:xfrm>
        <a:graphic>
          <a:graphicData uri="http://schemas.openxmlformats.org/presentationml/2006/ole">
            <p:oleObj spid="_x0000_s4098" name="Слайд" r:id="rId3" imgW="4570530" imgH="3427618" progId="PowerPoint.Slide.12">
              <p:embed/>
            </p:oleObj>
          </a:graphicData>
        </a:graphic>
      </p:graphicFrame>
      <p:sp>
        <p:nvSpPr>
          <p:cNvPr id="4099" name="Rectangle 16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6238" y="6427788"/>
            <a:ext cx="6119812" cy="457200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i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79388" y="115888"/>
            <a:ext cx="9144000" cy="1052512"/>
            <a:chOff x="0" y="0"/>
            <a:chExt cx="5760" cy="663"/>
          </a:xfrm>
        </p:grpSpPr>
        <p:pic>
          <p:nvPicPr>
            <p:cNvPr id="9221" name="Picture 12" descr="535a0ee66e4c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68" cy="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884" y="0"/>
              <a:ext cx="4876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2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Департамент образования </a:t>
              </a:r>
              <a:r>
                <a:rPr lang="en-US" altLang="ru-RU" sz="22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/>
              </a:r>
              <a:br>
                <a:rPr lang="en-US" altLang="ru-RU" sz="22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ru-RU" altLang="ru-RU" sz="22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Администрации города Омска</a:t>
              </a:r>
            </a:p>
          </p:txBody>
        </p:sp>
      </p:grpSp>
      <p:sp>
        <p:nvSpPr>
          <p:cNvPr id="13" name="Rectangle 32"/>
          <p:cNvSpPr txBox="1">
            <a:spLocks/>
          </p:cNvSpPr>
          <p:nvPr/>
        </p:nvSpPr>
        <p:spPr bwMode="auto">
          <a:xfrm>
            <a:off x="239713" y="1773238"/>
            <a:ext cx="8509000" cy="2519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3200" b="1" dirty="0" smtClean="0">
              <a:solidFill>
                <a:srgbClr val="F91515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F91515"/>
                </a:solidFill>
                <a:latin typeface="Times New Roman" panose="02020603050405020304" pitchFamily="18" charset="0"/>
              </a:rPr>
              <a:t>Анализ результатов муниципального мониторинга образовательных достижений обучающихся 5-х классов по математике в бюджетных общеобразовательных учреждениях города Омска  </a:t>
            </a:r>
            <a:br>
              <a:rPr lang="ru-RU" altLang="ru-RU" sz="3200" b="1" dirty="0" smtClean="0">
                <a:solidFill>
                  <a:srgbClr val="F91515"/>
                </a:solidFill>
                <a:latin typeface="Times New Roman" panose="02020603050405020304" pitchFamily="18" charset="0"/>
              </a:rPr>
            </a:br>
            <a:endParaRPr lang="ru-RU" altLang="ru-RU" sz="3200" b="1" dirty="0" smtClean="0">
              <a:solidFill>
                <a:srgbClr val="F91515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Прямоугольник 8"/>
          <p:cNvSpPr>
            <a:spLocks noChangeArrowheads="1"/>
          </p:cNvSpPr>
          <p:nvPr/>
        </p:nvSpPr>
        <p:spPr bwMode="auto">
          <a:xfrm>
            <a:off x="0" y="12684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Терлеева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Ольга Александровна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методист БОУ г. Омска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творческого развития и гуманитарного образования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Перспектива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CCFF99">
              <a:alpha val="30196"/>
            </a:srgbClr>
          </a:solidFill>
        </p:spPr>
        <p:txBody>
          <a:bodyPr/>
          <a:lstStyle/>
          <a:p>
            <a:r>
              <a:rPr lang="ru-RU" altLang="ru-RU" sz="2400" b="1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Анализ выполнения отдельных заданий мониторинга </a:t>
            </a:r>
            <a:endParaRPr lang="ru-RU" altLang="ru-RU" sz="240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142984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06437"/>
          </a:xfrm>
          <a:solidFill>
            <a:srgbClr val="CCFF99">
              <a:alpha val="30196"/>
            </a:srgb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Распределение обучающихся 5 классов по количеству выполненных заданий в % </a:t>
            </a:r>
            <a:r>
              <a:rPr lang="ru-RU" sz="2400" b="1" dirty="0" err="1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24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 работе по математике</a:t>
            </a:r>
            <a:endParaRPr lang="ru-RU" altLang="ru-RU" sz="2400" b="1" dirty="0" smtClean="0">
              <a:solidFill>
                <a:srgbClr val="3333FF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1428736"/>
          <a:ext cx="764386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84438" y="260350"/>
            <a:ext cx="5327650" cy="708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293" tIns="45644" rIns="91293" bIns="45644"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latin typeface="Cambria" pitchFamily="18" charset="0"/>
              </a:rPr>
              <a:t>Краткие выводы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1125538"/>
            <a:ext cx="8280400" cy="359886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Процедура мониторинга выполнена на достаточно высоком уровне: 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sz="2800" b="1" dirty="0">
                <a:solidFill>
                  <a:srgbClr val="2E3192"/>
                </a:solidFill>
                <a:latin typeface="Times New Roman" pitchFamily="18" charset="0"/>
                <a:cs typeface="Times New Roman" pitchFamily="18" charset="0"/>
              </a:rPr>
              <a:t> обучающихся усвоили содержание курса математики 5-ого класса на базовом и повышенном уровнях, умеют применять полученные знания в процессе решения учебных и жизненных задач.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5084763"/>
            <a:ext cx="8424863" cy="158273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Ключевые требования ФГОС (например, умение работать с информацией, читать и понимать текст) хотя и вызывают некоторые трудности, но в целом выполняются школьниками.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74163" cy="6858000"/>
        </p:xfrm>
        <a:graphic>
          <a:graphicData uri="http://schemas.openxmlformats.org/presentationml/2006/ole">
            <p:oleObj spid="_x0000_s20482" name="Слайд" r:id="rId3" imgW="4570530" imgH="3427618" progId="PowerPoint.Slide.12">
              <p:embed/>
            </p:oleObj>
          </a:graphicData>
        </a:graphic>
      </p:graphicFrame>
      <p:sp>
        <p:nvSpPr>
          <p:cNvPr id="20483" name="Rectangle 16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6238" y="6427788"/>
            <a:ext cx="6119812" cy="457200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i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79388" y="115888"/>
            <a:ext cx="9144000" cy="1052512"/>
            <a:chOff x="0" y="0"/>
            <a:chExt cx="5760" cy="663"/>
          </a:xfrm>
        </p:grpSpPr>
        <p:pic>
          <p:nvPicPr>
            <p:cNvPr id="9221" name="Picture 12" descr="535a0ee66e4c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68" cy="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884" y="0"/>
              <a:ext cx="4876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2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Департамент образования </a:t>
              </a:r>
              <a:r>
                <a:rPr lang="en-US" altLang="ru-RU" sz="22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/>
              </a:r>
              <a:br>
                <a:rPr lang="en-US" altLang="ru-RU" sz="22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</a:br>
              <a:r>
                <a:rPr lang="ru-RU" altLang="ru-RU" sz="2200" b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Администрации города Омска</a:t>
              </a:r>
            </a:p>
          </p:txBody>
        </p:sp>
      </p:grpSp>
      <p:sp>
        <p:nvSpPr>
          <p:cNvPr id="13" name="Rectangle 32"/>
          <p:cNvSpPr txBox="1">
            <a:spLocks/>
          </p:cNvSpPr>
          <p:nvPr/>
        </p:nvSpPr>
        <p:spPr bwMode="auto">
          <a:xfrm>
            <a:off x="239713" y="1773238"/>
            <a:ext cx="8509000" cy="2519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80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в Ваших руках, коллеги!</a:t>
            </a:r>
          </a:p>
          <a:p>
            <a:pPr algn="ctr" eaLnBrk="1" hangingPunct="1">
              <a:defRPr/>
            </a:pPr>
            <a:r>
              <a:rPr lang="ru-RU" sz="480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</a:t>
            </a:r>
            <a:r>
              <a:rPr lang="ru-RU" sz="480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0" y="12684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>
                <a:alpha val="3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0" y="333375"/>
            <a:ext cx="9144000" cy="5832475"/>
          </a:xfrm>
        </p:spPr>
        <p:txBody>
          <a:bodyPr/>
          <a:lstStyle/>
          <a:p>
            <a:pPr lvl="0" algn="l"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rgbClr val="C00000"/>
                </a:solidFill>
              </a:rPr>
              <a:t/>
            </a:r>
            <a:br>
              <a:rPr lang="ru-RU" altLang="ru-RU" sz="1200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о муниципальном мониторинге</a:t>
            </a:r>
            <a:r>
              <a:rPr lang="ru-RU" altLang="ru-RU" sz="2000" b="1" dirty="0" smtClean="0"/>
              <a:t> </a:t>
            </a:r>
            <a:r>
              <a:rPr lang="ru-RU" altLang="ru-RU" sz="1200" dirty="0" smtClean="0"/>
              <a:t>                    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Организация муниципального мониторинга образовательных достижений обучающихся 5 классов по математике  осуществлялась отделом общего образования департамента образования Администрации города Омска.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Разработка заданий муниципального мониторинга образовательных достижений обучающихся 5 классов по  математике осуществлялась преподавателями кафедры математики и методики обучения математике ФГБОУ ВО «Омский государственный педагогический университет».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Проведение муниципального мониторинга образовательных достижений обучающихся 5 классов по  математике было организовано в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13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бюджетных общеобразовательных учреждениях города Омска. В процедуре приняли участие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690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пятиклассников,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 33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учителя математики, подготовивших детей и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13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школьных координаторов.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>
                <a:alpha val="3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5832475"/>
          </a:xfrm>
        </p:spPr>
        <p:txBody>
          <a:bodyPr/>
          <a:lstStyle/>
          <a:p>
            <a:pPr lvl="0" algn="l"/>
            <a:r>
              <a:rPr lang="ru-RU" altLang="ru-RU" sz="1200" dirty="0" smtClean="0">
                <a:solidFill>
                  <a:srgbClr val="C00000"/>
                </a:solidFill>
              </a:rPr>
              <a:t/>
            </a:r>
            <a:br>
              <a:rPr lang="ru-RU" altLang="ru-RU" sz="1200" dirty="0" smtClean="0">
                <a:solidFill>
                  <a:srgbClr val="C00000"/>
                </a:solidFill>
              </a:rPr>
            </a:br>
            <a:r>
              <a:rPr lang="ru-RU" altLang="ru-RU" sz="1200" dirty="0" smtClean="0">
                <a:solidFill>
                  <a:srgbClr val="C00000"/>
                </a:solidFill>
              </a:rPr>
              <a:t/>
            </a:r>
            <a:br>
              <a:rPr lang="ru-RU" altLang="ru-RU" sz="1200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о муниципальном мониторинге</a:t>
            </a:r>
            <a:r>
              <a:rPr lang="ru-RU" altLang="ru-RU" sz="2000" b="1" dirty="0" smtClean="0"/>
              <a:t> </a:t>
            </a:r>
            <a:r>
              <a:rPr lang="ru-RU" altLang="ru-RU" sz="1200" dirty="0" smtClean="0"/>
              <a:t>                    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Информационно-техническую поддержку проведения муниципального мониторинга образовательных достижений обучающихся 5 классов математике  и подготовку электронного отчета выполнения работ школьников обеспечивал городской ресурсный центр «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Тьютор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 БОУ ДО г. Омска «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ЦТРиГО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«Перспектива» (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человека).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Информационно-методическое сопровождение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муниципального мониторинга образовательных достижений обучающихся 5 классов по математике осуществляли методисты БОУ ДО г. Омска «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ЦТРиГО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«Перспектива».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Внешнюю экспертизу проведения процедуры муниципального мониторинга по математике  осуществляли эксперты-наблюдатели из числа специалистов департамента образования Администрации города Омска (</a:t>
            </a:r>
            <a:r>
              <a:rPr lang="ru-RU" sz="2000" b="1" dirty="0" smtClean="0"/>
              <a:t>3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человека)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и 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методисты БОУ ДО г. Омска «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ЦТРиГО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«Перспектива» (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человек).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Аналитический отчёт выполнения работ обучающихся 5 классов математике мониторинга  школьниками подготовила 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Терлеева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О.А., методист БОУ ДО г. Омска «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ЦТРиГО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«Перспектива».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>
                <a:alpha val="3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26025"/>
          </a:xfrm>
          <a:noFill/>
        </p:spPr>
        <p:txBody>
          <a:bodyPr/>
          <a:lstStyle/>
          <a:p>
            <a:r>
              <a:rPr lang="ru-RU" altLang="ru-RU" sz="3200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21.03.2017</a:t>
            </a:r>
            <a: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</a:rPr>
              <a:t>13</a:t>
            </a:r>
            <a:r>
              <a:rPr lang="ru-RU" altLang="ru-RU" sz="2400" b="1" dirty="0" smtClean="0">
                <a:solidFill>
                  <a:srgbClr val="3333FF"/>
                </a:solidFill>
              </a:rPr>
              <a:t> БОУ Г. Омска, участвующих в мониторинге образовательных достижений обучающихся </a:t>
            </a:r>
            <a:br>
              <a:rPr lang="ru-RU" altLang="ru-RU" sz="2400" b="1" dirty="0" smtClean="0">
                <a:solidFill>
                  <a:srgbClr val="3333FF"/>
                </a:solidFill>
              </a:rPr>
            </a:br>
            <a:r>
              <a:rPr lang="ru-RU" altLang="ru-RU" sz="2400" b="1" dirty="0" smtClean="0">
                <a:solidFill>
                  <a:srgbClr val="FF0000"/>
                </a:solidFill>
              </a:rPr>
              <a:t>по математике </a:t>
            </a:r>
            <a:r>
              <a:rPr lang="ru-RU" altLang="ru-RU" sz="2400" b="1" dirty="0" smtClean="0">
                <a:solidFill>
                  <a:srgbClr val="3333FF"/>
                </a:solidFill>
              </a:rPr>
              <a:t/>
            </a:r>
            <a:br>
              <a:rPr lang="ru-RU" altLang="ru-RU" sz="2400" b="1" dirty="0" smtClean="0">
                <a:solidFill>
                  <a:srgbClr val="3333FF"/>
                </a:solidFill>
              </a:rPr>
            </a:br>
            <a:r>
              <a:rPr lang="ru-RU" altLang="ru-RU" sz="2400" b="1" dirty="0" smtClean="0">
                <a:solidFill>
                  <a:srgbClr val="3333FF"/>
                </a:solidFill>
              </a:rPr>
              <a:t>в 2016 – 2017 учебном году</a:t>
            </a:r>
            <a:br>
              <a:rPr lang="ru-RU" altLang="ru-RU" sz="2400" b="1" dirty="0" smtClean="0">
                <a:solidFill>
                  <a:srgbClr val="3333FF"/>
                </a:solidFill>
              </a:rPr>
            </a:br>
            <a:r>
              <a:rPr lang="ru-RU" altLang="ru-RU" sz="2400" b="1" dirty="0" smtClean="0">
                <a:solidFill>
                  <a:srgbClr val="3333FF"/>
                </a:solidFill>
              </a:rPr>
              <a:t/>
            </a:r>
            <a:br>
              <a:rPr lang="ru-RU" altLang="ru-RU" sz="2400" b="1" dirty="0" smtClean="0">
                <a:solidFill>
                  <a:srgbClr val="3333FF"/>
                </a:solidFill>
              </a:rPr>
            </a:br>
            <a:r>
              <a:rPr lang="ru-RU" alt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№№ 6, 27, 31, 40, 62, 71, 82, 99, 100</a:t>
            </a:r>
            <a:r>
              <a:rPr lang="en-US" alt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114, 123, 137, ШИ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Rectangle 32"/>
          <p:cNvSpPr>
            <a:spLocks noGrp="1"/>
          </p:cNvSpPr>
          <p:nvPr>
            <p:ph type="title" idx="4294967295"/>
          </p:nvPr>
        </p:nvSpPr>
        <p:spPr>
          <a:xfrm>
            <a:off x="239713" y="260350"/>
            <a:ext cx="8904287" cy="18002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 основу разработки заданий мониторинга положены требования к результатам освоения основной образовательной программы основного общего образования (ФГОС ООО)</a:t>
            </a:r>
            <a:endParaRPr lang="ru-RU" altLang="ru-RU" sz="2800" b="1" smtClean="0">
              <a:solidFill>
                <a:srgbClr val="F91515"/>
              </a:solidFill>
              <a:latin typeface="Times New Roman" pitchFamily="18" charset="0"/>
            </a:endParaRPr>
          </a:p>
        </p:txBody>
      </p:sp>
      <p:sp>
        <p:nvSpPr>
          <p:cNvPr id="143393" name="Rectangle 33" descr="Крупная клетка"/>
          <p:cNvSpPr>
            <a:spLocks noChangeArrowheads="1"/>
          </p:cNvSpPr>
          <p:nvPr/>
        </p:nvSpPr>
        <p:spPr bwMode="auto">
          <a:xfrm>
            <a:off x="239713" y="3068638"/>
            <a:ext cx="8653462" cy="1154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образования и науки РФ №1897 от 17.12.2010 г. "Об утверждении федерального государственных стандартов основного общего образования»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450" y="4868863"/>
            <a:ext cx="1165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33375"/>
            <a:ext cx="8820150" cy="7921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Calibri" panose="020F0502020204030204" pitchFamily="34" charset="0"/>
              </a:rPr>
              <a:t>Муниципальный  мониторинг достижений обучающихся  5-х классов, осваивающих ФГОС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196975"/>
            <a:ext cx="8280400" cy="5111750"/>
          </a:xfrm>
        </p:spPr>
        <p:txBody>
          <a:bodyPr/>
          <a:lstStyle/>
          <a:p>
            <a:pPr marL="26988"/>
            <a:r>
              <a:rPr lang="ru-RU" altLang="ru-RU" sz="2200" b="1" dirty="0" smtClean="0">
                <a:solidFill>
                  <a:srgbClr val="FF0000"/>
                </a:solidFill>
                <a:latin typeface="Calibri" pitchFamily="34" charset="0"/>
              </a:rPr>
              <a:t>Материалы и информация о мониторинге </a:t>
            </a:r>
          </a:p>
          <a:p>
            <a:pPr marL="26988"/>
            <a:r>
              <a:rPr lang="ru-RU" altLang="ru-RU" sz="2200" dirty="0" smtClean="0">
                <a:solidFill>
                  <a:srgbClr val="3B1D15"/>
                </a:solidFill>
                <a:latin typeface="Calibri" pitchFamily="34" charset="0"/>
              </a:rPr>
              <a:t>размещены на сайте БОУ г. Омска «ЦТРиГО «Перспектива»:</a:t>
            </a:r>
          </a:p>
          <a:p>
            <a:pPr marL="26988" algn="just"/>
            <a:r>
              <a:rPr lang="ru-RU" altLang="ru-RU" sz="2200" b="1" u="sng" dirty="0" smtClean="0">
                <a:solidFill>
                  <a:srgbClr val="54AA87"/>
                </a:solidFill>
                <a:latin typeface="Calibri" pitchFamily="34" charset="0"/>
              </a:rPr>
              <a:t>http://ctrgo.omsk.obr55.ru</a:t>
            </a:r>
            <a:r>
              <a:rPr lang="ru-RU" altLang="ru-RU" sz="2200" dirty="0" smtClean="0">
                <a:solidFill>
                  <a:srgbClr val="3B1D15"/>
                </a:solidFill>
                <a:latin typeface="Calibri" pitchFamily="34" charset="0"/>
              </a:rPr>
              <a:t>, </a:t>
            </a:r>
          </a:p>
          <a:p>
            <a:pPr marL="26988" algn="just"/>
            <a:r>
              <a:rPr lang="ru-RU" altLang="ru-RU" sz="2200" dirty="0" smtClean="0">
                <a:solidFill>
                  <a:srgbClr val="3B1D15"/>
                </a:solidFill>
                <a:latin typeface="Calibri" pitchFamily="34" charset="0"/>
              </a:rPr>
              <a:t>на странице </a:t>
            </a:r>
            <a:r>
              <a:rPr lang="ru-RU" altLang="ru-RU" sz="2200" b="1" dirty="0" smtClean="0">
                <a:solidFill>
                  <a:srgbClr val="3B1D15"/>
                </a:solidFill>
                <a:latin typeface="Calibri" pitchFamily="34" charset="0"/>
              </a:rPr>
              <a:t>«Городской ресурсный центр «</a:t>
            </a:r>
            <a:r>
              <a:rPr lang="ru-RU" altLang="ru-RU" sz="2200" b="1" dirty="0" err="1" smtClean="0">
                <a:solidFill>
                  <a:srgbClr val="3B1D15"/>
                </a:solidFill>
                <a:latin typeface="Calibri" pitchFamily="34" charset="0"/>
              </a:rPr>
              <a:t>Тьютор</a:t>
            </a:r>
            <a:r>
              <a:rPr lang="ru-RU" altLang="ru-RU" sz="2200" b="1" dirty="0" smtClean="0">
                <a:solidFill>
                  <a:srgbClr val="3B1D15"/>
                </a:solidFill>
                <a:latin typeface="Calibri" pitchFamily="34" charset="0"/>
              </a:rPr>
              <a:t>»:</a:t>
            </a:r>
            <a:r>
              <a:rPr lang="ru-RU" altLang="ru-RU" sz="2200" dirty="0" smtClean="0">
                <a:solidFill>
                  <a:srgbClr val="3B1D15"/>
                </a:solidFill>
                <a:latin typeface="Calibri" pitchFamily="34" charset="0"/>
              </a:rPr>
              <a:t> </a:t>
            </a:r>
            <a:r>
              <a:rPr lang="ru-RU" altLang="ru-RU" sz="2200" b="1" dirty="0" smtClean="0">
                <a:solidFill>
                  <a:srgbClr val="3B1D15"/>
                </a:solidFill>
                <a:latin typeface="Calibri" pitchFamily="34" charset="0"/>
                <a:hlinkClick r:id="rId2"/>
              </a:rPr>
              <a:t>http://ctrgo.omsk.obr55.ru/sved/ctruk/tutor</a:t>
            </a:r>
            <a:r>
              <a:rPr lang="ru-RU" altLang="ru-RU" sz="2200" b="1" dirty="0" smtClean="0">
                <a:solidFill>
                  <a:srgbClr val="3B1D15"/>
                </a:solidFill>
                <a:latin typeface="Calibri" pitchFamily="34" charset="0"/>
                <a:hlinkClick r:id="rId3"/>
              </a:rPr>
              <a:t>/</a:t>
            </a:r>
            <a:r>
              <a:rPr lang="ru-RU" altLang="ru-RU" sz="2200" b="1" dirty="0" smtClean="0">
                <a:solidFill>
                  <a:srgbClr val="3B1D15"/>
                </a:solidFill>
                <a:latin typeface="Calibri" pitchFamily="34" charset="0"/>
              </a:rPr>
              <a:t>,</a:t>
            </a:r>
          </a:p>
          <a:p>
            <a:pPr marL="26988" algn="just"/>
            <a:r>
              <a:rPr lang="ru-RU" altLang="ru-RU" sz="2200" dirty="0" smtClean="0">
                <a:solidFill>
                  <a:srgbClr val="3B1D15"/>
                </a:solidFill>
                <a:latin typeface="Calibri" pitchFamily="34" charset="0"/>
              </a:rPr>
              <a:t> в разделе </a:t>
            </a:r>
            <a:r>
              <a:rPr lang="ru-RU" altLang="ru-RU" sz="2200" b="1" dirty="0" smtClean="0">
                <a:solidFill>
                  <a:srgbClr val="3B1D15"/>
                </a:solidFill>
                <a:latin typeface="Calibri" pitchFamily="34" charset="0"/>
              </a:rPr>
              <a:t>«Мониторинг качества образования»:</a:t>
            </a:r>
            <a:r>
              <a:rPr lang="ru-RU" altLang="ru-RU" sz="2200" dirty="0" smtClean="0">
                <a:solidFill>
                  <a:srgbClr val="3B1D15"/>
                </a:solidFill>
                <a:latin typeface="Calibri" pitchFamily="34" charset="0"/>
              </a:rPr>
              <a:t> </a:t>
            </a:r>
            <a:r>
              <a:rPr lang="ru-RU" altLang="ru-RU" sz="2200" b="1" dirty="0" smtClean="0">
                <a:solidFill>
                  <a:srgbClr val="3B1D15"/>
                </a:solidFill>
                <a:latin typeface="Calibri" pitchFamily="34" charset="0"/>
                <a:hlinkClick r:id="rId4" invalidUrl="http:///"/>
              </a:rPr>
              <a:t>http://</a:t>
            </a:r>
            <a:r>
              <a:rPr lang="ru-RU" altLang="ru-RU" sz="2200" b="1" dirty="0" smtClean="0">
                <a:solidFill>
                  <a:srgbClr val="3B1D15"/>
                </a:solidFill>
                <a:latin typeface="Calibri" pitchFamily="34" charset="0"/>
                <a:hlinkClick r:id="rId5"/>
              </a:rPr>
              <a:t>ctrgo.omsk.obr55.ru/sved/ctruk/tutor/monitoring</a:t>
            </a:r>
            <a:r>
              <a:rPr lang="ru-RU" altLang="ru-RU" sz="2200" dirty="0" smtClean="0">
                <a:solidFill>
                  <a:srgbClr val="3B1D15"/>
                </a:solidFill>
                <a:latin typeface="Calibri" pitchFamily="34" charset="0"/>
              </a:rPr>
              <a:t> </a:t>
            </a:r>
          </a:p>
          <a:p>
            <a:pPr marL="26988"/>
            <a:r>
              <a:rPr lang="ru-RU" altLang="ru-RU" sz="2200" dirty="0" smtClean="0">
                <a:solidFill>
                  <a:srgbClr val="3B1D15"/>
                </a:solidFill>
                <a:latin typeface="Calibri" pitchFamily="34" charset="0"/>
              </a:rPr>
              <a:t>      </a:t>
            </a:r>
            <a:endParaRPr lang="ru-RU" altLang="ru-RU" sz="2400" dirty="0" smtClean="0">
              <a:solidFill>
                <a:srgbClr val="320E04"/>
              </a:solidFill>
            </a:endParaRP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148138"/>
            <a:ext cx="262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>
                <a:alpha val="3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Уровни сформированности предметных умений у обучающихся</a:t>
            </a:r>
            <a:endParaRPr lang="ru-RU" altLang="ru-RU" sz="3200" smtClean="0">
              <a:solidFill>
                <a:srgbClr val="3333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00113" y="2349500"/>
          <a:ext cx="7094537" cy="28082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58444">
                  <a:extLst>
                    <a:ext uri="{9D8B030D-6E8A-4147-A177-3AD203B41FA5}">
                      <a16:colId xmlns:a16="http://schemas.microsoft.com/office/drawing/2014/main" xmlns="" val="686263901"/>
                    </a:ext>
                  </a:extLst>
                </a:gridCol>
                <a:gridCol w="2366718">
                  <a:extLst>
                    <a:ext uri="{9D8B030D-6E8A-4147-A177-3AD203B41FA5}">
                      <a16:colId xmlns:a16="http://schemas.microsoft.com/office/drawing/2014/main" xmlns="" val="3098528326"/>
                    </a:ext>
                  </a:extLst>
                </a:gridCol>
                <a:gridCol w="2169375">
                  <a:extLst>
                    <a:ext uri="{9D8B030D-6E8A-4147-A177-3AD203B41FA5}">
                      <a16:colId xmlns:a16="http://schemas.microsoft.com/office/drawing/2014/main" xmlns="" val="1767884829"/>
                    </a:ext>
                  </a:extLst>
                </a:gridCol>
              </a:tblGrid>
              <a:tr h="1174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правильных ответов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работы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умений обучающегося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019700"/>
                  </a:ext>
                </a:extLst>
              </a:tr>
              <a:tr h="544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16-18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90-100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7936698"/>
                  </a:ext>
                </a:extLst>
              </a:tr>
              <a:tr h="544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60-80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4800373"/>
                  </a:ext>
                </a:extLst>
              </a:tr>
              <a:tr h="544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и менее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и менее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ниже базового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59853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>
                <a:alpha val="3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9263">
              <a:lnSpc>
                <a:spcPct val="115000"/>
              </a:lnSpc>
            </a:pPr>
            <a:r>
              <a:rPr lang="ru-RU" altLang="ru-RU" sz="3600" b="1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результаты мониторинга:</a:t>
            </a:r>
            <a:r>
              <a:rPr lang="ru-RU" altLang="ru-RU" sz="360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36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0" y="1571612"/>
            <a:ext cx="8715436" cy="4525963"/>
          </a:xfrm>
        </p:spPr>
        <p:txBody>
          <a:bodyPr/>
          <a:lstStyle/>
          <a:p>
            <a:pPr>
              <a:lnSpc>
                <a:spcPct val="115000"/>
              </a:lnSpc>
              <a:buFont typeface="Wingdings" pitchFamily="2" charset="2"/>
              <a:buChar char=""/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повышенный уровень предметных умений обучающегося - 146 (21%)   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(2016г.-36%), </a:t>
            </a:r>
            <a:endParaRPr lang="ru-RU" altLang="ru-RU" sz="2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"/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базовый уровень–476 опрошенных (69%)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(2016г.-54%),  </a:t>
            </a:r>
            <a:endParaRPr lang="ru-RU" altLang="ru-RU" sz="2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"/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 уровень (ниже базового) -  68 опрошенных  (10%).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(2016г.- 10%)</a:t>
            </a:r>
            <a:endParaRPr lang="ru-RU" altLang="ru-RU" sz="2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Wingdings" pitchFamily="2" charset="2"/>
              <a:buChar char=""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(3%) пятиклассников выполнили все 18 заданий!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(2016г.- 18%)</a:t>
            </a:r>
            <a:endParaRPr lang="ru-RU" altLang="ru-RU" sz="36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solidFill>
            <a:srgbClr val="CCFF99">
              <a:alpha val="27843"/>
            </a:srgbClr>
          </a:solidFill>
        </p:spPr>
        <p:txBody>
          <a:bodyPr/>
          <a:lstStyle/>
          <a:p>
            <a:r>
              <a:rPr lang="ru-RU" altLang="ru-RU" sz="32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Анализ выполнения отдельных заданий мониторинга </a:t>
            </a:r>
            <a:endParaRPr lang="ru-RU" altLang="ru-RU" sz="3200" dirty="0" smtClean="0">
              <a:solidFill>
                <a:srgbClr val="3333FF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6" y="2143116"/>
          <a:ext cx="8786874" cy="1714512"/>
        </p:xfrm>
        <a:graphic>
          <a:graphicData uri="http://schemas.openxmlformats.org/drawingml/2006/table">
            <a:tbl>
              <a:tblPr/>
              <a:tblGrid>
                <a:gridCol w="1173255"/>
                <a:gridCol w="451301"/>
                <a:gridCol w="408229"/>
                <a:gridCol w="462231"/>
                <a:gridCol w="462231"/>
                <a:gridCol w="462231"/>
                <a:gridCol w="438172"/>
                <a:gridCol w="405284"/>
                <a:gridCol w="462231"/>
                <a:gridCol w="451301"/>
                <a:gridCol w="398585"/>
                <a:gridCol w="398585"/>
                <a:gridCol w="398585"/>
                <a:gridCol w="421728"/>
                <a:gridCol w="398585"/>
                <a:gridCol w="398585"/>
                <a:gridCol w="398585"/>
                <a:gridCol w="398585"/>
                <a:gridCol w="398585"/>
              </a:tblGrid>
              <a:tr h="21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задания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обучающихся, выполнивших задание верно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591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668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671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648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644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652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582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376</a:t>
                      </a:r>
                      <a:endParaRPr lang="ru-RU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589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225</a:t>
                      </a:r>
                      <a:endParaRPr lang="ru-RU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527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553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291</a:t>
                      </a:r>
                      <a:endParaRPr lang="ru-RU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306</a:t>
                      </a:r>
                      <a:endParaRPr lang="ru-RU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291</a:t>
                      </a:r>
                      <a:endParaRPr lang="ru-RU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 обучающихся, выполнивших задание верно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86%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97%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94%</a:t>
                      </a:r>
                      <a:endParaRPr lang="ru-RU" sz="10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85%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76%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74%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1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28" marR="650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427</Words>
  <Application>Microsoft Office PowerPoint</Application>
  <PresentationFormat>Экран (4:3)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Слайд</vt:lpstr>
      <vt:lpstr>Слайд 1</vt:lpstr>
      <vt:lpstr> Информация о муниципальном мониторинге                            Организация муниципального мониторинга образовательных достижений обучающихся 5 классов по математике  осуществлялась отделом общего образования департамента образования Администрации города Омска.        Разработка заданий муниципального мониторинга образовательных достижений обучающихся 5 классов по  математике осуществлялась преподавателями кафедры математики и методики обучения математике ФГБОУ ВО «Омский государственный педагогический университет».            Проведение муниципального мониторинга образовательных достижений обучающихся 5 классов по  математике было организовано в 13 бюджетных общеобразовательных учреждениях города Омска. В процедуре приняли участие 690 пятиклассников,  33 учителя математики, подготовивших детей и 13 школьных координаторов. </vt:lpstr>
      <vt:lpstr>  Информация о муниципальном мониторинге                             Информационно-техническую поддержку проведения муниципального мониторинга образовательных достижений обучающихся 5 классов математике  и подготовку электронного отчета выполнения работ школьников обеспечивал городской ресурсный центр «Тьютор» БОУ ДО г. Омска «ЦТРиГО «Перспектива» (4человека).            Информационно-методическое сопровождение муниципального мониторинга образовательных достижений обучающихся 5 классов по математике осуществляли методисты БОУ ДО г. Омска «ЦТРиГО «Перспектива».             Внешнюю экспертизу проведения процедуры муниципального мониторинга по математике  осуществляли эксперты-наблюдатели из числа специалистов департамента образования Администрации города Омска (3 человека) и методисты БОУ ДО г. Омска «ЦТРиГО«Перспектива» (10 человек).           Аналитический отчёт выполнения работ обучающихся 5 классов математике мониторинга  школьниками подготовила Терлеева О.А., методист БОУ ДО г. Омска «ЦТРиГО «Перспектива». </vt:lpstr>
      <vt:lpstr>21.03.2017  13 БОУ Г. Омска, участвующих в мониторинге образовательных достижений обучающихся  по математике  в 2016 – 2017 учебном году  №№ 6, 27, 31, 40, 62, 71, 82, 99, 100, 114, 123, 137, ШИ 11</vt:lpstr>
      <vt:lpstr>В основу разработки заданий мониторинга положены требования к результатам освоения основной образовательной программы основного общего образования (ФГОС ООО)</vt:lpstr>
      <vt:lpstr>Муниципальный  мониторинг достижений обучающихся  5-х классов, осваивающих ФГОС</vt:lpstr>
      <vt:lpstr>Уровни сформированности предметных умений у обучающихся</vt:lpstr>
      <vt:lpstr>Общие результаты мониторинга:  </vt:lpstr>
      <vt:lpstr>Анализ выполнения отдельных заданий мониторинга </vt:lpstr>
      <vt:lpstr>Анализ выполнения отдельных заданий мониторинга </vt:lpstr>
      <vt:lpstr> Распределение обучающихся 5 классов по количеству выполненных заданий в % в работе по математике</vt:lpstr>
      <vt:lpstr>Слайд 12</vt:lpstr>
      <vt:lpstr>Слайд 13</vt:lpstr>
    </vt:vector>
  </TitlesOfParts>
  <Company>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АИС «Зачисление в школу»</dc:title>
  <dc:creator>umo01</dc:creator>
  <cp:lastModifiedBy>Администратор 1</cp:lastModifiedBy>
  <cp:revision>76</cp:revision>
  <dcterms:created xsi:type="dcterms:W3CDTF">2015-12-10T10:36:02Z</dcterms:created>
  <dcterms:modified xsi:type="dcterms:W3CDTF">2017-04-28T06:03:41Z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141657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