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7" r:id="rId2"/>
    <p:sldId id="256" r:id="rId3"/>
    <p:sldId id="262" r:id="rId4"/>
    <p:sldId id="259" r:id="rId5"/>
    <p:sldId id="263" r:id="rId6"/>
    <p:sldId id="272" r:id="rId7"/>
    <p:sldId id="271" r:id="rId8"/>
    <p:sldId id="273" r:id="rId9"/>
    <p:sldId id="264" r:id="rId10"/>
    <p:sldId id="265" r:id="rId11"/>
    <p:sldId id="261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645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449EE-0FC2-4F51-849D-12DA69959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DAA2-0E21-46CC-8D4E-B39BF0534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C5AA-1FBD-4983-8AFE-BDF071B34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7FF0-649B-4821-A670-93935541D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B1B1-E866-4CB4-9E25-C8D190EF4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2745E-FA3A-4BC4-B9A4-8E3073F32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F298E-2099-4946-9E9A-6E40D9845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8FA72-ECE3-454D-89D7-D2C783492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3100-52B7-43D7-BDA6-21572ACB8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C7A6F-8661-465F-A7AB-70A598481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F2247-4D06-4D87-AD20-41B158336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63491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3492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3493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3494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807764C-0482-4979-83ED-982EA8865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Microsoft_Office_PowerPoint111.sldx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95400" y="3933825"/>
            <a:ext cx="7348566" cy="2447925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350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самообразования</a:t>
            </a: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«Внедрение и использование компьютерных технологий в образовательном процессе на уроках математики»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95288" y="1700213"/>
            <a:ext cx="4535487" cy="12001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FF0000"/>
                </a:solidFill>
              </a:rPr>
              <a:t>Отчёт по самообразованию</a:t>
            </a:r>
          </a:p>
          <a:p>
            <a:pPr algn="ctr">
              <a:defRPr/>
            </a:pPr>
            <a:r>
              <a:rPr lang="ru-RU" sz="1800" b="1" i="1" dirty="0">
                <a:solidFill>
                  <a:srgbClr val="000099"/>
                </a:solidFill>
              </a:rPr>
              <a:t>учителя МОУ  СОШ №3 г.Ртищево Саратовской области Алексашиной Галины Михайловны</a:t>
            </a:r>
          </a:p>
        </p:txBody>
      </p:sp>
      <p:pic>
        <p:nvPicPr>
          <p:cNvPr id="3082" name="Picture 5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412875"/>
            <a:ext cx="2160587" cy="2017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84263"/>
          </a:xfrm>
        </p:spPr>
        <p:txBody>
          <a:bodyPr/>
          <a:lstStyle/>
          <a:p>
            <a:pPr eaLnBrk="1" hangingPunct="1"/>
            <a:r>
              <a:rPr lang="ru-RU" sz="1900" smtClean="0"/>
              <a:t> 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</a:rPr>
              <a:t>За   2010 -2011 учебный год имею следующие результаты: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89113"/>
            <a:ext cx="8643998" cy="4926035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Сентябрь 2010г.- подготовила ученицу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10 класса Медведеву А. к участию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в региональном  конкурсе творческих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работ «Математика в моей жизни -  2010» ,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которая получила  диплом победителя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 и грамоту ПАГС г. Саратова.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 Ноябрь2010г. - февраль2011г. Участие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 учащихся 5, 7 классов в  региональной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 математической дистанционной олимпиаде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 "Олимпик" для школьников образовательных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 учреждений Саратовской области.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000099"/>
                </a:solidFill>
              </a:rPr>
              <a:t>Абдуллина К. (7 класс) заняла 2 место. 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solidFill>
                <a:srgbClr val="000099"/>
              </a:solidFill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3909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0838" y="57150"/>
            <a:ext cx="2376487" cy="1584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67" name="Picture 10" descr="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773238"/>
            <a:ext cx="20875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1" descr="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292600"/>
            <a:ext cx="17446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000099"/>
                </a:solidFill>
              </a:rPr>
              <a:t/>
            </a:r>
            <a:br>
              <a:rPr lang="ru-RU" sz="3400" b="1" smtClean="0">
                <a:solidFill>
                  <a:srgbClr val="000099"/>
                </a:solidFill>
              </a:rPr>
            </a:br>
            <a:r>
              <a:rPr lang="ru-RU" sz="2400" b="1" smtClean="0">
                <a:solidFill>
                  <a:srgbClr val="000099"/>
                </a:solidFill>
              </a:rPr>
              <a:t>Районная научно-практическая </a:t>
            </a:r>
            <a:br>
              <a:rPr lang="ru-RU" sz="2400" b="1" smtClean="0">
                <a:solidFill>
                  <a:srgbClr val="000099"/>
                </a:solidFill>
              </a:rPr>
            </a:br>
            <a:r>
              <a:rPr lang="ru-RU" sz="2400" b="1" smtClean="0">
                <a:solidFill>
                  <a:srgbClr val="000099"/>
                </a:solidFill>
              </a:rPr>
              <a:t>конференция «Старт в науку» </a:t>
            </a:r>
            <a:br>
              <a:rPr lang="ru-RU" sz="2400" b="1" smtClean="0">
                <a:solidFill>
                  <a:srgbClr val="000099"/>
                </a:solidFill>
              </a:rPr>
            </a:br>
            <a:r>
              <a:rPr lang="ru-RU" sz="2400" b="1" smtClean="0">
                <a:solidFill>
                  <a:srgbClr val="000099"/>
                </a:solidFill>
              </a:rPr>
              <a:t>Медведева А. 2 место.</a:t>
            </a:r>
            <a:br>
              <a:rPr lang="ru-RU" sz="2400" b="1" smtClean="0">
                <a:solidFill>
                  <a:srgbClr val="000099"/>
                </a:solidFill>
              </a:rPr>
            </a:br>
            <a:endParaRPr lang="ru-RU" sz="2400" b="1" smtClean="0">
              <a:solidFill>
                <a:srgbClr val="000099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362950" cy="5040313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000099"/>
                </a:solidFill>
              </a:rPr>
              <a:t>Февраль 2011г. –  приняла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0099"/>
                </a:solidFill>
              </a:rPr>
              <a:t> участие в школьном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0099"/>
                </a:solidFill>
              </a:rPr>
              <a:t>конкурсе  для педагогов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0099"/>
                </a:solidFill>
              </a:rPr>
              <a:t> «Страница школьного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0099"/>
                </a:solidFill>
              </a:rPr>
              <a:t> сайта». Грамота в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0099"/>
                </a:solidFill>
              </a:rPr>
              <a:t>номинации «</a:t>
            </a:r>
            <a:r>
              <a:rPr lang="en-US" b="1" dirty="0">
                <a:solidFill>
                  <a:srgbClr val="000099"/>
                </a:solidFill>
              </a:rPr>
              <a:t>Web</a:t>
            </a:r>
            <a:r>
              <a:rPr lang="ru-RU" b="1" dirty="0">
                <a:solidFill>
                  <a:srgbClr val="000099"/>
                </a:solidFill>
              </a:rPr>
              <a:t>-страница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0099"/>
                </a:solidFill>
              </a:rPr>
              <a:t> – окно в мировое </a:t>
            </a:r>
          </a:p>
          <a:p>
            <a:pPr eaLnBrk="1" hangingPunct="1">
              <a:defRPr/>
            </a:pPr>
            <a:r>
              <a:rPr lang="ru-RU" b="1" dirty="0">
                <a:solidFill>
                  <a:srgbClr val="000099"/>
                </a:solidFill>
              </a:rPr>
              <a:t>информационное пространство».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93189" name="Picture 5" descr="IMG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349500"/>
            <a:ext cx="2312987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12" descr="IMG_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88913"/>
            <a:ext cx="15113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85786" y="3124200"/>
            <a:ext cx="7993089" cy="24415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СЧИТАЙ НЕСЧАСТНЫМ ТОТ ДЕНЬ ИЛИ ЧАС, В КОТОРЫЙ ТЫ НЕ УСВОИЛ НИЧЕГО НОВОГО И НИЧЕГО НЕ ПРИБАВИЛ К СВОЕМУ ОБРАЗОВАНИЮ.»</a:t>
            </a:r>
          </a:p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</a:p>
        </p:txBody>
      </p:sp>
      <p:sp>
        <p:nvSpPr>
          <p:cNvPr id="94212" name="Rectangle 8"/>
          <p:cNvSpPr>
            <a:spLocks noChangeArrowheads="1"/>
          </p:cNvSpPr>
          <p:nvPr/>
        </p:nvSpPr>
        <p:spPr bwMode="auto">
          <a:xfrm>
            <a:off x="0" y="0"/>
            <a:ext cx="755650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solidFill>
                <a:srgbClr val="FF3300"/>
              </a:solidFill>
            </a:endParaRPr>
          </a:p>
        </p:txBody>
      </p:sp>
      <p:pic>
        <p:nvPicPr>
          <p:cNvPr id="43025" name="Picture 17" descr="Комен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14313"/>
            <a:ext cx="21256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105400" y="5029200"/>
            <a:ext cx="36576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Я. А. КОМЕНСКИЙ.                  </a:t>
            </a:r>
          </a:p>
          <a:p>
            <a:pPr>
              <a:spcBef>
                <a:spcPct val="50000"/>
              </a:spcBef>
              <a:defRPr/>
            </a:pPr>
            <a:endParaRPr 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3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3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43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 autoUpdateAnimBg="0" advAuto="1000"/>
      <p:bldP spid="43026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576262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defRPr/>
            </a:pPr>
            <a:r>
              <a:rPr lang="ru-RU" sz="4000" dirty="0">
                <a:solidFill>
                  <a:srgbClr val="FF0000"/>
                </a:solidFill>
              </a:rPr>
              <a:t>Актуальность темы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84313"/>
            <a:ext cx="8642350" cy="5113337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</a:rPr>
              <a:t>Компьютерные технологии обучения – совокупность методов, приемов, способов, средств создания педагогических условий на основе компьютерной техники, средств телекоммуникационной связи и  интерактивного программного продукта, моделирующих часть функций педагога по представлению, передаче и сбору информации, организации контроля и управления познавательной деятельностью.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FF0066"/>
                </a:solidFill>
              </a:rPr>
              <a:t> Использования компьютеров на уроках – эффективное средство интересной для учащихся познавательной деятельности, которая оказывает для учителя широкие возможности совершенствования уроков.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</a:rPr>
              <a:t>                                            </a:t>
            </a:r>
          </a:p>
        </p:txBody>
      </p:sp>
      <p:pic>
        <p:nvPicPr>
          <p:cNvPr id="2056" name="Picture 9" descr="peopl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8685" y="1"/>
            <a:ext cx="1464490" cy="15716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5838" y="404813"/>
            <a:ext cx="8158162" cy="7413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400" b="1">
                <a:solidFill>
                  <a:srgbClr val="FF0000"/>
                </a:solidFill>
              </a:rPr>
              <a:t/>
            </a:r>
            <a:br>
              <a:rPr lang="ru-RU" sz="3400" b="1">
                <a:solidFill>
                  <a:srgbClr val="FF0000"/>
                </a:solidFill>
              </a:rPr>
            </a:br>
            <a:r>
              <a:rPr lang="ru-RU" sz="3400" b="1">
                <a:solidFill>
                  <a:srgbClr val="FF0000"/>
                </a:solidFill>
              </a:rPr>
              <a:t>Использование ИКТ на уроках позволяет:</a:t>
            </a:r>
            <a:r>
              <a:rPr lang="ru-RU" sz="3400">
                <a:solidFill>
                  <a:srgbClr val="FF0000"/>
                </a:solidFill>
              </a:rPr>
              <a:t/>
            </a:r>
            <a:br>
              <a:rPr lang="ru-RU" sz="3400">
                <a:solidFill>
                  <a:srgbClr val="FF0000"/>
                </a:solidFill>
              </a:rPr>
            </a:br>
            <a:endParaRPr lang="ru-RU" sz="3400">
              <a:solidFill>
                <a:srgbClr val="FF0000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23850" y="1428736"/>
            <a:ext cx="8677306" cy="495520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сделать процесс обучения более интересным, ярким и увлекательным;</a:t>
            </a:r>
          </a:p>
          <a:p>
            <a:pPr>
              <a:buFont typeface="Arial" charset="0"/>
              <a:buChar char="•"/>
              <a:defRPr/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* эффективно решить проблему наглядности обучения;</a:t>
            </a: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индивидуализировать процесс обучения;</a:t>
            </a:r>
          </a:p>
          <a:p>
            <a:pPr>
              <a:buFont typeface="Arial" charset="0"/>
              <a:buChar char="•"/>
              <a:defRPr/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раскрепостить учеников при ответе на вопросы (компьютер корректно и без эмоций реагирует на ошибки);</a:t>
            </a:r>
          </a:p>
          <a:p>
            <a:pPr>
              <a:buFont typeface="Arial" charset="0"/>
              <a:buChar char="•"/>
              <a:defRPr/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* совершенствовать навыки самоконтроля;</a:t>
            </a:r>
          </a:p>
          <a:p>
            <a:pPr>
              <a:defRPr/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* организовать учебно-исследовательскую деятельность.</a:t>
            </a:r>
          </a:p>
          <a:p>
            <a:pPr algn="ctr" eaLnBrk="0" hangingPunct="0">
              <a:defRPr/>
            </a:pPr>
            <a:endParaRPr lang="ru-RU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5508625" y="2781300"/>
            <a:ext cx="2879725" cy="29527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755650" y="2852738"/>
            <a:ext cx="2951163" cy="28813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00113" y="2997200"/>
            <a:ext cx="2520950" cy="2593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</a:rPr>
              <a:t>1 задача</a:t>
            </a:r>
          </a:p>
          <a:p>
            <a:pPr algn="ctr" eaLnBrk="0" hangingPunct="0"/>
            <a:r>
              <a:rPr lang="ru-RU" sz="1800" b="1">
                <a:solidFill>
                  <a:srgbClr val="000099"/>
                </a:solidFill>
                <a:latin typeface="Times New Roman" pitchFamily="18" charset="0"/>
              </a:rPr>
              <a:t>Совершенствование качества современного урока,</a:t>
            </a:r>
            <a:r>
              <a:rPr lang="ru-RU" sz="18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800" b="1">
                <a:solidFill>
                  <a:srgbClr val="000099"/>
                </a:solidFill>
                <a:latin typeface="Times New Roman" pitchFamily="18" charset="0"/>
              </a:rPr>
              <a:t>повышение его эффективности путём использования новых педагогических технологий.</a:t>
            </a:r>
            <a:r>
              <a:rPr lang="ru-RU" sz="1800" b="1">
                <a:solidFill>
                  <a:schemeClr val="hlink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31749" name="Freeform 5"/>
          <p:cNvSpPr>
            <a:spLocks/>
          </p:cNvSpPr>
          <p:nvPr/>
        </p:nvSpPr>
        <p:spPr bwMode="gray">
          <a:xfrm>
            <a:off x="3203575" y="206057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16389" name="AutoShape 6"/>
          <p:cNvSpPr>
            <a:spLocks noChangeAspect="1" noChangeArrowheads="1" noTextEdit="1"/>
          </p:cNvSpPr>
          <p:nvPr/>
        </p:nvSpPr>
        <p:spPr bwMode="gray">
          <a:xfrm flipH="1">
            <a:off x="5867400" y="328453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Freeform 7"/>
          <p:cNvSpPr>
            <a:spLocks/>
          </p:cNvSpPr>
          <p:nvPr/>
        </p:nvSpPr>
        <p:spPr bwMode="gray">
          <a:xfrm flipH="1">
            <a:off x="5148263" y="2060575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grpSp>
        <p:nvGrpSpPr>
          <p:cNvPr id="16391" name="Group 8"/>
          <p:cNvGrpSpPr>
            <a:grpSpLocks/>
          </p:cNvGrpSpPr>
          <p:nvPr/>
        </p:nvGrpSpPr>
        <p:grpSpPr bwMode="auto">
          <a:xfrm>
            <a:off x="3132138" y="476250"/>
            <a:ext cx="2998787" cy="1601788"/>
            <a:chOff x="1997" y="1314"/>
            <a:chExt cx="1889" cy="1009"/>
          </a:xfrm>
        </p:grpSpPr>
        <p:grpSp>
          <p:nvGrpSpPr>
            <p:cNvPr id="16397" name="Group 9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1754" name="Oval 10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31755" name="Oval 11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1800"/>
              </a:p>
            </p:txBody>
          </p:sp>
        </p:grpSp>
        <p:sp>
          <p:nvSpPr>
            <p:cNvPr id="31756" name="Oval 12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3851275" y="620713"/>
            <a:ext cx="1466850" cy="669925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0000"/>
                </a:solidFill>
              </a:rPr>
              <a:t>ЗАДАЧИ</a:t>
            </a:r>
            <a:endParaRPr lang="en-US" sz="24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3779838" y="3573463"/>
            <a:ext cx="1655762" cy="23193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2   задача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ru-RU" sz="1800" b="1">
                <a:solidFill>
                  <a:srgbClr val="000099"/>
                </a:solidFill>
                <a:latin typeface="Times New Roman" pitchFamily="18" charset="0"/>
              </a:rPr>
              <a:t>Создание условий для освоения новых УМК и технологий обучения.</a:t>
            </a:r>
          </a:p>
          <a:p>
            <a:pPr algn="ctr"/>
            <a:endParaRPr lang="en-US" sz="1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94" name="AutoShape 18"/>
          <p:cNvSpPr>
            <a:spLocks noChangeArrowheads="1"/>
          </p:cNvSpPr>
          <p:nvPr/>
        </p:nvSpPr>
        <p:spPr bwMode="auto">
          <a:xfrm>
            <a:off x="3492500" y="3500438"/>
            <a:ext cx="2232025" cy="25923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5724525" y="3141663"/>
            <a:ext cx="2519363" cy="23193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3  Задача</a:t>
            </a:r>
            <a:r>
              <a:rPr lang="ru-RU" sz="2000" b="1">
                <a:solidFill>
                  <a:srgbClr val="000000"/>
                </a:solidFill>
              </a:rPr>
              <a:t> </a:t>
            </a:r>
            <a:r>
              <a:rPr lang="ru-RU" sz="1600" b="1"/>
              <a:t> </a:t>
            </a:r>
            <a:r>
              <a:rPr lang="ru-RU" sz="1800" b="1">
                <a:solidFill>
                  <a:srgbClr val="000099"/>
                </a:solidFill>
                <a:latin typeface="Times New Roman" pitchFamily="18" charset="0"/>
              </a:rPr>
              <a:t>Совершенствование профессионального самообразования с целью качественной подготовки  учащихся к государственной (итоговой)аттестации.</a:t>
            </a:r>
            <a:r>
              <a:rPr lang="ru-RU" sz="1600">
                <a:solidFill>
                  <a:srgbClr val="000099"/>
                </a:solidFill>
              </a:rPr>
              <a:t> 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31764" name="Freeform 20"/>
          <p:cNvSpPr>
            <a:spLocks/>
          </p:cNvSpPr>
          <p:nvPr/>
        </p:nvSpPr>
        <p:spPr bwMode="gray">
          <a:xfrm rot="4222093" flipH="1">
            <a:off x="3875882" y="2602706"/>
            <a:ext cx="1511300" cy="71913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над темой по самообразованию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85720" y="1500174"/>
            <a:ext cx="8643998" cy="193899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 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Изучение литературы  по теме, составление программы реализации темы самообразования, прохождение курсов. </a:t>
            </a:r>
          </a:p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1. Курс подготовки по программе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</a:rPr>
              <a:t>«Оператор – пользователь ПК».</a:t>
            </a:r>
          </a:p>
          <a:p>
            <a:pPr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2.Подготовка по программе </a:t>
            </a: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Intel </a:t>
            </a: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</a:rPr>
              <a:t>«Обучение для будущего».</a:t>
            </a:r>
          </a:p>
        </p:txBody>
      </p:sp>
      <p:pic>
        <p:nvPicPr>
          <p:cNvPr id="72716" name="Picture 12" descr="IM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929066"/>
            <a:ext cx="3960813" cy="2736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2718" name="Picture 14" descr="IMG_0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4000504"/>
            <a:ext cx="4700587" cy="234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solidFill>
                  <a:srgbClr val="FF0000"/>
                </a:solidFill>
              </a:rPr>
              <a:t>Работа по внедрению ИКТ  на уроках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28763"/>
            <a:ext cx="8662988" cy="4995862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</a:rPr>
              <a:t>На своих уроках использую: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 раздаточный и дидактический материал, подготовленный с помощью компьютерной техники;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компьютерные образовательные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 программы из серии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 «Виртуальная школа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Кирилла и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</a:rPr>
              <a:t>Мефодия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»;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С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</a:rPr>
              <a:t>D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 диски с программным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обеспечением по  математике;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электронные домашние задания с нахождением информации в Интернет для создания методической копилки;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1800" dirty="0"/>
          </a:p>
        </p:txBody>
      </p:sp>
      <p:pic>
        <p:nvPicPr>
          <p:cNvPr id="91141" name="Picture 5" descr="SAM_630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625" y="2781300"/>
            <a:ext cx="3198813" cy="2376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14290"/>
            <a:ext cx="8507413" cy="6429420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endParaRPr lang="ru-RU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</a:rPr>
              <a:t>мультимедийные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презентации на разных этапах урока и во внеклассной работе;</a:t>
            </a:r>
          </a:p>
        </p:txBody>
      </p:sp>
      <p:pic>
        <p:nvPicPr>
          <p:cNvPr id="89093" name="Picture 5" descr="SAM_63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1628775"/>
            <a:ext cx="2303462" cy="266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9105" name="Rectangle 7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3214688" y="1785938"/>
          <a:ext cx="2376487" cy="2160587"/>
        </p:xfrm>
        <a:graphic>
          <a:graphicData uri="http://schemas.openxmlformats.org/presentationml/2006/ole">
            <p:oleObj spid="_x0000_s89094" name="Слайд" r:id="rId4" imgW="4572180" imgH="3428972" progId="PowerPoint.Slide.8">
              <p:embed/>
            </p:oleObj>
          </a:graphicData>
        </a:graphic>
      </p:graphicFrame>
      <p:sp>
        <p:nvSpPr>
          <p:cNvPr id="89106" name="Rectangle 9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5929313" y="1714500"/>
          <a:ext cx="2808287" cy="2016125"/>
        </p:xfrm>
        <a:graphic>
          <a:graphicData uri="http://schemas.openxmlformats.org/presentationml/2006/ole">
            <p:oleObj spid="_x0000_s89096" name="Слайд" r:id="rId5" imgW="4572180" imgH="3428972" progId="PowerPoint.Slide.8">
              <p:embed/>
            </p:oleObj>
          </a:graphicData>
        </a:graphic>
      </p:graphicFrame>
      <p:sp>
        <p:nvSpPr>
          <p:cNvPr id="89107" name="Rectangle 11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571500" y="4500563"/>
          <a:ext cx="2643188" cy="1778000"/>
        </p:xfrm>
        <a:graphic>
          <a:graphicData uri="http://schemas.openxmlformats.org/presentationml/2006/ole">
            <p:oleObj spid="_x0000_s89098" name="Слайд" r:id="rId6" imgW="3297901" imgH="2475089" progId="PowerPoint.Slide.8">
              <p:embed/>
            </p:oleObj>
          </a:graphicData>
        </a:graphic>
      </p:graphicFrame>
      <p:pic>
        <p:nvPicPr>
          <p:cNvPr id="2" name="Picture 12" descr="IMG_116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86512" y="4214818"/>
            <a:ext cx="2571308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910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graphicFrame>
        <p:nvGraphicFramePr>
          <p:cNvPr id="89099" name="Object 11"/>
          <p:cNvGraphicFramePr>
            <a:graphicFrameLocks noChangeAspect="1"/>
          </p:cNvGraphicFramePr>
          <p:nvPr/>
        </p:nvGraphicFramePr>
        <p:xfrm>
          <a:off x="3500438" y="4143375"/>
          <a:ext cx="2562225" cy="2071688"/>
        </p:xfrm>
        <a:graphic>
          <a:graphicData uri="http://schemas.openxmlformats.org/presentationml/2006/ole">
            <p:oleObj spid="_x0000_s89099" name="Слайд" r:id="rId8" imgW="4568900" imgH="342588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14488"/>
            <a:ext cx="8642350" cy="4824412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тесты обучающего характера в электронном варианте. Они очень полезны для усвоения определений, формул, свойств и т.д.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 тестовый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контроль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619250" cy="1341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65" name="Picture 5" descr="SAM_629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3500438"/>
            <a:ext cx="2735262" cy="2305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66" name="Picture 6" descr="SAM_628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3214686"/>
            <a:ext cx="2520950" cy="2376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67" name="Picture 7" descr="SAM_629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43306" y="2571744"/>
            <a:ext cx="2303463" cy="2232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68" name="Picture 8" descr="SAM_629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838" y="4941888"/>
            <a:ext cx="1838325" cy="1590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799013" y="457200"/>
            <a:ext cx="4344987" cy="56149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  <a:t>                                                       </a:t>
            </a:r>
            <a:br>
              <a:rPr lang="ru-RU" sz="3600" kern="1200" cap="all" dirty="0"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3731" name="Содержимое 6"/>
          <p:cNvSpPr>
            <a:spLocks noGrp="1"/>
          </p:cNvSpPr>
          <p:nvPr>
            <p:ph sz="half" idx="4294967295"/>
          </p:nvPr>
        </p:nvSpPr>
        <p:spPr>
          <a:xfrm>
            <a:off x="476250" y="2143125"/>
            <a:ext cx="8239154" cy="4321175"/>
          </a:xfrm>
          <a:solidFill>
            <a:srgbClr val="CCFFFF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/>
              <a:t>   </a:t>
            </a:r>
            <a:r>
              <a:rPr lang="ru-RU" sz="4400" b="1" dirty="0">
                <a:solidFill>
                  <a:srgbClr val="000099"/>
                </a:solidFill>
                <a:latin typeface="Times New Roman" pitchFamily="18" charset="0"/>
              </a:rPr>
              <a:t>Учитель должен удивляться красоте и мощи математических методов и заражать этим своих учеников.</a:t>
            </a:r>
            <a:endParaRPr lang="ru-RU" sz="4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2584012" cy="19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яные знаки">
  <a:themeElements>
    <a:clrScheme name="Водяные зна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Водяные зна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яные зна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дяные знаки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яные знаки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1192</TotalTime>
  <Words>404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Wingdings</vt:lpstr>
      <vt:lpstr>Calibri</vt:lpstr>
      <vt:lpstr>Times New Roman</vt:lpstr>
      <vt:lpstr>Verdana</vt:lpstr>
      <vt:lpstr>Водяные знаки</vt:lpstr>
      <vt:lpstr>Водяные знаки</vt:lpstr>
      <vt:lpstr>Слайд</vt:lpstr>
      <vt:lpstr>Слайд 1</vt:lpstr>
      <vt:lpstr>Слайд 2</vt:lpstr>
      <vt:lpstr> Использование ИКТ на уроках позволяет: </vt:lpstr>
      <vt:lpstr>Слайд 4</vt:lpstr>
      <vt:lpstr>Работа над темой по самообразованию</vt:lpstr>
      <vt:lpstr>Работа по внедрению ИКТ  на уроках</vt:lpstr>
      <vt:lpstr>Слайд 7</vt:lpstr>
      <vt:lpstr>Слайд 8</vt:lpstr>
      <vt:lpstr>Слайд 9</vt:lpstr>
      <vt:lpstr> За   2010 -2011 учебный год имею следующие результаты:</vt:lpstr>
      <vt:lpstr> Районная научно-практическая  конференция «Старт в науку»  Медведева А. 2 место.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2011-04-24T08:20:44Z</dcterms:created>
  <dcterms:modified xsi:type="dcterms:W3CDTF">2011-05-09T13:59:11Z</dcterms:modified>
</cp:coreProperties>
</file>