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 id="272" r:id="rId18"/>
    <p:sldId id="278" r:id="rId19"/>
    <p:sldId id="282" r:id="rId20"/>
    <p:sldId id="279" r:id="rId21"/>
    <p:sldId id="273" r:id="rId22"/>
    <p:sldId id="286" r:id="rId23"/>
    <p:sldId id="283" r:id="rId24"/>
    <p:sldId id="284" r:id="rId25"/>
    <p:sldId id="285" r:id="rId26"/>
    <p:sldId id="274" r:id="rId27"/>
    <p:sldId id="287" r:id="rId28"/>
    <p:sldId id="275" r:id="rId29"/>
    <p:sldId id="276" r:id="rId30"/>
    <p:sldId id="277" r:id="rId3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344" autoAdjust="0"/>
    <p:restoredTop sz="94660"/>
  </p:normalViewPr>
  <p:slideViewPr>
    <p:cSldViewPr>
      <p:cViewPr>
        <p:scale>
          <a:sx n="66" d="100"/>
          <a:sy n="66" d="100"/>
        </p:scale>
        <p:origin x="-708" y="-1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758F6EA-DFE0-41D0-BFF5-0C90C1843216}" type="datetimeFigureOut">
              <a:rPr lang="ru-RU"/>
              <a:pPr>
                <a:defRPr/>
              </a:pPr>
              <a:t>18.11.2013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6852910-FA0B-4A93-9368-1519089D893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337946F-ADAC-48BF-93DF-BFF12820A8CE}" type="datetimeFigureOut">
              <a:rPr lang="ru-RU"/>
              <a:pPr>
                <a:defRPr/>
              </a:pPr>
              <a:t>18.11.2013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B32BF99-6378-45E9-B55A-6518282424F7}"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16E2ECF-DC61-49A6-93FB-A4CC80710F47}" type="datetimeFigureOut">
              <a:rPr lang="ru-RU"/>
              <a:pPr>
                <a:defRPr/>
              </a:pPr>
              <a:t>18.11.2013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05E537B-00C5-46B4-9AEB-12A1D20E0DF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6AA6F57-3A36-4D08-B01A-392C2D3A979D}" type="datetimeFigureOut">
              <a:rPr lang="ru-RU"/>
              <a:pPr>
                <a:defRPr/>
              </a:pPr>
              <a:t>18.11.2013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D7B14FF-C75B-4580-8AB7-6DAF3671363F}"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E3CF07A7-0EE5-4968-9C8F-589F1B749FA5}" type="datetimeFigureOut">
              <a:rPr lang="ru-RU"/>
              <a:pPr>
                <a:defRPr/>
              </a:pPr>
              <a:t>18.11.2013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2B3D911-C4EC-4AF3-B88A-582C041266D5}"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F82A0777-52E6-4FA6-BAF7-B9B16F8437E8}" type="datetimeFigureOut">
              <a:rPr lang="ru-RU"/>
              <a:pPr>
                <a:defRPr/>
              </a:pPr>
              <a:t>18.11.2013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586DD79-30D7-43AA-BE15-9E8FDA6EDCA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2E86781-F675-4CE6-AF60-BF682C3F4E66}" type="datetimeFigureOut">
              <a:rPr lang="ru-RU"/>
              <a:pPr>
                <a:defRPr/>
              </a:pPr>
              <a:t>18.11.2013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55537A82-4C49-4307-B390-D2859F74970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77C17DF-A952-45CE-8713-B95A4F7BEB96}" type="datetimeFigureOut">
              <a:rPr lang="ru-RU"/>
              <a:pPr>
                <a:defRPr/>
              </a:pPr>
              <a:t>18.11.2013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F24BA68B-D89C-4805-9EAE-F548CF5824F5}"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6C8F622-DBA7-4F3D-9A41-862EF242099F}" type="datetimeFigureOut">
              <a:rPr lang="ru-RU"/>
              <a:pPr>
                <a:defRPr/>
              </a:pPr>
              <a:t>18.11.2013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C24F025-940F-4C33-AA9A-29DEF435BC8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982325B-E56F-4D7E-90C4-CB4C3986F8BF}" type="datetimeFigureOut">
              <a:rPr lang="ru-RU"/>
              <a:pPr>
                <a:defRPr/>
              </a:pPr>
              <a:t>18.11.2013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1DBEEF1-8364-434C-BA36-9E140A6477A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48D9264-F1B7-4087-9C46-CEBE22CFB6D8}" type="datetimeFigureOut">
              <a:rPr lang="ru-RU"/>
              <a:pPr>
                <a:defRPr/>
              </a:pPr>
              <a:t>18.11.2013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C66BBF6-3190-415A-9426-0E4A23D5799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57007C7-149E-4F96-99E5-FF619A2D2395}" type="datetimeFigureOut">
              <a:rPr lang="ru-RU"/>
              <a:pPr>
                <a:defRPr/>
              </a:pPr>
              <a:t>18.11.2013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9B745B2B-AEA2-4C03-9F68-74763FE966EF}"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ru.wikipedia.org/wik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Заголовок 1"/>
          <p:cNvPicPr>
            <a:picLocks noGrp="1" noChangeArrowheads="1"/>
          </p:cNvPicPr>
          <p:nvPr>
            <p:ph type="ctrTitle"/>
          </p:nvPr>
        </p:nvPicPr>
        <p:blipFill>
          <a:blip r:embed="rId2"/>
          <a:srcRect/>
          <a:stretch>
            <a:fillRect/>
          </a:stretch>
        </p:blipFill>
        <p:spPr>
          <a:xfrm>
            <a:off x="539750" y="188913"/>
            <a:ext cx="8015288" cy="1658937"/>
          </a:xfrm>
        </p:spPr>
      </p:pic>
      <p:sp>
        <p:nvSpPr>
          <p:cNvPr id="4" name="Rectangle 3"/>
          <p:cNvSpPr txBox="1">
            <a:spLocks noChangeArrowheads="1"/>
          </p:cNvSpPr>
          <p:nvPr/>
        </p:nvSpPr>
        <p:spPr bwMode="auto">
          <a:xfrm>
            <a:off x="4140200" y="1773238"/>
            <a:ext cx="4535488" cy="4751387"/>
          </a:xfrm>
          <a:prstGeom prst="rect">
            <a:avLst/>
          </a:prstGeom>
          <a:noFill/>
          <a:ln w="9525">
            <a:noFill/>
            <a:miter lim="800000"/>
            <a:headEnd/>
            <a:tailEnd/>
          </a:ln>
        </p:spPr>
        <p:txBody>
          <a:bodyPr/>
          <a:lstStyle/>
          <a:p>
            <a:pPr marL="342900" indent="-342900" algn="ctr">
              <a:lnSpc>
                <a:spcPct val="90000"/>
              </a:lnSpc>
              <a:spcBef>
                <a:spcPct val="20000"/>
              </a:spcBef>
              <a:buFont typeface="Arial" pitchFamily="34" charset="0"/>
              <a:buNone/>
            </a:pPr>
            <a:r>
              <a:rPr lang="ru-RU" sz="2800">
                <a:solidFill>
                  <a:srgbClr val="FFFFFF"/>
                </a:solidFill>
                <a:latin typeface="Times New Roman" pitchFamily="18" charset="0"/>
              </a:rPr>
              <a:t>Автор: Иванчина Марина,</a:t>
            </a:r>
          </a:p>
          <a:p>
            <a:pPr marL="342900" indent="-342900" algn="ctr">
              <a:lnSpc>
                <a:spcPct val="90000"/>
              </a:lnSpc>
              <a:spcBef>
                <a:spcPct val="20000"/>
              </a:spcBef>
              <a:buFont typeface="Arial" pitchFamily="34" charset="0"/>
              <a:buNone/>
            </a:pPr>
            <a:r>
              <a:rPr lang="ru-RU" sz="2800">
                <a:solidFill>
                  <a:srgbClr val="FFFFFF"/>
                </a:solidFill>
                <a:latin typeface="Times New Roman" pitchFamily="18" charset="0"/>
              </a:rPr>
              <a:t> учащаяся 8 класса                                                     </a:t>
            </a:r>
          </a:p>
          <a:p>
            <a:pPr marL="342900" indent="-342900" algn="ctr">
              <a:lnSpc>
                <a:spcPct val="90000"/>
              </a:lnSpc>
              <a:spcBef>
                <a:spcPct val="20000"/>
              </a:spcBef>
              <a:buFont typeface="Arial" pitchFamily="34" charset="0"/>
              <a:buNone/>
            </a:pPr>
            <a:r>
              <a:rPr lang="ru-RU" sz="2800">
                <a:solidFill>
                  <a:srgbClr val="FFFFFF"/>
                </a:solidFill>
                <a:latin typeface="Times New Roman" pitchFamily="18" charset="0"/>
              </a:rPr>
              <a:t>МОУ«Лицей №3 имени </a:t>
            </a:r>
          </a:p>
          <a:p>
            <a:pPr marL="342900" indent="-342900" algn="ctr">
              <a:lnSpc>
                <a:spcPct val="90000"/>
              </a:lnSpc>
              <a:spcBef>
                <a:spcPct val="20000"/>
              </a:spcBef>
              <a:buFont typeface="Arial" pitchFamily="34" charset="0"/>
              <a:buNone/>
            </a:pPr>
            <a:r>
              <a:rPr lang="ru-RU" sz="2800">
                <a:solidFill>
                  <a:srgbClr val="FFFFFF"/>
                </a:solidFill>
                <a:latin typeface="Times New Roman" pitchFamily="18" charset="0"/>
              </a:rPr>
              <a:t>П.А. Столыпина г. Ртищево Саратовской области»</a:t>
            </a:r>
          </a:p>
          <a:p>
            <a:pPr marL="342900" indent="-342900" algn="ctr">
              <a:lnSpc>
                <a:spcPct val="90000"/>
              </a:lnSpc>
              <a:spcBef>
                <a:spcPct val="20000"/>
              </a:spcBef>
              <a:buFont typeface="Arial" pitchFamily="34" charset="0"/>
              <a:buNone/>
            </a:pPr>
            <a:r>
              <a:rPr lang="ru-RU" sz="2800">
                <a:solidFill>
                  <a:srgbClr val="FFFFFF"/>
                </a:solidFill>
                <a:latin typeface="Times New Roman" pitchFamily="18" charset="0"/>
              </a:rPr>
              <a:t>Руководитель: Алексашина Галина Михайловна, </a:t>
            </a:r>
          </a:p>
          <a:p>
            <a:pPr marL="342900" indent="-342900" algn="ctr">
              <a:lnSpc>
                <a:spcPct val="90000"/>
              </a:lnSpc>
              <a:spcBef>
                <a:spcPct val="20000"/>
              </a:spcBef>
              <a:buFont typeface="Arial" pitchFamily="34" charset="0"/>
              <a:buNone/>
            </a:pPr>
            <a:r>
              <a:rPr lang="ru-RU" sz="2800">
                <a:solidFill>
                  <a:srgbClr val="FFFFFF"/>
                </a:solidFill>
                <a:latin typeface="Times New Roman" pitchFamily="18" charset="0"/>
              </a:rPr>
              <a:t>учитель математики.</a:t>
            </a:r>
            <a:endParaRPr lang="en-US" sz="2800">
              <a:solidFill>
                <a:srgbClr val="FFFFFF"/>
              </a:solidFill>
              <a:latin typeface="Times New Roman" pitchFamily="18" charset="0"/>
            </a:endParaRPr>
          </a:p>
          <a:p>
            <a:pPr marL="342900" indent="-342900" algn="ctr">
              <a:lnSpc>
                <a:spcPct val="90000"/>
              </a:lnSpc>
              <a:spcBef>
                <a:spcPct val="20000"/>
              </a:spcBef>
              <a:buFont typeface="Arial" pitchFamily="34" charset="0"/>
              <a:buNone/>
            </a:pPr>
            <a:r>
              <a:rPr lang="en-US" sz="2800">
                <a:solidFill>
                  <a:srgbClr val="FFFFFF"/>
                </a:solidFill>
                <a:latin typeface="Times New Roman" pitchFamily="18" charset="0"/>
              </a:rPr>
              <a:t>2013 </a:t>
            </a:r>
            <a:r>
              <a:rPr lang="ru-RU" sz="2800">
                <a:solidFill>
                  <a:srgbClr val="FFFFFF"/>
                </a:solidFill>
                <a:latin typeface="Times New Roman" pitchFamily="18" charset="0"/>
              </a:rPr>
              <a:t>год</a:t>
            </a:r>
          </a:p>
          <a:p>
            <a:pPr marL="342900" indent="-342900" algn="ctr">
              <a:lnSpc>
                <a:spcPct val="90000"/>
              </a:lnSpc>
              <a:spcBef>
                <a:spcPct val="20000"/>
              </a:spcBef>
              <a:buFont typeface="Arial" pitchFamily="34" charset="0"/>
              <a:buNone/>
            </a:pPr>
            <a:endParaRPr lang="en-US" sz="2800">
              <a:solidFill>
                <a:srgbClr val="FFFFFF"/>
              </a:solidFill>
              <a:latin typeface="Times New Roman" pitchFamily="18" charset="0"/>
            </a:endParaRPr>
          </a:p>
          <a:p>
            <a:pPr marL="342900" indent="-342900">
              <a:lnSpc>
                <a:spcPct val="90000"/>
              </a:lnSpc>
              <a:spcBef>
                <a:spcPct val="20000"/>
              </a:spcBef>
              <a:buFont typeface="Arial" pitchFamily="34" charset="0"/>
              <a:buNone/>
            </a:pPr>
            <a:endParaRPr lang="ru-RU" sz="2400">
              <a:solidFill>
                <a:srgbClr val="FFFFFF"/>
              </a:solidFill>
              <a:latin typeface="Shruti" pitchFamily="2"/>
            </a:endParaRPr>
          </a:p>
        </p:txBody>
      </p:sp>
      <p:pic>
        <p:nvPicPr>
          <p:cNvPr id="5" name="Picture 4" descr="АПРАПРАПРАП"/>
          <p:cNvPicPr>
            <a:picLocks noChangeAspect="1" noChangeArrowheads="1"/>
          </p:cNvPicPr>
          <p:nvPr/>
        </p:nvPicPr>
        <p:blipFill>
          <a:blip r:embed="rId3"/>
          <a:srcRect/>
          <a:stretch>
            <a:fillRect/>
          </a:stretch>
        </p:blipFill>
        <p:spPr bwMode="auto">
          <a:xfrm>
            <a:off x="179388" y="2205038"/>
            <a:ext cx="3754437" cy="37449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stCondLst>
                                            <p:cond delay="0"/>
                                          </p:stCondLst>
                                        </p:cTn>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stCondLst>
                                            <p:cond delay="0"/>
                                          </p:stCondLst>
                                        </p:cTn>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stCondLst>
                                            <p:cond delay="0"/>
                                          </p:stCondLst>
                                        </p:cTn>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stCondLst>
                                            <p:cond delay="0"/>
                                          </p:stCondLst>
                                        </p:cTn>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type="lt">
                                    <p:tmPct val="10000"/>
                                  </p:iterate>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00">
                                          <p:stCondLst>
                                            <p:cond delay="0"/>
                                          </p:stCondLst>
                                        </p:cTn>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iterate type="lt">
                                    <p:tmPct val="10000"/>
                                  </p:iterate>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1000">
                                          <p:stCondLst>
                                            <p:cond delay="0"/>
                                          </p:stCondLst>
                                        </p:cTn>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iterate type="lt">
                                    <p:tmPct val="10000"/>
                                  </p:iterate>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1000">
                                          <p:stCondLst>
                                            <p:cond delay="0"/>
                                          </p:stCondLst>
                                        </p:cTn>
                                        <p:tgtEl>
                                          <p:spTgt spid="4">
                                            <p:txEl>
                                              <p:pRg st="6" end="6"/>
                                            </p:txEl>
                                          </p:spTgt>
                                        </p:tgtEl>
                                      </p:cBhvr>
                                    </p:animEffect>
                                  </p:childTnLst>
                                </p:cTn>
                              </p:par>
                              <p:par>
                                <p:cTn id="38" presetID="48" presetClass="entr" presetSubtype="0" accel="5000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1"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42" dur="1000" fill="hold"/>
                                        <p:tgtEl>
                                          <p:spTgt spid="5"/>
                                        </p:tgtEl>
                                        <p:attrNameLst>
                                          <p:attrName>ppt_y</p:attrName>
                                        </p:attrNameLst>
                                      </p:cBhvr>
                                      <p:tavLst>
                                        <p:tav tm="0">
                                          <p:val>
                                            <p:strVal val="#ppt_y"/>
                                          </p:val>
                                        </p:tav>
                                        <p:tav tm="100000">
                                          <p:val>
                                            <p:strVal val="#ppt_y"/>
                                          </p:val>
                                        </p:tav>
                                      </p:tavLst>
                                    </p:anim>
                                    <p:animEffect transition="in" filter="fade">
                                      <p:cBhvr>
                                        <p:cTn id="4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hangingPunct="1"/>
            <a:r>
              <a:rPr lang="ru-RU" b="1" smtClean="0">
                <a:solidFill>
                  <a:srgbClr val="254061"/>
                </a:solidFill>
                <a:latin typeface="Arial" pitchFamily="34" charset="0"/>
              </a:rPr>
              <a:t>Врач</a:t>
            </a:r>
          </a:p>
        </p:txBody>
      </p:sp>
      <p:sp>
        <p:nvSpPr>
          <p:cNvPr id="11267" name="Содержимое 2"/>
          <p:cNvSpPr>
            <a:spLocks noGrp="1"/>
          </p:cNvSpPr>
          <p:nvPr>
            <p:ph idx="1"/>
          </p:nvPr>
        </p:nvSpPr>
        <p:spPr>
          <a:xfrm>
            <a:off x="468313" y="1341438"/>
            <a:ext cx="5327650" cy="5183187"/>
          </a:xfrm>
        </p:spPr>
        <p:txBody>
          <a:bodyPr/>
          <a:lstStyle/>
          <a:p>
            <a:pPr algn="ctr" eaLnBrk="1" hangingPunct="1">
              <a:buFont typeface="Arial" pitchFamily="34" charset="0"/>
              <a:buNone/>
            </a:pPr>
            <a:r>
              <a:rPr lang="ru-RU" smtClean="0"/>
              <a:t>Конечно, математика нужна, ведь как он без математики будет рассчитывать дозу препарата, работать со сложной медицинской техникой, читать различные графики состояния больного.  </a:t>
            </a:r>
          </a:p>
        </p:txBody>
      </p:sp>
      <p:pic>
        <p:nvPicPr>
          <p:cNvPr id="4" name="Picture 4" descr="1251707136_16188"/>
          <p:cNvPicPr>
            <a:picLocks noChangeAspect="1" noChangeArrowheads="1"/>
          </p:cNvPicPr>
          <p:nvPr/>
        </p:nvPicPr>
        <p:blipFill>
          <a:blip r:embed="rId2"/>
          <a:srcRect/>
          <a:stretch>
            <a:fillRect/>
          </a:stretch>
        </p:blipFill>
        <p:spPr bwMode="auto">
          <a:xfrm>
            <a:off x="5940425" y="1844675"/>
            <a:ext cx="3024188" cy="3724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2"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Scale>
                                      <p:cBhvr>
                                        <p:cTn id="1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4"/>
                                        </p:tgtEl>
                                        <p:attrNameLst>
                                          <p:attrName>ppt_x</p:attrName>
                                          <p:attrName>ppt_y</p:attrName>
                                        </p:attrNameLst>
                                      </p:cBhvr>
                                    </p:animMotion>
                                    <p:animEffect transition="in" filter="fade">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hangingPunct="1"/>
            <a:r>
              <a:rPr lang="ru-RU" b="1" smtClean="0">
                <a:solidFill>
                  <a:srgbClr val="254061"/>
                </a:solidFill>
                <a:latin typeface="Arial" pitchFamily="34" charset="0"/>
              </a:rPr>
              <a:t>Бухгалтер-экономист</a:t>
            </a:r>
          </a:p>
        </p:txBody>
      </p:sp>
      <p:sp>
        <p:nvSpPr>
          <p:cNvPr id="12291" name="Содержимое 2"/>
          <p:cNvSpPr>
            <a:spLocks noGrp="1"/>
          </p:cNvSpPr>
          <p:nvPr>
            <p:ph idx="1"/>
          </p:nvPr>
        </p:nvSpPr>
        <p:spPr>
          <a:xfrm>
            <a:off x="250825" y="1412875"/>
            <a:ext cx="4892675" cy="4516438"/>
          </a:xfrm>
        </p:spPr>
        <p:txBody>
          <a:bodyPr/>
          <a:lstStyle/>
          <a:p>
            <a:pPr eaLnBrk="1" hangingPunct="1">
              <a:lnSpc>
                <a:spcPct val="80000"/>
              </a:lnSpc>
            </a:pPr>
            <a:r>
              <a:rPr lang="ru-RU" sz="2800" smtClean="0">
                <a:latin typeface="Arial" pitchFamily="34" charset="0"/>
              </a:rPr>
              <a:t>Одна из тех профессий, где не обойтись без математики - это профессия бухгалтера - экономиста. Бухгалтеру нужна математика для учета основных средств  производства, товарно-материальных ценностей, начисление зарплаты и т.д.</a:t>
            </a:r>
          </a:p>
          <a:p>
            <a:pPr eaLnBrk="1" hangingPunct="1">
              <a:lnSpc>
                <a:spcPct val="80000"/>
              </a:lnSpc>
            </a:pPr>
            <a:endParaRPr lang="ru-RU" sz="2800" smtClean="0">
              <a:latin typeface="Arial" pitchFamily="34" charset="0"/>
            </a:endParaRPr>
          </a:p>
        </p:txBody>
      </p:sp>
      <p:pic>
        <p:nvPicPr>
          <p:cNvPr id="21506" name="Рисунок 12" descr="10.jpg"/>
          <p:cNvPicPr>
            <a:picLocks noChangeAspect="1" noChangeArrowheads="1"/>
          </p:cNvPicPr>
          <p:nvPr/>
        </p:nvPicPr>
        <p:blipFill>
          <a:blip r:embed="rId2"/>
          <a:srcRect/>
          <a:stretch>
            <a:fillRect/>
          </a:stretch>
        </p:blipFill>
        <p:spPr bwMode="auto">
          <a:xfrm>
            <a:off x="5449888" y="1431925"/>
            <a:ext cx="3303587" cy="2255838"/>
          </a:xfrm>
          <a:prstGeom prst="rect">
            <a:avLst/>
          </a:prstGeom>
          <a:noFill/>
          <a:ln w="9525">
            <a:noFill/>
            <a:miter lim="800000"/>
            <a:headEnd/>
            <a:tailEnd/>
          </a:ln>
        </p:spPr>
      </p:pic>
      <p:pic>
        <p:nvPicPr>
          <p:cNvPr id="21507" name="Рисунок 14" descr="9.jpg"/>
          <p:cNvPicPr>
            <a:picLocks noChangeAspect="1" noChangeArrowheads="1"/>
          </p:cNvPicPr>
          <p:nvPr/>
        </p:nvPicPr>
        <p:blipFill>
          <a:blip r:embed="rId3"/>
          <a:srcRect/>
          <a:stretch>
            <a:fillRect/>
          </a:stretch>
        </p:blipFill>
        <p:spPr bwMode="auto">
          <a:xfrm>
            <a:off x="5449888" y="3790950"/>
            <a:ext cx="3328987" cy="2408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nodeType="clickEffect">
                                  <p:stCondLst>
                                    <p:cond delay="0"/>
                                  </p:stCondLst>
                                  <p:childTnLst>
                                    <p:set>
                                      <p:cBhvr>
                                        <p:cTn id="15" dur="1" fill="hold">
                                          <p:stCondLst>
                                            <p:cond delay="0"/>
                                          </p:stCondLst>
                                        </p:cTn>
                                        <p:tgtEl>
                                          <p:spTgt spid="21506"/>
                                        </p:tgtEl>
                                        <p:attrNameLst>
                                          <p:attrName>style.visibility</p:attrName>
                                        </p:attrNameLst>
                                      </p:cBhvr>
                                      <p:to>
                                        <p:strVal val="visible"/>
                                      </p:to>
                                    </p:set>
                                    <p:anim calcmode="lin" valueType="num">
                                      <p:cBhvr>
                                        <p:cTn id="16" dur="1000" fill="hold"/>
                                        <p:tgtEl>
                                          <p:spTgt spid="21506"/>
                                        </p:tgtEl>
                                        <p:attrNameLst>
                                          <p:attrName>ppt_w</p:attrName>
                                        </p:attrNameLst>
                                      </p:cBhvr>
                                      <p:tavLst>
                                        <p:tav tm="0">
                                          <p:val>
                                            <p:fltVal val="0"/>
                                          </p:val>
                                        </p:tav>
                                        <p:tav tm="100000">
                                          <p:val>
                                            <p:strVal val="#ppt_w"/>
                                          </p:val>
                                        </p:tav>
                                      </p:tavLst>
                                    </p:anim>
                                    <p:anim calcmode="lin" valueType="num">
                                      <p:cBhvr>
                                        <p:cTn id="17" dur="1000" fill="hold"/>
                                        <p:tgtEl>
                                          <p:spTgt spid="21506"/>
                                        </p:tgtEl>
                                        <p:attrNameLst>
                                          <p:attrName>ppt_h</p:attrName>
                                        </p:attrNameLst>
                                      </p:cBhvr>
                                      <p:tavLst>
                                        <p:tav tm="0">
                                          <p:val>
                                            <p:fltVal val="0"/>
                                          </p:val>
                                        </p:tav>
                                        <p:tav tm="100000">
                                          <p:val>
                                            <p:strVal val="#ppt_h"/>
                                          </p:val>
                                        </p:tav>
                                      </p:tavLst>
                                    </p:anim>
                                    <p:anim calcmode="lin" valueType="num">
                                      <p:cBhvr>
                                        <p:cTn id="18" dur="1000" fill="hold"/>
                                        <p:tgtEl>
                                          <p:spTgt spid="21506"/>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150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nodeType="clickEffect">
                                  <p:stCondLst>
                                    <p:cond delay="0"/>
                                  </p:stCondLst>
                                  <p:childTnLst>
                                    <p:set>
                                      <p:cBhvr>
                                        <p:cTn id="23" dur="1" fill="hold">
                                          <p:stCondLst>
                                            <p:cond delay="0"/>
                                          </p:stCondLst>
                                        </p:cTn>
                                        <p:tgtEl>
                                          <p:spTgt spid="21507"/>
                                        </p:tgtEl>
                                        <p:attrNameLst>
                                          <p:attrName>style.visibility</p:attrName>
                                        </p:attrNameLst>
                                      </p:cBhvr>
                                      <p:to>
                                        <p:strVal val="visible"/>
                                      </p:to>
                                    </p:set>
                                    <p:anim calcmode="lin" valueType="num">
                                      <p:cBhvr>
                                        <p:cTn id="24" dur="1000" fill="hold"/>
                                        <p:tgtEl>
                                          <p:spTgt spid="21507"/>
                                        </p:tgtEl>
                                        <p:attrNameLst>
                                          <p:attrName>ppt_w</p:attrName>
                                        </p:attrNameLst>
                                      </p:cBhvr>
                                      <p:tavLst>
                                        <p:tav tm="0">
                                          <p:val>
                                            <p:fltVal val="0"/>
                                          </p:val>
                                        </p:tav>
                                        <p:tav tm="100000">
                                          <p:val>
                                            <p:strVal val="#ppt_w"/>
                                          </p:val>
                                        </p:tav>
                                      </p:tavLst>
                                    </p:anim>
                                    <p:anim calcmode="lin" valueType="num">
                                      <p:cBhvr>
                                        <p:cTn id="25" dur="1000" fill="hold"/>
                                        <p:tgtEl>
                                          <p:spTgt spid="21507"/>
                                        </p:tgtEl>
                                        <p:attrNameLst>
                                          <p:attrName>ppt_h</p:attrName>
                                        </p:attrNameLst>
                                      </p:cBhvr>
                                      <p:tavLst>
                                        <p:tav tm="0">
                                          <p:val>
                                            <p:fltVal val="0"/>
                                          </p:val>
                                        </p:tav>
                                        <p:tav tm="100000">
                                          <p:val>
                                            <p:strVal val="#ppt_h"/>
                                          </p:val>
                                        </p:tav>
                                      </p:tavLst>
                                    </p:anim>
                                    <p:anim calcmode="lin" valueType="num">
                                      <p:cBhvr>
                                        <p:cTn id="26" dur="1000" fill="hold"/>
                                        <p:tgtEl>
                                          <p:spTgt spid="21507"/>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150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hangingPunct="1"/>
            <a:r>
              <a:rPr lang="ru-RU" b="1" smtClean="0">
                <a:solidFill>
                  <a:srgbClr val="254061"/>
                </a:solidFill>
                <a:latin typeface="Arial" pitchFamily="34" charset="0"/>
              </a:rPr>
              <a:t>Повар</a:t>
            </a:r>
          </a:p>
        </p:txBody>
      </p:sp>
      <p:sp>
        <p:nvSpPr>
          <p:cNvPr id="13315" name="Содержимое 2"/>
          <p:cNvSpPr>
            <a:spLocks noGrp="1"/>
          </p:cNvSpPr>
          <p:nvPr>
            <p:ph idx="1"/>
          </p:nvPr>
        </p:nvSpPr>
        <p:spPr>
          <a:xfrm>
            <a:off x="457200" y="1600200"/>
            <a:ext cx="4900613" cy="4525963"/>
          </a:xfrm>
        </p:spPr>
        <p:txBody>
          <a:bodyPr/>
          <a:lstStyle/>
          <a:p>
            <a:pPr eaLnBrk="1" hangingPunct="1">
              <a:lnSpc>
                <a:spcPct val="80000"/>
              </a:lnSpc>
            </a:pPr>
            <a:r>
              <a:rPr lang="ru-RU" sz="2700" smtClean="0">
                <a:latin typeface="Arial" pitchFamily="34" charset="0"/>
              </a:rPr>
              <a:t>Повару  для калькуляции блюда, расчета калорийности пищи, времени приготовления блюда, осуществления взвешивания сырья по заданной рецептуре, определения готовности блюд и изделий по контрольно-измерительным приборам также  необходима математика.</a:t>
            </a:r>
          </a:p>
          <a:p>
            <a:pPr eaLnBrk="1" hangingPunct="1">
              <a:lnSpc>
                <a:spcPct val="80000"/>
              </a:lnSpc>
            </a:pPr>
            <a:endParaRPr lang="ru-RU" sz="2700" smtClean="0">
              <a:latin typeface="Arial" pitchFamily="34" charset="0"/>
            </a:endParaRPr>
          </a:p>
        </p:txBody>
      </p:sp>
      <p:pic>
        <p:nvPicPr>
          <p:cNvPr id="22530" name="Рисунок 19" descr="16.jpg"/>
          <p:cNvPicPr>
            <a:picLocks noChangeAspect="1" noChangeArrowheads="1"/>
          </p:cNvPicPr>
          <p:nvPr/>
        </p:nvPicPr>
        <p:blipFill>
          <a:blip r:embed="rId2"/>
          <a:srcRect/>
          <a:stretch>
            <a:fillRect/>
          </a:stretch>
        </p:blipFill>
        <p:spPr bwMode="auto">
          <a:xfrm>
            <a:off x="5219700" y="1844675"/>
            <a:ext cx="3411538" cy="3455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nodeType="clickEffect">
                                  <p:stCondLst>
                                    <p:cond delay="0"/>
                                  </p:stCondLst>
                                  <p:childTnLst>
                                    <p:set>
                                      <p:cBhvr>
                                        <p:cTn id="15" dur="1" fill="hold">
                                          <p:stCondLst>
                                            <p:cond delay="0"/>
                                          </p:stCondLst>
                                        </p:cTn>
                                        <p:tgtEl>
                                          <p:spTgt spid="22530"/>
                                        </p:tgtEl>
                                        <p:attrNameLst>
                                          <p:attrName>style.visibility</p:attrName>
                                        </p:attrNameLst>
                                      </p:cBhvr>
                                      <p:to>
                                        <p:strVal val="visible"/>
                                      </p:to>
                                    </p:set>
                                    <p:animEffect transition="in" filter="fade">
                                      <p:cBhvr>
                                        <p:cTn id="16" dur="800" decel="100000"/>
                                        <p:tgtEl>
                                          <p:spTgt spid="22530"/>
                                        </p:tgtEl>
                                      </p:cBhvr>
                                    </p:animEffect>
                                    <p:anim calcmode="lin" valueType="num">
                                      <p:cBhvr>
                                        <p:cTn id="17" dur="800" decel="100000" fill="hold"/>
                                        <p:tgtEl>
                                          <p:spTgt spid="22530"/>
                                        </p:tgtEl>
                                        <p:attrNameLst>
                                          <p:attrName>style.rotation</p:attrName>
                                        </p:attrNameLst>
                                      </p:cBhvr>
                                      <p:tavLst>
                                        <p:tav tm="0">
                                          <p:val>
                                            <p:fltVal val="-90"/>
                                          </p:val>
                                        </p:tav>
                                        <p:tav tm="100000">
                                          <p:val>
                                            <p:fltVal val="0"/>
                                          </p:val>
                                        </p:tav>
                                      </p:tavLst>
                                    </p:anim>
                                    <p:anim calcmode="lin" valueType="num">
                                      <p:cBhvr>
                                        <p:cTn id="18" dur="800" decel="100000" fill="hold"/>
                                        <p:tgtEl>
                                          <p:spTgt spid="22530"/>
                                        </p:tgtEl>
                                        <p:attrNameLst>
                                          <p:attrName>ppt_x</p:attrName>
                                        </p:attrNameLst>
                                      </p:cBhvr>
                                      <p:tavLst>
                                        <p:tav tm="0">
                                          <p:val>
                                            <p:strVal val="#ppt_x+0.4"/>
                                          </p:val>
                                        </p:tav>
                                        <p:tav tm="100000">
                                          <p:val>
                                            <p:strVal val="#ppt_x-0.05"/>
                                          </p:val>
                                        </p:tav>
                                      </p:tavLst>
                                    </p:anim>
                                    <p:anim calcmode="lin" valueType="num">
                                      <p:cBhvr>
                                        <p:cTn id="19" dur="800" decel="100000" fill="hold"/>
                                        <p:tgtEl>
                                          <p:spTgt spid="2253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253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253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214313"/>
            <a:ext cx="8401050" cy="1143000"/>
          </a:xfrm>
        </p:spPr>
        <p:txBody>
          <a:bodyPr rtlCol="0">
            <a:normAutofit fontScale="90000"/>
          </a:bodyPr>
          <a:lstStyle/>
          <a:p>
            <a:pPr eaLnBrk="1" fontAlgn="auto" hangingPunct="1">
              <a:spcAft>
                <a:spcPts val="0"/>
              </a:spcAft>
              <a:defRPr/>
            </a:pPr>
            <a:r>
              <a:rPr lang="ru-RU" b="1" dirty="0" smtClean="0">
                <a:solidFill>
                  <a:schemeClr val="accent1">
                    <a:lumMod val="50000"/>
                  </a:schemeClr>
                </a:solidFill>
              </a:rPr>
              <a:t>Математика в моей будущей профессии</a:t>
            </a:r>
            <a:endParaRPr lang="ru-RU" b="1" dirty="0">
              <a:solidFill>
                <a:schemeClr val="accent1">
                  <a:lumMod val="50000"/>
                </a:schemeClr>
              </a:solidFill>
            </a:endParaRPr>
          </a:p>
        </p:txBody>
      </p:sp>
      <p:sp>
        <p:nvSpPr>
          <p:cNvPr id="3" name="Содержимое 2"/>
          <p:cNvSpPr>
            <a:spLocks noGrp="1"/>
          </p:cNvSpPr>
          <p:nvPr>
            <p:ph idx="1"/>
          </p:nvPr>
        </p:nvSpPr>
        <p:spPr>
          <a:xfrm>
            <a:off x="3132138" y="1341438"/>
            <a:ext cx="6011862" cy="5516562"/>
          </a:xfrm>
        </p:spPr>
        <p:txBody>
          <a:bodyPr>
            <a:normAutofit fontScale="92500" lnSpcReduction="20000"/>
          </a:bodyPr>
          <a:lstStyle/>
          <a:p>
            <a:pPr eaLnBrk="1" hangingPunct="1">
              <a:lnSpc>
                <a:spcPct val="80000"/>
              </a:lnSpc>
              <a:buFont typeface="Arial" pitchFamily="34" charset="0"/>
              <a:buNone/>
              <a:defRPr/>
            </a:pPr>
            <a:r>
              <a:rPr lang="ru-RU" sz="2000" b="1" dirty="0" smtClean="0"/>
              <a:t>  </a:t>
            </a:r>
            <a:r>
              <a:rPr lang="ru-RU" sz="2300" b="1" dirty="0" smtClean="0"/>
              <a:t>  </a:t>
            </a:r>
          </a:p>
          <a:p>
            <a:pPr eaLnBrk="1" hangingPunct="1">
              <a:lnSpc>
                <a:spcPct val="110000"/>
              </a:lnSpc>
              <a:buFont typeface="Arial" pitchFamily="34" charset="0"/>
              <a:buNone/>
              <a:defRPr/>
            </a:pPr>
            <a:r>
              <a:rPr lang="ru-RU" sz="2800" b="1" dirty="0" smtClean="0">
                <a:solidFill>
                  <a:srgbClr val="254061"/>
                </a:solidFill>
                <a:latin typeface="Arial" pitchFamily="34" charset="0"/>
              </a:rPr>
              <a:t>Эколог</a:t>
            </a:r>
            <a:r>
              <a:rPr lang="ru-RU" sz="2800" b="1" dirty="0" smtClean="0">
                <a:latin typeface="Arial" pitchFamily="34" charset="0"/>
              </a:rPr>
              <a:t> </a:t>
            </a:r>
            <a:r>
              <a:rPr lang="ru-RU" sz="2800" dirty="0" smtClean="0">
                <a:latin typeface="Arial" pitchFamily="34" charset="0"/>
              </a:rPr>
              <a:t>—сотрудник, в обязанности которого входит влиять словом или делом на сохранность природы, создавать экологические программы, которые смогли бы минимизировать пагубное влияние на природу от работы предприятия. Он исследует    источники загрязнения окружающей среды, разрабатывает методы контроля, производит оценку воздействия вредных выбросов на атмосферу, почву, водные объекты.</a:t>
            </a:r>
          </a:p>
          <a:p>
            <a:pPr eaLnBrk="1" hangingPunct="1">
              <a:lnSpc>
                <a:spcPct val="80000"/>
              </a:lnSpc>
              <a:buFont typeface="Arial" pitchFamily="34" charset="0"/>
              <a:buNone/>
              <a:defRPr/>
            </a:pPr>
            <a:endParaRPr lang="ru-RU" sz="2800" dirty="0" smtClean="0">
              <a:latin typeface="Arial" pitchFamily="34" charset="0"/>
            </a:endParaRPr>
          </a:p>
        </p:txBody>
      </p:sp>
      <p:pic>
        <p:nvPicPr>
          <p:cNvPr id="5" name="Picture 2"/>
          <p:cNvPicPr>
            <a:picLocks noChangeAspect="1" noChangeArrowheads="1"/>
          </p:cNvPicPr>
          <p:nvPr/>
        </p:nvPicPr>
        <p:blipFill>
          <a:blip r:embed="rId2"/>
          <a:srcRect/>
          <a:stretch>
            <a:fillRect/>
          </a:stretch>
        </p:blipFill>
        <p:spPr bwMode="auto">
          <a:xfrm>
            <a:off x="0" y="2071678"/>
            <a:ext cx="3492500" cy="37147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770" decel="100000"/>
                                        <p:tgtEl>
                                          <p:spTgt spid="3">
                                            <p:txEl>
                                              <p:pRg st="0" end="0"/>
                                            </p:txEl>
                                          </p:spTgt>
                                        </p:tgtEl>
                                      </p:cBhvr>
                                    </p:animEffect>
                                    <p:animScale>
                                      <p:cBhvr>
                                        <p:cTn id="16" dur="770" decel="100000"/>
                                        <p:tgtEl>
                                          <p:spTgt spid="3">
                                            <p:txEl>
                                              <p:pRg st="0" end="0"/>
                                            </p:txEl>
                                          </p:spTgt>
                                        </p:tgtEl>
                                      </p:cBhvr>
                                      <p:from x="10000" y="10000"/>
                                      <p:to x="200000" y="450000"/>
                                    </p:animScale>
                                    <p:animScale>
                                      <p:cBhvr>
                                        <p:cTn id="17" dur="1230" accel="100000" fill="hold">
                                          <p:stCondLst>
                                            <p:cond delay="770"/>
                                          </p:stCondLst>
                                        </p:cTn>
                                        <p:tgtEl>
                                          <p:spTgt spid="3">
                                            <p:txEl>
                                              <p:pRg st="0" end="0"/>
                                            </p:txEl>
                                          </p:spTgt>
                                        </p:tgtEl>
                                      </p:cBhvr>
                                      <p:from x="200000" y="450000"/>
                                      <p:to x="100000" y="100000"/>
                                    </p:animScale>
                                    <p:set>
                                      <p:cBhvr>
                                        <p:cTn id="18" dur="770" fill="hold"/>
                                        <p:tgtEl>
                                          <p:spTgt spid="3">
                                            <p:txEl>
                                              <p:pRg st="0" end="0"/>
                                            </p:txEl>
                                          </p:spTgt>
                                        </p:tgtEl>
                                        <p:attrNameLst>
                                          <p:attrName>ppt_x</p:attrName>
                                        </p:attrNameLst>
                                      </p:cBhvr>
                                      <p:to>
                                        <p:strVal val="(0.5)"/>
                                      </p:to>
                                    </p:set>
                                    <p:anim from="(0.5)" to="(#ppt_x)" calcmode="lin" valueType="num">
                                      <p:cBhvr>
                                        <p:cTn id="19" dur="1230" accel="100000" fill="hold">
                                          <p:stCondLst>
                                            <p:cond delay="770"/>
                                          </p:stCondLst>
                                        </p:cTn>
                                        <p:tgtEl>
                                          <p:spTgt spid="3">
                                            <p:txEl>
                                              <p:pRg st="0" end="0"/>
                                            </p:txEl>
                                          </p:spTgt>
                                        </p:tgtEl>
                                        <p:attrNameLst>
                                          <p:attrName>ppt_x</p:attrName>
                                        </p:attrNameLst>
                                      </p:cBhvr>
                                    </p:anim>
                                    <p:set>
                                      <p:cBhvr>
                                        <p:cTn id="20" dur="770" fill="hold"/>
                                        <p:tgtEl>
                                          <p:spTgt spid="3">
                                            <p:txEl>
                                              <p:pRg st="0" end="0"/>
                                            </p:txEl>
                                          </p:spTgt>
                                        </p:tgtEl>
                                        <p:attrNameLst>
                                          <p:attrName>ppt_y</p:attrName>
                                        </p:attrNameLst>
                                      </p:cBhvr>
                                      <p:to>
                                        <p:strVal val="(#ppt_y+0.4)"/>
                                      </p:to>
                                    </p:set>
                                    <p:anim from="(#ppt_y+0.4)" to="(#ppt_y)" calcmode="lin" valueType="num">
                                      <p:cBhvr>
                                        <p:cTn id="21" dur="1230" accel="100000" fill="hold">
                                          <p:stCondLst>
                                            <p:cond delay="770"/>
                                          </p:stCondLst>
                                        </p:cTn>
                                        <p:tgtEl>
                                          <p:spTgt spid="3">
                                            <p:txEl>
                                              <p:pRg st="0" end="0"/>
                                            </p:txEl>
                                          </p:spTgt>
                                        </p:tgtEl>
                                        <p:attrNameLst>
                                          <p:attrName>ppt_y</p:attrName>
                                        </p:attrNameLst>
                                      </p:cBhvr>
                                    </p:anim>
                                  </p:childTnLst>
                                </p:cTn>
                              </p:par>
                            </p:childTnLst>
                          </p:cTn>
                        </p:par>
                      </p:childTnLst>
                    </p:cTn>
                  </p:par>
                  <p:par>
                    <p:cTn id="22" fill="hold">
                      <p:stCondLst>
                        <p:cond delay="indefinite"/>
                      </p:stCondLst>
                      <p:childTnLst>
                        <p:par>
                          <p:cTn id="23" fill="hold">
                            <p:stCondLst>
                              <p:cond delay="0"/>
                            </p:stCondLst>
                            <p:childTnLst>
                              <p:par>
                                <p:cTn id="24" presetID="51"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770" decel="100000"/>
                                        <p:tgtEl>
                                          <p:spTgt spid="3">
                                            <p:txEl>
                                              <p:pRg st="1" end="1"/>
                                            </p:txEl>
                                          </p:spTgt>
                                        </p:tgtEl>
                                      </p:cBhvr>
                                    </p:animEffect>
                                    <p:animScale>
                                      <p:cBhvr>
                                        <p:cTn id="27" dur="770" decel="100000"/>
                                        <p:tgtEl>
                                          <p:spTgt spid="3">
                                            <p:txEl>
                                              <p:pRg st="1" end="1"/>
                                            </p:txEl>
                                          </p:spTgt>
                                        </p:tgtEl>
                                      </p:cBhvr>
                                      <p:from x="10000" y="10000"/>
                                      <p:to x="200000" y="450000"/>
                                    </p:animScale>
                                    <p:animScale>
                                      <p:cBhvr>
                                        <p:cTn id="28" dur="1230" accel="100000" fill="hold">
                                          <p:stCondLst>
                                            <p:cond delay="770"/>
                                          </p:stCondLst>
                                        </p:cTn>
                                        <p:tgtEl>
                                          <p:spTgt spid="3">
                                            <p:txEl>
                                              <p:pRg st="1" end="1"/>
                                            </p:txEl>
                                          </p:spTgt>
                                        </p:tgtEl>
                                      </p:cBhvr>
                                      <p:from x="200000" y="450000"/>
                                      <p:to x="100000" y="100000"/>
                                    </p:animScale>
                                    <p:set>
                                      <p:cBhvr>
                                        <p:cTn id="29" dur="770" fill="hold"/>
                                        <p:tgtEl>
                                          <p:spTgt spid="3">
                                            <p:txEl>
                                              <p:pRg st="1" end="1"/>
                                            </p:txEl>
                                          </p:spTgt>
                                        </p:tgtEl>
                                        <p:attrNameLst>
                                          <p:attrName>ppt_x</p:attrName>
                                        </p:attrNameLst>
                                      </p:cBhvr>
                                      <p:to>
                                        <p:strVal val="(0.5)"/>
                                      </p:to>
                                    </p:set>
                                    <p:anim from="(0.5)" to="(#ppt_x)" calcmode="lin" valueType="num">
                                      <p:cBhvr>
                                        <p:cTn id="30" dur="1230" accel="100000" fill="hold">
                                          <p:stCondLst>
                                            <p:cond delay="770"/>
                                          </p:stCondLst>
                                        </p:cTn>
                                        <p:tgtEl>
                                          <p:spTgt spid="3">
                                            <p:txEl>
                                              <p:pRg st="1" end="1"/>
                                            </p:txEl>
                                          </p:spTgt>
                                        </p:tgtEl>
                                        <p:attrNameLst>
                                          <p:attrName>ppt_x</p:attrName>
                                        </p:attrNameLst>
                                      </p:cBhvr>
                                    </p:anim>
                                    <p:set>
                                      <p:cBhvr>
                                        <p:cTn id="31" dur="770" fill="hold"/>
                                        <p:tgtEl>
                                          <p:spTgt spid="3">
                                            <p:txEl>
                                              <p:pRg st="1" end="1"/>
                                            </p:txEl>
                                          </p:spTgt>
                                        </p:tgtEl>
                                        <p:attrNameLst>
                                          <p:attrName>ppt_y</p:attrName>
                                        </p:attrNameLst>
                                      </p:cBhvr>
                                      <p:to>
                                        <p:strVal val="(#ppt_y+0.4)"/>
                                      </p:to>
                                    </p:set>
                                    <p:anim from="(#ppt_y+0.4)" to="(#ppt_y)" calcmode="lin" valueType="num">
                                      <p:cBhvr>
                                        <p:cTn id="32" dur="1230" accel="100000" fill="hold">
                                          <p:stCondLst>
                                            <p:cond delay="770"/>
                                          </p:stCondLst>
                                        </p:cTn>
                                        <p:tgtEl>
                                          <p:spTgt spid="3">
                                            <p:txEl>
                                              <p:pRg st="1" end="1"/>
                                            </p:txEl>
                                          </p:spTgt>
                                        </p:tgtEl>
                                        <p:attrNameLst>
                                          <p:attrName>ppt_y</p:attrName>
                                        </p:attrNameLst>
                                      </p:cBhvr>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0"/>
            <a:ext cx="8229600" cy="1143000"/>
          </a:xfrm>
        </p:spPr>
        <p:txBody>
          <a:bodyPr rtlCol="0">
            <a:normAutofit/>
          </a:bodyPr>
          <a:lstStyle/>
          <a:p>
            <a:pPr eaLnBrk="1" fontAlgn="auto" hangingPunct="1">
              <a:spcAft>
                <a:spcPts val="0"/>
              </a:spcAft>
              <a:defRPr/>
            </a:pPr>
            <a:r>
              <a:rPr lang="ru-RU" b="1" dirty="0" smtClean="0">
                <a:solidFill>
                  <a:schemeClr val="accent1">
                    <a:lumMod val="50000"/>
                  </a:schemeClr>
                </a:solidFill>
              </a:rPr>
              <a:t>История профессии:</a:t>
            </a:r>
            <a:endParaRPr lang="ru-RU" b="1" dirty="0">
              <a:solidFill>
                <a:schemeClr val="accent1">
                  <a:lumMod val="50000"/>
                </a:schemeClr>
              </a:solidFill>
            </a:endParaRPr>
          </a:p>
        </p:txBody>
      </p:sp>
      <p:sp>
        <p:nvSpPr>
          <p:cNvPr id="15363" name="Содержимое 2"/>
          <p:cNvSpPr>
            <a:spLocks noGrp="1"/>
          </p:cNvSpPr>
          <p:nvPr>
            <p:ph idx="1"/>
          </p:nvPr>
        </p:nvSpPr>
        <p:spPr>
          <a:xfrm>
            <a:off x="179388" y="1071563"/>
            <a:ext cx="8640762" cy="3214687"/>
          </a:xfrm>
        </p:spPr>
        <p:txBody>
          <a:bodyPr/>
          <a:lstStyle/>
          <a:p>
            <a:pPr algn="just" eaLnBrk="1" hangingPunct="1"/>
            <a:r>
              <a:rPr lang="ru-RU" sz="2400" smtClean="0">
                <a:latin typeface="Arial" pitchFamily="34" charset="0"/>
              </a:rPr>
              <a:t>Понимание того, что природные ресурсы не бесконечны и горы мусора всё растут и растут, пришло около 40 лет назад. Появилась необходимость в квалифицированных кадрах, которые могли бы каким-то образом предотвратить загрязнение воздуха и регулировать деятельность промышленных заводов. Первым, кто привлёк внимание общественности к экологии как науке, был Эрнст Геккель, известный немецкий ученый, естествоиспытатель и философ.</a:t>
            </a:r>
            <a:r>
              <a:rPr lang="ru-RU" sz="2400" smtClean="0"/>
              <a:t> </a:t>
            </a:r>
          </a:p>
        </p:txBody>
      </p:sp>
      <p:pic>
        <p:nvPicPr>
          <p:cNvPr id="15364" name="Picture 3"/>
          <p:cNvPicPr>
            <a:picLocks noChangeAspect="1" noChangeArrowheads="1"/>
          </p:cNvPicPr>
          <p:nvPr/>
        </p:nvPicPr>
        <p:blipFill>
          <a:blip r:embed="rId2"/>
          <a:srcRect/>
          <a:stretch>
            <a:fillRect/>
          </a:stretch>
        </p:blipFill>
        <p:spPr bwMode="auto">
          <a:xfrm>
            <a:off x="1042988" y="4500563"/>
            <a:ext cx="2814637" cy="2357437"/>
          </a:xfrm>
          <a:prstGeom prst="rect">
            <a:avLst/>
          </a:prstGeom>
          <a:noFill/>
          <a:ln w="9525">
            <a:noFill/>
            <a:miter lim="800000"/>
            <a:headEnd/>
            <a:tailEnd/>
          </a:ln>
        </p:spPr>
      </p:pic>
      <p:pic>
        <p:nvPicPr>
          <p:cNvPr id="26630" name="Picture 6"/>
          <p:cNvPicPr>
            <a:picLocks noChangeAspect="1" noChangeArrowheads="1"/>
          </p:cNvPicPr>
          <p:nvPr/>
        </p:nvPicPr>
        <p:blipFill>
          <a:blip r:embed="rId3"/>
          <a:srcRect/>
          <a:stretch>
            <a:fillRect/>
          </a:stretch>
        </p:blipFill>
        <p:spPr bwMode="auto">
          <a:xfrm>
            <a:off x="5357818" y="4195763"/>
            <a:ext cx="3382963" cy="26622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chemeClr val="accent1">
                    <a:lumMod val="50000"/>
                  </a:schemeClr>
                </a:solidFill>
              </a:rPr>
              <a:t>Значение моей будущей профессии</a:t>
            </a:r>
            <a:endParaRPr lang="ru-RU" b="1" dirty="0">
              <a:solidFill>
                <a:schemeClr val="accent1">
                  <a:lumMod val="50000"/>
                </a:schemeClr>
              </a:solidFill>
            </a:endParaRPr>
          </a:p>
        </p:txBody>
      </p:sp>
      <p:sp>
        <p:nvSpPr>
          <p:cNvPr id="3" name="Содержимое 2"/>
          <p:cNvSpPr>
            <a:spLocks noGrp="1"/>
          </p:cNvSpPr>
          <p:nvPr>
            <p:ph idx="1"/>
          </p:nvPr>
        </p:nvSpPr>
        <p:spPr>
          <a:xfrm>
            <a:off x="4071938" y="1268413"/>
            <a:ext cx="4614862" cy="5160962"/>
          </a:xfrm>
        </p:spPr>
        <p:txBody>
          <a:bodyPr>
            <a:normAutofit fontScale="92500" lnSpcReduction="20000"/>
          </a:bodyPr>
          <a:lstStyle/>
          <a:p>
            <a:pPr eaLnBrk="1" hangingPunct="1">
              <a:lnSpc>
                <a:spcPct val="110000"/>
              </a:lnSpc>
              <a:defRPr/>
            </a:pPr>
            <a:r>
              <a:rPr lang="ru-RU" sz="2500" dirty="0" smtClean="0">
                <a:latin typeface="Arial" pitchFamily="34" charset="0"/>
              </a:rPr>
              <a:t>Это </a:t>
            </a:r>
            <a:r>
              <a:rPr lang="ru-RU" sz="2500" u="sng" dirty="0" smtClean="0">
                <a:latin typeface="Arial" pitchFamily="34" charset="0"/>
              </a:rPr>
              <a:t>важнейшая</a:t>
            </a:r>
            <a:r>
              <a:rPr lang="ru-RU" sz="2500" dirty="0" smtClean="0">
                <a:latin typeface="Arial" pitchFamily="34" charset="0"/>
              </a:rPr>
              <a:t> профессия, так как на экологов возлагается вся надежда человечества по предотвращению экологических катастроф. Экологи, которые являются сотрудниками  предприятия, должны разработать программу соответствия — сохранение прибыли при минимизации вредного воздействия, также предпринимать другие меры.</a:t>
            </a:r>
            <a:br>
              <a:rPr lang="ru-RU" sz="2500" dirty="0" smtClean="0">
                <a:latin typeface="Arial" pitchFamily="34" charset="0"/>
              </a:rPr>
            </a:br>
            <a:endParaRPr lang="ru-RU" sz="2500" dirty="0" smtClean="0">
              <a:latin typeface="Arial" pitchFamily="34" charset="0"/>
            </a:endParaRPr>
          </a:p>
        </p:txBody>
      </p:sp>
      <p:pic>
        <p:nvPicPr>
          <p:cNvPr id="16388" name="Picture 2"/>
          <p:cNvPicPr>
            <a:picLocks noChangeAspect="1" noChangeArrowheads="1"/>
          </p:cNvPicPr>
          <p:nvPr/>
        </p:nvPicPr>
        <p:blipFill>
          <a:blip r:embed="rId2"/>
          <a:srcRect/>
          <a:stretch>
            <a:fillRect/>
          </a:stretch>
        </p:blipFill>
        <p:spPr bwMode="auto">
          <a:xfrm>
            <a:off x="165100" y="1719263"/>
            <a:ext cx="3717925" cy="4095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eaLnBrk="1" fontAlgn="auto" hangingPunct="1">
              <a:spcAft>
                <a:spcPts val="0"/>
              </a:spcAft>
              <a:defRPr/>
            </a:pPr>
            <a:r>
              <a:rPr lang="ru-RU" b="1" dirty="0" smtClean="0">
                <a:solidFill>
                  <a:schemeClr val="accent1">
                    <a:lumMod val="50000"/>
                  </a:schemeClr>
                </a:solidFill>
              </a:rPr>
              <a:t>Качества, присущие экологу:</a:t>
            </a:r>
            <a:endParaRPr lang="ru-RU" b="1" dirty="0">
              <a:solidFill>
                <a:schemeClr val="accent1">
                  <a:lumMod val="50000"/>
                </a:schemeClr>
              </a:solidFill>
            </a:endParaRPr>
          </a:p>
        </p:txBody>
      </p:sp>
      <p:sp>
        <p:nvSpPr>
          <p:cNvPr id="17411" name="Содержимое 2"/>
          <p:cNvSpPr>
            <a:spLocks noGrp="1"/>
          </p:cNvSpPr>
          <p:nvPr>
            <p:ph idx="1"/>
          </p:nvPr>
        </p:nvSpPr>
        <p:spPr>
          <a:xfrm>
            <a:off x="179388" y="1125538"/>
            <a:ext cx="5905500" cy="5732462"/>
          </a:xfrm>
        </p:spPr>
        <p:txBody>
          <a:bodyPr/>
          <a:lstStyle/>
          <a:p>
            <a:pPr eaLnBrk="1" hangingPunct="1"/>
            <a:r>
              <a:rPr lang="ru-RU" smtClean="0">
                <a:latin typeface="Arial" pitchFamily="34" charset="0"/>
              </a:rPr>
              <a:t>аналитические и математические способности,</a:t>
            </a:r>
          </a:p>
          <a:p>
            <a:pPr eaLnBrk="1" hangingPunct="1"/>
            <a:r>
              <a:rPr lang="ru-RU" smtClean="0">
                <a:latin typeface="Arial" pitchFamily="34" charset="0"/>
              </a:rPr>
              <a:t>логическое мышление, </a:t>
            </a:r>
          </a:p>
          <a:p>
            <a:pPr eaLnBrk="1" hangingPunct="1"/>
            <a:r>
              <a:rPr lang="ru-RU" smtClean="0">
                <a:latin typeface="Arial" pitchFamily="34" charset="0"/>
              </a:rPr>
              <a:t>развитые кратковременная и долговременная память, </a:t>
            </a:r>
          </a:p>
          <a:p>
            <a:pPr eaLnBrk="1" hangingPunct="1"/>
            <a:r>
              <a:rPr lang="ru-RU" smtClean="0">
                <a:latin typeface="Arial" pitchFamily="34" charset="0"/>
              </a:rPr>
              <a:t>способность переносить физическое и психическое напряжение в различных погодных условиях.</a:t>
            </a:r>
          </a:p>
          <a:p>
            <a:pPr eaLnBrk="1" hangingPunct="1"/>
            <a:endParaRPr lang="ru-RU" smtClean="0">
              <a:latin typeface="Arial" pitchFamily="34" charset="0"/>
            </a:endParaRPr>
          </a:p>
        </p:txBody>
      </p:sp>
      <p:pic>
        <p:nvPicPr>
          <p:cNvPr id="4" name="Picture 4" descr="1266530183_big"/>
          <p:cNvPicPr>
            <a:picLocks noChangeAspect="1" noChangeArrowheads="1"/>
          </p:cNvPicPr>
          <p:nvPr/>
        </p:nvPicPr>
        <p:blipFill>
          <a:blip r:embed="rId2"/>
          <a:srcRect/>
          <a:stretch>
            <a:fillRect/>
          </a:stretch>
        </p:blipFill>
        <p:spPr bwMode="auto">
          <a:xfrm>
            <a:off x="5795963" y="3716338"/>
            <a:ext cx="3168650" cy="2616200"/>
          </a:xfrm>
          <a:prstGeom prst="rect">
            <a:avLst/>
          </a:prstGeom>
          <a:noFill/>
          <a:ln w="9525">
            <a:noFill/>
            <a:miter lim="800000"/>
            <a:headEnd/>
            <a:tailEnd/>
          </a:ln>
        </p:spPr>
      </p:pic>
      <p:pic>
        <p:nvPicPr>
          <p:cNvPr id="5" name="Picture 4" descr="апвапвапв"/>
          <p:cNvPicPr>
            <a:picLocks noChangeAspect="1" noChangeArrowheads="1"/>
          </p:cNvPicPr>
          <p:nvPr/>
        </p:nvPicPr>
        <p:blipFill>
          <a:blip r:embed="rId3"/>
          <a:srcRect/>
          <a:stretch>
            <a:fillRect/>
          </a:stretch>
        </p:blipFill>
        <p:spPr bwMode="auto">
          <a:xfrm>
            <a:off x="4716463" y="1052513"/>
            <a:ext cx="2992437" cy="1968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Autofit/>
          </a:bodyPr>
          <a:lstStyle/>
          <a:p>
            <a:pPr eaLnBrk="1" fontAlgn="auto" hangingPunct="1">
              <a:spcAft>
                <a:spcPts val="0"/>
              </a:spcAft>
              <a:defRPr/>
            </a:pPr>
            <a:r>
              <a:rPr lang="ru-RU" sz="3200" b="1" dirty="0" smtClean="0">
                <a:solidFill>
                  <a:schemeClr val="accent1">
                    <a:lumMod val="50000"/>
                  </a:schemeClr>
                </a:solidFill>
              </a:rPr>
              <a:t>Слова великих людей, свидетельствующие о связи математики и природы</a:t>
            </a:r>
            <a:endParaRPr lang="ru-RU" sz="3200" b="1" dirty="0">
              <a:solidFill>
                <a:schemeClr val="accent1">
                  <a:lumMod val="50000"/>
                </a:schemeClr>
              </a:solidFill>
            </a:endParaRPr>
          </a:p>
        </p:txBody>
      </p:sp>
      <p:sp>
        <p:nvSpPr>
          <p:cNvPr id="4" name="Объект 3"/>
          <p:cNvSpPr txBox="1">
            <a:spLocks/>
          </p:cNvSpPr>
          <p:nvPr/>
        </p:nvSpPr>
        <p:spPr>
          <a:xfrm>
            <a:off x="4429125" y="1500188"/>
            <a:ext cx="4537075" cy="4752975"/>
          </a:xfrm>
          <a:prstGeom prst="rect">
            <a:avLst/>
          </a:prstGeom>
        </p:spPr>
        <p:txBody>
          <a:bodyPr>
            <a:normAutofit fontScale="85000" lnSpcReduction="10000"/>
          </a:bodyPr>
          <a:lstStyle/>
          <a:p>
            <a:pPr marL="342900" indent="-342900" fontAlgn="auto">
              <a:spcBef>
                <a:spcPct val="20000"/>
              </a:spcBef>
              <a:spcAft>
                <a:spcPts val="0"/>
              </a:spcAft>
              <a:buFont typeface="Arial" pitchFamily="34" charset="0"/>
              <a:buNone/>
              <a:defRPr/>
            </a:pPr>
            <a:r>
              <a:rPr lang="ru-RU" sz="3200" dirty="0">
                <a:latin typeface="+mn-lt"/>
              </a:rPr>
              <a:t>«Математика – это язык, на котором написана книга природы» . Г. Галилей.</a:t>
            </a:r>
          </a:p>
          <a:p>
            <a:pPr marL="342900" indent="-342900" fontAlgn="auto">
              <a:spcBef>
                <a:spcPct val="20000"/>
              </a:spcBef>
              <a:spcAft>
                <a:spcPts val="0"/>
              </a:spcAft>
              <a:buFont typeface="Arial" pitchFamily="34" charset="0"/>
              <a:buNone/>
              <a:defRPr/>
            </a:pPr>
            <a:r>
              <a:rPr lang="ru-RU" sz="3200" dirty="0">
                <a:latin typeface="+mn-lt"/>
              </a:rPr>
              <a:t>«Математика есть лучшее и даже единственное введение в изучение природы». Д.И. Писарев.</a:t>
            </a:r>
          </a:p>
          <a:p>
            <a:pPr marL="342900" indent="-342900" fontAlgn="auto">
              <a:spcBef>
                <a:spcPct val="20000"/>
              </a:spcBef>
              <a:spcAft>
                <a:spcPts val="0"/>
              </a:spcAft>
              <a:buFont typeface="Arial" pitchFamily="34" charset="0"/>
              <a:buNone/>
              <a:defRPr/>
            </a:pPr>
            <a:r>
              <a:rPr lang="ru-RU" sz="3200" dirty="0">
                <a:latin typeface="+mn-lt"/>
              </a:rPr>
              <a:t>«Пристальное, глубокое изучение природы есть источник самых плодотворных открытий математики». Ж. Фурье.</a:t>
            </a:r>
          </a:p>
          <a:p>
            <a:pPr marL="342900" indent="-342900" fontAlgn="auto">
              <a:spcBef>
                <a:spcPct val="20000"/>
              </a:spcBef>
              <a:spcAft>
                <a:spcPts val="0"/>
              </a:spcAft>
              <a:buFont typeface="Arial" pitchFamily="34" charset="0"/>
              <a:buNone/>
              <a:defRPr/>
            </a:pPr>
            <a:endParaRPr lang="ru-RU" sz="3200" dirty="0">
              <a:latin typeface="+mn-lt"/>
            </a:endParaRPr>
          </a:p>
        </p:txBody>
      </p:sp>
      <p:pic>
        <p:nvPicPr>
          <p:cNvPr id="5" name="Picture 2"/>
          <p:cNvPicPr>
            <a:picLocks noChangeAspect="1" noChangeArrowheads="1"/>
          </p:cNvPicPr>
          <p:nvPr/>
        </p:nvPicPr>
        <p:blipFill>
          <a:blip r:embed="rId2"/>
          <a:srcRect/>
          <a:stretch>
            <a:fillRect/>
          </a:stretch>
        </p:blipFill>
        <p:spPr bwMode="auto">
          <a:xfrm>
            <a:off x="-122238" y="1504950"/>
            <a:ext cx="4432301" cy="47196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strVal val="#ppt_w*0.70"/>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p:cTn id="29"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30"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 calcmode="lin" valueType="num">
                                      <p:cBhvr>
                                        <p:cTn id="36"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37"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chemeClr val="accent1">
                    <a:lumMod val="50000"/>
                  </a:schemeClr>
                </a:solidFill>
              </a:rPr>
              <a:t>Посмотрим на окружающий мир глазами математика</a:t>
            </a:r>
            <a:endParaRPr lang="ru-RU" dirty="0"/>
          </a:p>
        </p:txBody>
      </p:sp>
      <p:sp>
        <p:nvSpPr>
          <p:cNvPr id="3" name="Содержимое 2"/>
          <p:cNvSpPr>
            <a:spLocks noGrp="1"/>
          </p:cNvSpPr>
          <p:nvPr>
            <p:ph idx="1"/>
          </p:nvPr>
        </p:nvSpPr>
        <p:spPr>
          <a:xfrm>
            <a:off x="0" y="1412875"/>
            <a:ext cx="9144000" cy="5445125"/>
          </a:xfrm>
        </p:spPr>
        <p:txBody>
          <a:bodyPr>
            <a:normAutofit fontScale="25000" lnSpcReduction="20000"/>
          </a:bodyPr>
          <a:lstStyle/>
          <a:p>
            <a:pPr algn="ctr" eaLnBrk="1" hangingPunct="1">
              <a:lnSpc>
                <a:spcPct val="80000"/>
              </a:lnSpc>
              <a:buFont typeface="Arial" pitchFamily="34" charset="0"/>
              <a:buNone/>
              <a:defRPr/>
            </a:pPr>
            <a:endParaRPr lang="ru-RU" sz="3000" i="1" dirty="0" smtClean="0">
              <a:latin typeface="Arial" pitchFamily="34" charset="0"/>
              <a:cs typeface="Arial" pitchFamily="34" charset="0"/>
            </a:endParaRPr>
          </a:p>
          <a:p>
            <a:pPr algn="ctr" eaLnBrk="1" hangingPunct="1">
              <a:lnSpc>
                <a:spcPct val="120000"/>
              </a:lnSpc>
              <a:buFont typeface="Arial" pitchFamily="34" charset="0"/>
              <a:buNone/>
              <a:defRPr/>
            </a:pPr>
            <a:r>
              <a:rPr lang="ru-RU" sz="7200" i="1" dirty="0" smtClean="0">
                <a:latin typeface="Arial" pitchFamily="34" charset="0"/>
                <a:cs typeface="Arial" pitchFamily="34" charset="0"/>
              </a:rPr>
              <a:t> Математики предупреждают              </a:t>
            </a:r>
          </a:p>
          <a:p>
            <a:pPr algn="ctr" eaLnBrk="1" hangingPunct="1">
              <a:lnSpc>
                <a:spcPct val="120000"/>
              </a:lnSpc>
              <a:buFont typeface="Arial" pitchFamily="34" charset="0"/>
              <a:buNone/>
              <a:defRPr/>
            </a:pPr>
            <a:r>
              <a:rPr lang="ru-RU" sz="7200" i="1" dirty="0" smtClean="0">
                <a:latin typeface="Arial" pitchFamily="34" charset="0"/>
                <a:cs typeface="Arial" pitchFamily="34" charset="0"/>
              </a:rPr>
              <a:t>    «Берегите воду!».</a:t>
            </a:r>
            <a:r>
              <a:rPr lang="ru-RU" sz="7200" dirty="0" smtClean="0">
                <a:latin typeface="Arial" pitchFamily="34" charset="0"/>
                <a:cs typeface="Arial" pitchFamily="34" charset="0"/>
              </a:rPr>
              <a:t> </a:t>
            </a:r>
            <a:endParaRPr lang="ru-RU" sz="7200" i="1" dirty="0" smtClean="0">
              <a:latin typeface="Arial" pitchFamily="34" charset="0"/>
              <a:cs typeface="Arial" pitchFamily="34" charset="0"/>
            </a:endParaRPr>
          </a:p>
          <a:p>
            <a:pPr algn="ctr" eaLnBrk="1" hangingPunct="1">
              <a:lnSpc>
                <a:spcPct val="120000"/>
              </a:lnSpc>
              <a:buFont typeface="Arial" pitchFamily="34" charset="0"/>
              <a:buNone/>
              <a:defRPr/>
            </a:pPr>
            <a:r>
              <a:rPr lang="ru-RU" sz="7200" b="1" u="sng" dirty="0" smtClean="0">
                <a:latin typeface="Arial" pitchFamily="34" charset="0"/>
                <a:cs typeface="Arial" pitchFamily="34" charset="0"/>
              </a:rPr>
              <a:t> Вода </a:t>
            </a:r>
            <a:r>
              <a:rPr lang="ru-RU" sz="7200" dirty="0" smtClean="0">
                <a:latin typeface="Arial" pitchFamily="34" charset="0"/>
                <a:cs typeface="Arial" pitchFamily="34" charset="0"/>
              </a:rPr>
              <a:t>– основа жизни на земле. </a:t>
            </a:r>
          </a:p>
          <a:p>
            <a:pPr algn="just" eaLnBrk="1" hangingPunct="1">
              <a:lnSpc>
                <a:spcPct val="120000"/>
              </a:lnSpc>
              <a:buFont typeface="Arial" pitchFamily="34" charset="0"/>
              <a:buNone/>
              <a:defRPr/>
            </a:pPr>
            <a:r>
              <a:rPr lang="ru-RU" sz="8000" dirty="0" smtClean="0">
                <a:latin typeface="Arial" pitchFamily="34" charset="0"/>
                <a:cs typeface="Arial" pitchFamily="34" charset="0"/>
              </a:rPr>
              <a:t>       Все мы используем воду, поэтому на нас лежит   </a:t>
            </a:r>
          </a:p>
          <a:p>
            <a:pPr algn="just" eaLnBrk="1" hangingPunct="1">
              <a:lnSpc>
                <a:spcPct val="120000"/>
              </a:lnSpc>
              <a:buFont typeface="Arial" pitchFamily="34" charset="0"/>
              <a:buNone/>
              <a:defRPr/>
            </a:pPr>
            <a:r>
              <a:rPr lang="ru-RU" sz="8000" dirty="0" smtClean="0">
                <a:latin typeface="Arial" pitchFamily="34" charset="0"/>
                <a:cs typeface="Arial" pitchFamily="34" charset="0"/>
              </a:rPr>
              <a:t>ответственность за ее охрану от загрязнения и экономию. </a:t>
            </a:r>
          </a:p>
          <a:p>
            <a:pPr eaLnBrk="1" hangingPunct="1">
              <a:lnSpc>
                <a:spcPct val="120000"/>
              </a:lnSpc>
              <a:defRPr/>
            </a:pPr>
            <a:r>
              <a:rPr lang="ru-RU" sz="8000" dirty="0" smtClean="0">
                <a:latin typeface="Arial" pitchFamily="34" charset="0"/>
                <a:cs typeface="Arial" pitchFamily="34" charset="0"/>
              </a:rPr>
              <a:t>А сколько же нужно человеку  воды каждый день?  Например, наша семья из 4 человек расходует в сутки  на питье, на приготовление пищи, на стирку и т. д. около 500 литров воды. Это большой объём воды. Всем известно, что запасы пресной воды ограничены. Если из крана бежит струя толщиной с карандаш, то за 1 минуту в канализационные коммуникации уходит 3 литра воды.  Нетрудно посчитать,  сколько литров воды бесполезно вытекает только из  3 кранов, оставленных открытыми учениками нашего  лицея  на перемене? Если продолжительность перемены 15 минут, то это количество составит 135 литров. </a:t>
            </a:r>
          </a:p>
          <a:p>
            <a:pPr eaLnBrk="1" hangingPunct="1">
              <a:lnSpc>
                <a:spcPct val="120000"/>
              </a:lnSpc>
              <a:defRPr/>
            </a:pPr>
            <a:endParaRPr lang="ru-RU" sz="9600" dirty="0" smtClean="0">
              <a:latin typeface="Arial" pitchFamily="34" charset="0"/>
              <a:cs typeface="Arial" pitchFamily="34" charset="0"/>
            </a:endParaRPr>
          </a:p>
          <a:p>
            <a:pPr algn="just" eaLnBrk="1" hangingPunct="1">
              <a:lnSpc>
                <a:spcPct val="120000"/>
              </a:lnSpc>
              <a:defRPr/>
            </a:pPr>
            <a:r>
              <a:rPr lang="ru-RU" sz="9600" dirty="0" smtClean="0">
                <a:latin typeface="Arial" pitchFamily="34" charset="0"/>
                <a:cs typeface="Arial" pitchFamily="34" charset="0"/>
              </a:rPr>
              <a:t> </a:t>
            </a:r>
          </a:p>
          <a:p>
            <a:pPr algn="just" eaLnBrk="1" hangingPunct="1">
              <a:lnSpc>
                <a:spcPct val="80000"/>
              </a:lnSpc>
              <a:buFont typeface="Arial" pitchFamily="34" charset="0"/>
              <a:buNone/>
              <a:defRPr/>
            </a:pPr>
            <a:endParaRPr lang="ru-RU" sz="9600" dirty="0" smtClean="0">
              <a:latin typeface="Arial" pitchFamily="34" charset="0"/>
              <a:cs typeface="Arial" pitchFamily="34" charset="0"/>
            </a:endParaRPr>
          </a:p>
          <a:p>
            <a:pPr algn="just" eaLnBrk="1" hangingPunct="1">
              <a:lnSpc>
                <a:spcPct val="170000"/>
              </a:lnSpc>
              <a:buFont typeface="Arial" pitchFamily="34" charset="0"/>
              <a:buNone/>
              <a:defRPr/>
            </a:pPr>
            <a:r>
              <a:rPr lang="ru-RU" sz="9600" dirty="0" smtClean="0">
                <a:latin typeface="Arial" pitchFamily="34" charset="0"/>
                <a:cs typeface="Arial" pitchFamily="34" charset="0"/>
              </a:rPr>
              <a:t> </a:t>
            </a:r>
          </a:p>
        </p:txBody>
      </p:sp>
      <p:sp>
        <p:nvSpPr>
          <p:cNvPr id="19460" name="Прямоугольник 5"/>
          <p:cNvSpPr>
            <a:spLocks noChangeArrowheads="1"/>
          </p:cNvSpPr>
          <p:nvPr/>
        </p:nvSpPr>
        <p:spPr bwMode="auto">
          <a:xfrm>
            <a:off x="500063" y="2828925"/>
            <a:ext cx="8001000" cy="369888"/>
          </a:xfrm>
          <a:prstGeom prst="rect">
            <a:avLst/>
          </a:prstGeom>
          <a:noFill/>
          <a:ln w="9525">
            <a:noFill/>
            <a:miter lim="800000"/>
            <a:headEnd/>
            <a:tailEnd/>
          </a:ln>
        </p:spPr>
        <p:txBody>
          <a:bodyPr>
            <a:spAutoFit/>
          </a:bodyPr>
          <a:lstStyle/>
          <a:p>
            <a:endParaRPr lang="ru-RU">
              <a:latin typeface="Calibri" pitchFamily="34" charset="0"/>
            </a:endParaRPr>
          </a:p>
        </p:txBody>
      </p:sp>
      <p:pic>
        <p:nvPicPr>
          <p:cNvPr id="4100" name="Picture 4" descr="http://www.zastavki.com/pictures/640x480/2012/Food_Drinks_Clean_water_011956_29.jpg"/>
          <p:cNvPicPr>
            <a:picLocks noChangeAspect="1" noChangeArrowheads="1"/>
          </p:cNvPicPr>
          <p:nvPr/>
        </p:nvPicPr>
        <p:blipFill>
          <a:blip r:embed="rId2"/>
          <a:srcRect/>
          <a:stretch>
            <a:fillRect/>
          </a:stretch>
        </p:blipFill>
        <p:spPr bwMode="auto">
          <a:xfrm>
            <a:off x="6858016" y="1142984"/>
            <a:ext cx="2285984" cy="19431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Oval 22"/>
          <p:cNvSpPr>
            <a:spLocks noChangeArrowheads="1"/>
          </p:cNvSpPr>
          <p:nvPr/>
        </p:nvSpPr>
        <p:spPr bwMode="auto">
          <a:xfrm>
            <a:off x="3132138" y="2924175"/>
            <a:ext cx="2592387" cy="1081088"/>
          </a:xfrm>
          <a:prstGeom prst="ellipse">
            <a:avLst/>
          </a:prstGeom>
          <a:solidFill>
            <a:srgbClr val="31849B"/>
          </a:solidFill>
          <a:ln w="9525">
            <a:solidFill>
              <a:srgbClr val="000000"/>
            </a:solidFill>
            <a:round/>
            <a:headEnd/>
            <a:tailEnd/>
          </a:ln>
        </p:spPr>
        <p:txBody>
          <a:bodyPr/>
          <a:lstStyle/>
          <a:p>
            <a:pPr algn="ctr"/>
            <a:r>
              <a:rPr lang="ru-RU" sz="2200" b="1">
                <a:latin typeface="Calibri" pitchFamily="34" charset="0"/>
                <a:cs typeface="Times New Roman" pitchFamily="18" charset="0"/>
              </a:rPr>
              <a:t>Вода</a:t>
            </a:r>
            <a:endParaRPr lang="ru-RU"/>
          </a:p>
        </p:txBody>
      </p:sp>
      <p:sp>
        <p:nvSpPr>
          <p:cNvPr id="20483" name="Oval 21"/>
          <p:cNvSpPr>
            <a:spLocks noChangeArrowheads="1"/>
          </p:cNvSpPr>
          <p:nvPr/>
        </p:nvSpPr>
        <p:spPr bwMode="auto">
          <a:xfrm rot="-832914">
            <a:off x="828675" y="2382838"/>
            <a:ext cx="1666875" cy="935037"/>
          </a:xfrm>
          <a:prstGeom prst="ellipse">
            <a:avLst/>
          </a:prstGeom>
          <a:solidFill>
            <a:srgbClr val="548DD4"/>
          </a:solidFill>
          <a:ln w="9525">
            <a:solidFill>
              <a:srgbClr val="000000"/>
            </a:solidFill>
            <a:round/>
            <a:headEnd/>
            <a:tailEnd/>
          </a:ln>
        </p:spPr>
        <p:txBody>
          <a:bodyPr/>
          <a:lstStyle/>
          <a:p>
            <a:pPr algn="ctr"/>
            <a:r>
              <a:rPr lang="ru-RU" b="1">
                <a:latin typeface="Calibri" pitchFamily="34" charset="0"/>
                <a:cs typeface="Times New Roman" pitchFamily="18" charset="0"/>
              </a:rPr>
              <a:t>Питье</a:t>
            </a:r>
            <a:endParaRPr lang="ru-RU" b="1"/>
          </a:p>
        </p:txBody>
      </p:sp>
      <p:sp>
        <p:nvSpPr>
          <p:cNvPr id="20484" name="Oval 20"/>
          <p:cNvSpPr>
            <a:spLocks noChangeArrowheads="1"/>
          </p:cNvSpPr>
          <p:nvPr/>
        </p:nvSpPr>
        <p:spPr bwMode="auto">
          <a:xfrm rot="-497514">
            <a:off x="2354263" y="1816100"/>
            <a:ext cx="1368425" cy="890588"/>
          </a:xfrm>
          <a:prstGeom prst="ellipse">
            <a:avLst/>
          </a:prstGeom>
          <a:solidFill>
            <a:srgbClr val="548DD4"/>
          </a:solidFill>
          <a:ln w="9525">
            <a:solidFill>
              <a:srgbClr val="000000"/>
            </a:solidFill>
            <a:round/>
            <a:headEnd/>
            <a:tailEnd/>
          </a:ln>
        </p:spPr>
        <p:txBody>
          <a:bodyPr/>
          <a:lstStyle/>
          <a:p>
            <a:pPr algn="ctr"/>
            <a:r>
              <a:rPr lang="ru-RU" sz="1400" b="1">
                <a:latin typeface="Calibri" pitchFamily="34" charset="0"/>
                <a:cs typeface="Times New Roman" pitchFamily="18" charset="0"/>
              </a:rPr>
              <a:t>С/Х</a:t>
            </a:r>
            <a:endParaRPr lang="ru-RU" sz="1400" b="1"/>
          </a:p>
        </p:txBody>
      </p:sp>
      <p:sp>
        <p:nvSpPr>
          <p:cNvPr id="20485" name="Oval 19"/>
          <p:cNvSpPr>
            <a:spLocks noChangeArrowheads="1"/>
          </p:cNvSpPr>
          <p:nvPr/>
        </p:nvSpPr>
        <p:spPr bwMode="auto">
          <a:xfrm>
            <a:off x="3708400" y="1628775"/>
            <a:ext cx="1506538" cy="922338"/>
          </a:xfrm>
          <a:prstGeom prst="ellipse">
            <a:avLst/>
          </a:prstGeom>
          <a:solidFill>
            <a:srgbClr val="548DD4"/>
          </a:solidFill>
          <a:ln w="9525">
            <a:solidFill>
              <a:srgbClr val="000000"/>
            </a:solidFill>
            <a:round/>
            <a:headEnd/>
            <a:tailEnd/>
          </a:ln>
        </p:spPr>
        <p:txBody>
          <a:bodyPr/>
          <a:lstStyle/>
          <a:p>
            <a:pPr algn="ctr"/>
            <a:r>
              <a:rPr lang="ru-RU" sz="1400" b="1">
                <a:cs typeface="Times New Roman" pitchFamily="18" charset="0"/>
              </a:rPr>
              <a:t>Промышленные  нужды</a:t>
            </a:r>
            <a:endParaRPr lang="ru-RU" sz="1400" b="1"/>
          </a:p>
        </p:txBody>
      </p:sp>
      <p:sp>
        <p:nvSpPr>
          <p:cNvPr id="20486" name="Oval 18"/>
          <p:cNvSpPr>
            <a:spLocks noChangeArrowheads="1"/>
          </p:cNvSpPr>
          <p:nvPr/>
        </p:nvSpPr>
        <p:spPr bwMode="auto">
          <a:xfrm rot="864402">
            <a:off x="5216525" y="1862138"/>
            <a:ext cx="1512888" cy="866775"/>
          </a:xfrm>
          <a:prstGeom prst="ellipse">
            <a:avLst/>
          </a:prstGeom>
          <a:solidFill>
            <a:srgbClr val="548DD4"/>
          </a:solidFill>
          <a:ln w="9525">
            <a:solidFill>
              <a:srgbClr val="000000"/>
            </a:solidFill>
            <a:round/>
            <a:headEnd/>
            <a:tailEnd/>
          </a:ln>
        </p:spPr>
        <p:txBody>
          <a:bodyPr/>
          <a:lstStyle/>
          <a:p>
            <a:pPr algn="ctr"/>
            <a:r>
              <a:rPr lang="ru-RU" sz="1400" b="1">
                <a:cs typeface="Times New Roman" pitchFamily="18" charset="0"/>
              </a:rPr>
              <a:t>Бытовые нужды</a:t>
            </a:r>
            <a:endParaRPr lang="ru-RU" sz="1400" b="1"/>
          </a:p>
        </p:txBody>
      </p:sp>
      <p:sp>
        <p:nvSpPr>
          <p:cNvPr id="20487" name="Oval 17"/>
          <p:cNvSpPr>
            <a:spLocks noChangeArrowheads="1"/>
          </p:cNvSpPr>
          <p:nvPr/>
        </p:nvSpPr>
        <p:spPr bwMode="auto">
          <a:xfrm rot="999759">
            <a:off x="6434138" y="2459038"/>
            <a:ext cx="1590675" cy="1008062"/>
          </a:xfrm>
          <a:prstGeom prst="ellipse">
            <a:avLst/>
          </a:prstGeom>
          <a:solidFill>
            <a:srgbClr val="548DD4"/>
          </a:solidFill>
          <a:ln w="9525">
            <a:solidFill>
              <a:srgbClr val="000000"/>
            </a:solidFill>
            <a:round/>
            <a:headEnd/>
            <a:tailEnd/>
          </a:ln>
        </p:spPr>
        <p:txBody>
          <a:bodyPr/>
          <a:lstStyle/>
          <a:p>
            <a:pPr algn="ctr"/>
            <a:r>
              <a:rPr lang="ru-RU" sz="1400" b="1">
                <a:cs typeface="Times New Roman" pitchFamily="18" charset="0"/>
              </a:rPr>
              <a:t>Питье животных</a:t>
            </a:r>
            <a:endParaRPr lang="ru-RU" sz="1400" b="1"/>
          </a:p>
        </p:txBody>
      </p:sp>
      <p:sp>
        <p:nvSpPr>
          <p:cNvPr id="20496" name="AutoShape 16"/>
          <p:cNvSpPr>
            <a:spLocks noChangeArrowheads="1"/>
          </p:cNvSpPr>
          <p:nvPr/>
        </p:nvSpPr>
        <p:spPr bwMode="auto">
          <a:xfrm rot="1497171">
            <a:off x="1271588" y="3873500"/>
            <a:ext cx="1371600" cy="912813"/>
          </a:xfrm>
          <a:prstGeom prst="roundRect">
            <a:avLst>
              <a:gd name="adj" fmla="val 16523"/>
            </a:avLst>
          </a:prstGeom>
          <a:solidFill>
            <a:schemeClr val="accent6"/>
          </a:solidFill>
          <a:ln w="9525">
            <a:solidFill>
              <a:srgbClr val="000000"/>
            </a:solidFill>
            <a:round/>
            <a:headEnd/>
            <a:tailEnd/>
          </a:ln>
        </p:spPr>
        <p:txBody>
          <a:bodyPr/>
          <a:lstStyle/>
          <a:p>
            <a:pPr algn="just">
              <a:defRPr/>
            </a:pPr>
            <a:r>
              <a:rPr lang="ru-RU" b="1">
                <a:latin typeface="Calibri" pitchFamily="34" charset="0"/>
                <a:cs typeface="Times New Roman" pitchFamily="18" charset="0"/>
              </a:rPr>
              <a:t>Экономия</a:t>
            </a:r>
            <a:endParaRPr lang="ru-RU" b="1"/>
          </a:p>
        </p:txBody>
      </p:sp>
      <p:sp>
        <p:nvSpPr>
          <p:cNvPr id="20495" name="AutoShape 15"/>
          <p:cNvSpPr>
            <a:spLocks noChangeArrowheads="1"/>
          </p:cNvSpPr>
          <p:nvPr/>
        </p:nvSpPr>
        <p:spPr bwMode="auto">
          <a:xfrm>
            <a:off x="2921000" y="4175125"/>
            <a:ext cx="1371600" cy="909638"/>
          </a:xfrm>
          <a:prstGeom prst="roundRect">
            <a:avLst>
              <a:gd name="adj" fmla="val 16667"/>
            </a:avLst>
          </a:prstGeom>
          <a:solidFill>
            <a:schemeClr val="accent6"/>
          </a:solidFill>
          <a:ln w="9525">
            <a:solidFill>
              <a:srgbClr val="000000"/>
            </a:solidFill>
            <a:round/>
            <a:headEnd/>
            <a:tailEnd/>
          </a:ln>
        </p:spPr>
        <p:txBody>
          <a:bodyPr/>
          <a:lstStyle/>
          <a:p>
            <a:pPr algn="ctr">
              <a:defRPr/>
            </a:pPr>
            <a:r>
              <a:rPr lang="ru-RU" sz="1600" b="1">
                <a:latin typeface="Calibri" pitchFamily="34" charset="0"/>
                <a:cs typeface="Times New Roman" pitchFamily="18" charset="0"/>
              </a:rPr>
              <a:t>Очистные сооружения</a:t>
            </a:r>
            <a:endParaRPr lang="ru-RU" sz="1600" b="1"/>
          </a:p>
        </p:txBody>
      </p:sp>
      <p:sp>
        <p:nvSpPr>
          <p:cNvPr id="20494" name="AutoShape 14"/>
          <p:cNvSpPr>
            <a:spLocks noChangeArrowheads="1"/>
          </p:cNvSpPr>
          <p:nvPr/>
        </p:nvSpPr>
        <p:spPr bwMode="auto">
          <a:xfrm>
            <a:off x="4521200" y="4175125"/>
            <a:ext cx="1371600" cy="838200"/>
          </a:xfrm>
          <a:prstGeom prst="roundRect">
            <a:avLst>
              <a:gd name="adj" fmla="val 16667"/>
            </a:avLst>
          </a:prstGeom>
          <a:solidFill>
            <a:schemeClr val="accent6"/>
          </a:solidFill>
          <a:ln w="9525">
            <a:solidFill>
              <a:srgbClr val="000000"/>
            </a:solidFill>
            <a:round/>
            <a:headEnd/>
            <a:tailEnd/>
          </a:ln>
        </p:spPr>
        <p:txBody>
          <a:bodyPr/>
          <a:lstStyle/>
          <a:p>
            <a:pPr algn="ctr">
              <a:defRPr/>
            </a:pPr>
            <a:r>
              <a:rPr lang="ru-RU" sz="1600" b="1">
                <a:latin typeface="Calibri" pitchFamily="34" charset="0"/>
                <a:cs typeface="Times New Roman" pitchFamily="18" charset="0"/>
              </a:rPr>
              <a:t>Шефская помощь родникам</a:t>
            </a:r>
            <a:endParaRPr lang="ru-RU" sz="1600" b="1"/>
          </a:p>
        </p:txBody>
      </p:sp>
      <p:sp>
        <p:nvSpPr>
          <p:cNvPr id="20493" name="AutoShape 13"/>
          <p:cNvSpPr>
            <a:spLocks noChangeArrowheads="1"/>
          </p:cNvSpPr>
          <p:nvPr/>
        </p:nvSpPr>
        <p:spPr bwMode="auto">
          <a:xfrm rot="-1260882">
            <a:off x="6153150" y="3838575"/>
            <a:ext cx="1579563" cy="912813"/>
          </a:xfrm>
          <a:prstGeom prst="roundRect">
            <a:avLst>
              <a:gd name="adj" fmla="val 16667"/>
            </a:avLst>
          </a:prstGeom>
          <a:solidFill>
            <a:schemeClr val="accent6"/>
          </a:solidFill>
          <a:ln w="9525">
            <a:solidFill>
              <a:srgbClr val="000000"/>
            </a:solidFill>
            <a:round/>
            <a:headEnd/>
            <a:tailEnd/>
          </a:ln>
        </p:spPr>
        <p:txBody>
          <a:bodyPr/>
          <a:lstStyle/>
          <a:p>
            <a:pPr algn="ctr">
              <a:defRPr/>
            </a:pPr>
            <a:r>
              <a:rPr lang="ru-RU" b="1">
                <a:latin typeface="Calibri" pitchFamily="34" charset="0"/>
                <a:cs typeface="Times New Roman" pitchFamily="18" charset="0"/>
              </a:rPr>
              <a:t>Лесозащита</a:t>
            </a:r>
            <a:endParaRPr lang="ru-RU" b="1"/>
          </a:p>
        </p:txBody>
      </p:sp>
      <p:cxnSp>
        <p:nvCxnSpPr>
          <p:cNvPr id="20492" name="AutoShape 12"/>
          <p:cNvCxnSpPr>
            <a:cxnSpLocks noChangeShapeType="1"/>
          </p:cNvCxnSpPr>
          <p:nvPr/>
        </p:nvCxnSpPr>
        <p:spPr bwMode="auto">
          <a:xfrm flipV="1">
            <a:off x="5207000" y="2495550"/>
            <a:ext cx="342900" cy="457200"/>
          </a:xfrm>
          <a:prstGeom prst="straightConnector1">
            <a:avLst/>
          </a:prstGeom>
          <a:noFill/>
          <a:ln w="9525">
            <a:solidFill>
              <a:srgbClr val="000000"/>
            </a:solidFill>
            <a:round/>
            <a:headEnd/>
            <a:tailEnd type="triangle" w="med" len="med"/>
          </a:ln>
        </p:spPr>
      </p:cxnSp>
      <p:cxnSp>
        <p:nvCxnSpPr>
          <p:cNvPr id="2" name="AutoShape 11"/>
          <p:cNvCxnSpPr>
            <a:cxnSpLocks noChangeShapeType="1"/>
          </p:cNvCxnSpPr>
          <p:nvPr/>
        </p:nvCxnSpPr>
        <p:spPr bwMode="auto">
          <a:xfrm flipV="1">
            <a:off x="5702300" y="2833688"/>
            <a:ext cx="762000" cy="342900"/>
          </a:xfrm>
          <a:prstGeom prst="straightConnector1">
            <a:avLst/>
          </a:prstGeom>
          <a:noFill/>
          <a:ln w="9525">
            <a:solidFill>
              <a:srgbClr val="000000"/>
            </a:solidFill>
            <a:round/>
            <a:headEnd/>
            <a:tailEnd type="triangle" w="med" len="med"/>
          </a:ln>
        </p:spPr>
      </p:cxnSp>
      <p:cxnSp>
        <p:nvCxnSpPr>
          <p:cNvPr id="3" name="AutoShape 10"/>
          <p:cNvCxnSpPr>
            <a:cxnSpLocks noChangeShapeType="1"/>
          </p:cNvCxnSpPr>
          <p:nvPr/>
        </p:nvCxnSpPr>
        <p:spPr bwMode="auto">
          <a:xfrm flipV="1">
            <a:off x="4406900" y="2495550"/>
            <a:ext cx="0" cy="342900"/>
          </a:xfrm>
          <a:prstGeom prst="straightConnector1">
            <a:avLst/>
          </a:prstGeom>
          <a:noFill/>
          <a:ln w="9525">
            <a:solidFill>
              <a:srgbClr val="000000"/>
            </a:solidFill>
            <a:round/>
            <a:headEnd/>
            <a:tailEnd type="triangle" w="med" len="med"/>
          </a:ln>
        </p:spPr>
      </p:cxnSp>
      <p:cxnSp>
        <p:nvCxnSpPr>
          <p:cNvPr id="4" name="AutoShape 9"/>
          <p:cNvCxnSpPr>
            <a:cxnSpLocks noChangeShapeType="1"/>
          </p:cNvCxnSpPr>
          <p:nvPr/>
        </p:nvCxnSpPr>
        <p:spPr bwMode="auto">
          <a:xfrm flipH="1" flipV="1">
            <a:off x="2349500" y="2943225"/>
            <a:ext cx="914400" cy="228600"/>
          </a:xfrm>
          <a:prstGeom prst="straightConnector1">
            <a:avLst/>
          </a:prstGeom>
          <a:noFill/>
          <a:ln w="9525">
            <a:solidFill>
              <a:srgbClr val="000000"/>
            </a:solidFill>
            <a:round/>
            <a:headEnd/>
            <a:tailEnd type="triangle" w="med" len="med"/>
          </a:ln>
        </p:spPr>
      </p:cxnSp>
      <p:cxnSp>
        <p:nvCxnSpPr>
          <p:cNvPr id="5" name="AutoShape 8"/>
          <p:cNvCxnSpPr>
            <a:cxnSpLocks noChangeShapeType="1"/>
          </p:cNvCxnSpPr>
          <p:nvPr/>
        </p:nvCxnSpPr>
        <p:spPr bwMode="auto">
          <a:xfrm flipH="1" flipV="1">
            <a:off x="3263900" y="2609850"/>
            <a:ext cx="342900" cy="342900"/>
          </a:xfrm>
          <a:prstGeom prst="straightConnector1">
            <a:avLst/>
          </a:prstGeom>
          <a:noFill/>
          <a:ln w="9525">
            <a:solidFill>
              <a:srgbClr val="000000"/>
            </a:solidFill>
            <a:round/>
            <a:headEnd/>
            <a:tailEnd type="triangle" w="med" len="med"/>
          </a:ln>
        </p:spPr>
      </p:cxnSp>
      <p:cxnSp>
        <p:nvCxnSpPr>
          <p:cNvPr id="20497" name="AutoShape 7"/>
          <p:cNvCxnSpPr>
            <a:cxnSpLocks noChangeShapeType="1"/>
          </p:cNvCxnSpPr>
          <p:nvPr/>
        </p:nvCxnSpPr>
        <p:spPr bwMode="auto">
          <a:xfrm flipH="1">
            <a:off x="2120900" y="3616325"/>
            <a:ext cx="2057400" cy="228600"/>
          </a:xfrm>
          <a:prstGeom prst="straightConnector1">
            <a:avLst/>
          </a:prstGeom>
          <a:noFill/>
          <a:ln w="9525">
            <a:solidFill>
              <a:srgbClr val="000000"/>
            </a:solidFill>
            <a:round/>
            <a:headEnd/>
            <a:tailEnd type="triangle" w="med" len="med"/>
          </a:ln>
        </p:spPr>
      </p:cxnSp>
      <p:cxnSp>
        <p:nvCxnSpPr>
          <p:cNvPr id="20498" name="AutoShape 6"/>
          <p:cNvCxnSpPr>
            <a:cxnSpLocks noChangeShapeType="1"/>
          </p:cNvCxnSpPr>
          <p:nvPr/>
        </p:nvCxnSpPr>
        <p:spPr bwMode="auto">
          <a:xfrm>
            <a:off x="4864100" y="3616325"/>
            <a:ext cx="1828800" cy="228600"/>
          </a:xfrm>
          <a:prstGeom prst="straightConnector1">
            <a:avLst/>
          </a:prstGeom>
          <a:noFill/>
          <a:ln w="9525">
            <a:solidFill>
              <a:srgbClr val="000000"/>
            </a:solidFill>
            <a:round/>
            <a:headEnd/>
            <a:tailEnd type="triangle" w="med" len="med"/>
          </a:ln>
        </p:spPr>
      </p:cxnSp>
      <p:cxnSp>
        <p:nvCxnSpPr>
          <p:cNvPr id="20499" name="AutoShape 5"/>
          <p:cNvCxnSpPr>
            <a:cxnSpLocks noChangeShapeType="1"/>
          </p:cNvCxnSpPr>
          <p:nvPr/>
        </p:nvCxnSpPr>
        <p:spPr bwMode="auto">
          <a:xfrm flipH="1">
            <a:off x="3835400" y="3616325"/>
            <a:ext cx="685800" cy="457200"/>
          </a:xfrm>
          <a:prstGeom prst="straightConnector1">
            <a:avLst/>
          </a:prstGeom>
          <a:noFill/>
          <a:ln w="9525">
            <a:solidFill>
              <a:srgbClr val="000000"/>
            </a:solidFill>
            <a:round/>
            <a:headEnd/>
            <a:tailEnd type="triangle" w="med" len="med"/>
          </a:ln>
        </p:spPr>
      </p:cxnSp>
      <p:cxnSp>
        <p:nvCxnSpPr>
          <p:cNvPr id="20500" name="AutoShape 4"/>
          <p:cNvCxnSpPr>
            <a:cxnSpLocks noChangeShapeType="1"/>
          </p:cNvCxnSpPr>
          <p:nvPr/>
        </p:nvCxnSpPr>
        <p:spPr bwMode="auto">
          <a:xfrm>
            <a:off x="4521200" y="3616325"/>
            <a:ext cx="571500" cy="457200"/>
          </a:xfrm>
          <a:prstGeom prst="straightConnector1">
            <a:avLst/>
          </a:prstGeom>
          <a:noFill/>
          <a:ln w="9525">
            <a:solidFill>
              <a:srgbClr val="000000"/>
            </a:solidFill>
            <a:round/>
            <a:headEnd/>
            <a:tailEnd type="triangle" w="med" len="med"/>
          </a:ln>
        </p:spPr>
      </p:cxnSp>
      <p:sp>
        <p:nvSpPr>
          <p:cNvPr id="20501" name="TextBox 26"/>
          <p:cNvSpPr txBox="1">
            <a:spLocks noChangeArrowheads="1"/>
          </p:cNvSpPr>
          <p:nvPr/>
        </p:nvSpPr>
        <p:spPr bwMode="auto">
          <a:xfrm>
            <a:off x="684213" y="-387350"/>
            <a:ext cx="7127875" cy="2530475"/>
          </a:xfrm>
          <a:prstGeom prst="rect">
            <a:avLst/>
          </a:prstGeom>
          <a:noFill/>
          <a:ln w="9525">
            <a:noFill/>
            <a:miter lim="800000"/>
            <a:headEnd/>
            <a:tailEnd/>
          </a:ln>
        </p:spPr>
        <p:txBody>
          <a:bodyPr>
            <a:spAutoFit/>
          </a:bodyPr>
          <a:lstStyle/>
          <a:p>
            <a:pPr algn="ctr"/>
            <a:endParaRPr lang="ru-RU" sz="2400">
              <a:latin typeface="Calibri" pitchFamily="34" charset="0"/>
            </a:endParaRPr>
          </a:p>
          <a:p>
            <a:pPr algn="ctr"/>
            <a:endParaRPr lang="ru-RU" sz="2400">
              <a:latin typeface="Calibri" pitchFamily="34" charset="0"/>
            </a:endParaRPr>
          </a:p>
          <a:p>
            <a:pPr algn="ctr"/>
            <a:r>
              <a:rPr lang="ru-RU" sz="2800"/>
              <a:t>Вопросы пользования и охраны водных ресурсов, которыми занимаются экологи, можно представить в виде схемы</a:t>
            </a:r>
          </a:p>
          <a:p>
            <a:pPr algn="ctr"/>
            <a:endParaRPr lang="ru-RU" sz="28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468313" y="260350"/>
            <a:ext cx="8229600" cy="1143000"/>
          </a:xfrm>
        </p:spPr>
        <p:txBody>
          <a:bodyPr/>
          <a:lstStyle/>
          <a:p>
            <a:pPr algn="r" eaLnBrk="1" hangingPunct="1"/>
            <a:r>
              <a:rPr lang="ru-RU" sz="1800" smtClean="0">
                <a:solidFill>
                  <a:srgbClr val="FFFF66"/>
                </a:solidFill>
                <a:latin typeface="Arial" pitchFamily="34" charset="0"/>
              </a:rPr>
              <a:t> </a:t>
            </a:r>
            <a:r>
              <a:rPr lang="ru-RU" sz="1800" b="1" i="1" smtClean="0">
                <a:solidFill>
                  <a:srgbClr val="FFFF00"/>
                </a:solidFill>
                <a:latin typeface="Arial" pitchFamily="34" charset="0"/>
              </a:rPr>
              <a:t>Аэродромы, пирсы и перроны,</a:t>
            </a:r>
            <a:br>
              <a:rPr lang="ru-RU" sz="1800" b="1" i="1" smtClean="0">
                <a:solidFill>
                  <a:srgbClr val="FFFF00"/>
                </a:solidFill>
                <a:latin typeface="Arial" pitchFamily="34" charset="0"/>
              </a:rPr>
            </a:br>
            <a:r>
              <a:rPr lang="ru-RU" sz="1800" b="1" i="1" smtClean="0">
                <a:solidFill>
                  <a:srgbClr val="FFFF00"/>
                </a:solidFill>
                <a:latin typeface="Arial" pitchFamily="34" charset="0"/>
              </a:rPr>
              <a:t>леса без птиц и земли без воды …</a:t>
            </a:r>
            <a:br>
              <a:rPr lang="ru-RU" sz="1800" b="1" i="1" smtClean="0">
                <a:solidFill>
                  <a:srgbClr val="FFFF00"/>
                </a:solidFill>
                <a:latin typeface="Arial" pitchFamily="34" charset="0"/>
              </a:rPr>
            </a:br>
            <a:r>
              <a:rPr lang="ru-RU" sz="1800" b="1" i="1" smtClean="0">
                <a:solidFill>
                  <a:srgbClr val="FFFF00"/>
                </a:solidFill>
                <a:latin typeface="Arial" pitchFamily="34" charset="0"/>
              </a:rPr>
              <a:t> Всё больше – окружающей среды,                                                                                           Всё меньше – окружающей природы.</a:t>
            </a:r>
            <a:br>
              <a:rPr lang="ru-RU" sz="1800" b="1" i="1" smtClean="0">
                <a:solidFill>
                  <a:srgbClr val="FFFF00"/>
                </a:solidFill>
                <a:latin typeface="Arial" pitchFamily="34" charset="0"/>
              </a:rPr>
            </a:br>
            <a:r>
              <a:rPr lang="ru-RU" sz="1800" b="1" i="1" smtClean="0">
                <a:solidFill>
                  <a:srgbClr val="FFFF00"/>
                </a:solidFill>
                <a:latin typeface="Arial" pitchFamily="34" charset="0"/>
              </a:rPr>
              <a:t>Р.Рождественский</a:t>
            </a:r>
          </a:p>
        </p:txBody>
      </p:sp>
      <p:sp>
        <p:nvSpPr>
          <p:cNvPr id="3075" name="Содержимое 2"/>
          <p:cNvSpPr>
            <a:spLocks noGrp="1"/>
          </p:cNvSpPr>
          <p:nvPr>
            <p:ph idx="1"/>
          </p:nvPr>
        </p:nvSpPr>
        <p:spPr>
          <a:xfrm>
            <a:off x="285750" y="1357313"/>
            <a:ext cx="8229600" cy="4972050"/>
          </a:xfrm>
        </p:spPr>
        <p:txBody>
          <a:bodyPr/>
          <a:lstStyle/>
          <a:p>
            <a:pPr eaLnBrk="1" hangingPunct="1"/>
            <a:r>
              <a:rPr lang="ru-RU" sz="1800" smtClean="0">
                <a:latin typeface="Arial" pitchFamily="34" charset="0"/>
              </a:rPr>
              <a:t> </a:t>
            </a:r>
            <a:r>
              <a:rPr lang="ru-RU" sz="1800" smtClean="0"/>
              <a:t> </a:t>
            </a:r>
            <a:r>
              <a:rPr lang="ru-RU" sz="1800" b="1" u="sng" smtClean="0">
                <a:latin typeface="Arial" pitchFamily="34" charset="0"/>
              </a:rPr>
              <a:t>Цель работы:</a:t>
            </a:r>
            <a:r>
              <a:rPr lang="ru-RU" sz="1800" b="1" smtClean="0">
                <a:latin typeface="Arial" pitchFamily="34" charset="0"/>
              </a:rPr>
              <a:t>  </a:t>
            </a:r>
            <a:endParaRPr lang="ru-RU" sz="1800" smtClean="0">
              <a:latin typeface="Arial" pitchFamily="34" charset="0"/>
            </a:endParaRPr>
          </a:p>
          <a:p>
            <a:pPr eaLnBrk="1" hangingPunct="1"/>
            <a:r>
              <a:rPr lang="ru-RU" sz="1800" b="1" smtClean="0">
                <a:latin typeface="Arial" pitchFamily="34" charset="0"/>
              </a:rPr>
              <a:t>Доказать, необходимость изучения математики для овладения </a:t>
            </a:r>
          </a:p>
          <a:p>
            <a:pPr eaLnBrk="1" hangingPunct="1"/>
            <a:r>
              <a:rPr lang="ru-RU" sz="1800" b="1" smtClean="0">
                <a:latin typeface="Arial" pitchFamily="34" charset="0"/>
              </a:rPr>
              <a:t>знаниями при выборе профессии</a:t>
            </a:r>
          </a:p>
          <a:p>
            <a:pPr eaLnBrk="1" hangingPunct="1"/>
            <a:r>
              <a:rPr lang="ru-RU" sz="1800" b="1" smtClean="0">
                <a:latin typeface="Arial" pitchFamily="34" charset="0"/>
              </a:rPr>
              <a:t> Исследовать, какие математические задачи решаются </a:t>
            </a:r>
          </a:p>
          <a:p>
            <a:pPr eaLnBrk="1" hangingPunct="1"/>
            <a:r>
              <a:rPr lang="ru-RU" sz="1800" b="1" smtClean="0">
                <a:latin typeface="Arial" pitchFamily="34" charset="0"/>
              </a:rPr>
              <a:t>в профессиональной деятельности эколога</a:t>
            </a:r>
          </a:p>
          <a:p>
            <a:pPr eaLnBrk="1" hangingPunct="1"/>
            <a:r>
              <a:rPr lang="ru-RU" sz="1800" b="1" u="sng" smtClean="0">
                <a:latin typeface="Arial" pitchFamily="34" charset="0"/>
              </a:rPr>
              <a:t>Задачи:</a:t>
            </a:r>
          </a:p>
          <a:p>
            <a:pPr eaLnBrk="1" hangingPunct="1"/>
            <a:r>
              <a:rPr lang="ru-RU" sz="1800" b="1" smtClean="0">
                <a:latin typeface="Arial" pitchFamily="34" charset="0"/>
              </a:rPr>
              <a:t>изучить в каких профессиях   востребованы </a:t>
            </a:r>
          </a:p>
          <a:p>
            <a:pPr eaLnBrk="1" hangingPunct="1"/>
            <a:r>
              <a:rPr lang="ru-RU" sz="1800" b="1" smtClean="0">
                <a:latin typeface="Arial" pitchFamily="34" charset="0"/>
              </a:rPr>
              <a:t>математические знания ;</a:t>
            </a:r>
          </a:p>
          <a:p>
            <a:pPr eaLnBrk="1" hangingPunct="1"/>
            <a:r>
              <a:rPr lang="ru-RU" sz="1800" b="1" smtClean="0">
                <a:latin typeface="Arial" pitchFamily="34" charset="0"/>
              </a:rPr>
              <a:t>отобрать задачи, связанные с  профессией эколога . </a:t>
            </a:r>
          </a:p>
          <a:p>
            <a:pPr eaLnBrk="1" hangingPunct="1"/>
            <a:r>
              <a:rPr lang="ru-RU" sz="1800" b="1" u="sng" smtClean="0">
                <a:latin typeface="Arial" pitchFamily="34" charset="0"/>
              </a:rPr>
              <a:t>Методы: </a:t>
            </a:r>
            <a:r>
              <a:rPr lang="ru-RU" sz="1800" b="1" smtClean="0">
                <a:latin typeface="Arial" pitchFamily="34" charset="0"/>
              </a:rPr>
              <a:t>1. Изучение литературы, использование</a:t>
            </a:r>
          </a:p>
          <a:p>
            <a:pPr eaLnBrk="1" hangingPunct="1"/>
            <a:r>
              <a:rPr lang="ru-RU" sz="1800" b="1" smtClean="0">
                <a:latin typeface="Arial" pitchFamily="34" charset="0"/>
              </a:rPr>
              <a:t> дополнительного материала с целью </a:t>
            </a:r>
          </a:p>
          <a:p>
            <a:pPr eaLnBrk="1" hangingPunct="1"/>
            <a:r>
              <a:rPr lang="ru-RU" sz="1800" b="1" smtClean="0">
                <a:latin typeface="Arial" pitchFamily="34" charset="0"/>
              </a:rPr>
              <a:t>получения информации.                                                                                         2. Сбор материалов по теме, беседы с родителями, с учащимися.                                                                                                    3. Использование фотографий, схем, диаграмм. </a:t>
            </a:r>
            <a:endParaRPr lang="ru-RU" sz="1800" b="1" smtClean="0">
              <a:solidFill>
                <a:schemeClr val="tx2"/>
              </a:solidFill>
              <a:latin typeface="Arial" pitchFamily="34" charset="0"/>
            </a:endParaRPr>
          </a:p>
          <a:p>
            <a:pPr algn="ctr" eaLnBrk="1" hangingPunct="1"/>
            <a:endParaRPr lang="ru-RU" sz="1800" b="1" smtClean="0">
              <a:latin typeface="Arial" pitchFamily="34" charset="0"/>
            </a:endParaRPr>
          </a:p>
          <a:p>
            <a:pPr algn="ctr" eaLnBrk="1" hangingPunct="1">
              <a:buFont typeface="Arial" pitchFamily="34" charset="0"/>
              <a:buNone/>
            </a:pPr>
            <a:r>
              <a:rPr lang="ru-RU" sz="1800" b="1" u="sng" smtClean="0">
                <a:latin typeface="Arial" pitchFamily="34" charset="0"/>
              </a:rPr>
              <a:t>Гипотеза:</a:t>
            </a:r>
            <a:r>
              <a:rPr lang="ru-RU" sz="1800" b="1" smtClean="0">
                <a:latin typeface="Arial" pitchFamily="34" charset="0"/>
              </a:rPr>
              <a:t> </a:t>
            </a:r>
            <a:r>
              <a:rPr lang="ru-RU" sz="1800" smtClean="0">
                <a:latin typeface="Arial" pitchFamily="34" charset="0"/>
              </a:rPr>
              <a:t>математика необходима в профессии эколога.</a:t>
            </a:r>
          </a:p>
        </p:txBody>
      </p:sp>
      <p:pic>
        <p:nvPicPr>
          <p:cNvPr id="3076" name="Picture 2"/>
          <p:cNvPicPr>
            <a:picLocks noChangeAspect="1" noChangeArrowheads="1"/>
          </p:cNvPicPr>
          <p:nvPr/>
        </p:nvPicPr>
        <p:blipFill>
          <a:blip r:embed="rId2"/>
          <a:srcRect/>
          <a:stretch>
            <a:fillRect/>
          </a:stretch>
        </p:blipFill>
        <p:spPr bwMode="auto">
          <a:xfrm>
            <a:off x="6286500" y="1844675"/>
            <a:ext cx="2857500" cy="3513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p:txBody>
          <a:bodyPr/>
          <a:lstStyle/>
          <a:p>
            <a:pPr eaLnBrk="1" hangingPunct="1"/>
            <a:endParaRPr lang="ru-RU" smtClean="0"/>
          </a:p>
        </p:txBody>
      </p:sp>
      <p:sp>
        <p:nvSpPr>
          <p:cNvPr id="21507" name="Содержимое 2"/>
          <p:cNvSpPr>
            <a:spLocks noGrp="1"/>
          </p:cNvSpPr>
          <p:nvPr>
            <p:ph idx="1"/>
          </p:nvPr>
        </p:nvSpPr>
        <p:spPr>
          <a:xfrm>
            <a:off x="571472" y="1643063"/>
            <a:ext cx="8372503" cy="4568825"/>
          </a:xfrm>
        </p:spPr>
        <p:txBody>
          <a:bodyPr/>
          <a:lstStyle/>
          <a:p>
            <a:pPr marL="609600" indent="-609600" eaLnBrk="1" hangingPunct="1">
              <a:buNone/>
            </a:pPr>
            <a:r>
              <a:rPr lang="ru-RU" b="1" dirty="0" smtClean="0"/>
              <a:t>Чистый воздух - залог здоровья. Человеку нужен чистый воздух для дыхания.</a:t>
            </a:r>
          </a:p>
          <a:p>
            <a:pPr marL="609600" indent="-609600" eaLnBrk="1" hangingPunct="1">
              <a:buNone/>
            </a:pPr>
            <a:r>
              <a:rPr lang="ru-RU" b="1" i="1" dirty="0" smtClean="0"/>
              <a:t>      Состав воздуха</a:t>
            </a:r>
          </a:p>
          <a:p>
            <a:pPr marL="609600" indent="-609600" eaLnBrk="1" hangingPunct="1"/>
            <a:r>
              <a:rPr lang="ru-RU" dirty="0" smtClean="0"/>
              <a:t>Кислород – 21%</a:t>
            </a:r>
          </a:p>
          <a:p>
            <a:pPr marL="609600" indent="-609600" eaLnBrk="1" hangingPunct="1"/>
            <a:r>
              <a:rPr lang="ru-RU" dirty="0" smtClean="0"/>
              <a:t>Азот – 78%</a:t>
            </a:r>
          </a:p>
          <a:p>
            <a:pPr marL="609600" indent="-609600" eaLnBrk="1" hangingPunct="1"/>
            <a:r>
              <a:rPr lang="ru-RU" dirty="0" smtClean="0"/>
              <a:t>Прочие газы – 1%</a:t>
            </a:r>
            <a:br>
              <a:rPr lang="ru-RU" dirty="0" smtClean="0"/>
            </a:br>
            <a:endParaRPr lang="ru-RU" dirty="0" smtClean="0"/>
          </a:p>
          <a:p>
            <a:pPr marL="609600" indent="-609600" eaLnBrk="1" hangingPunct="1">
              <a:buNone/>
            </a:pPr>
            <a:r>
              <a:rPr lang="ru-RU" dirty="0" smtClean="0"/>
              <a:t>На диаграмме наглядно видно какую долю составляет кислород.</a:t>
            </a:r>
          </a:p>
        </p:txBody>
      </p:sp>
      <p:pic>
        <p:nvPicPr>
          <p:cNvPr id="21508" name="Заголовок 2"/>
          <p:cNvPicPr>
            <a:picLocks noChangeArrowheads="1"/>
          </p:cNvPicPr>
          <p:nvPr/>
        </p:nvPicPr>
        <p:blipFill>
          <a:blip r:embed="rId2"/>
          <a:srcRect/>
          <a:stretch>
            <a:fillRect/>
          </a:stretch>
        </p:blipFill>
        <p:spPr bwMode="auto">
          <a:xfrm>
            <a:off x="468313" y="188913"/>
            <a:ext cx="8328025" cy="1158875"/>
          </a:xfrm>
          <a:prstGeom prst="rect">
            <a:avLst/>
          </a:prstGeom>
          <a:noFill/>
          <a:ln w="9525">
            <a:noFill/>
            <a:miter lim="800000"/>
            <a:headEnd/>
            <a:tailEnd/>
          </a:ln>
        </p:spPr>
      </p:pic>
      <p:pic>
        <p:nvPicPr>
          <p:cNvPr id="32773" name="Picture 2"/>
          <p:cNvPicPr>
            <a:picLocks noChangeAspect="1" noChangeArrowheads="1"/>
          </p:cNvPicPr>
          <p:nvPr/>
        </p:nvPicPr>
        <p:blipFill>
          <a:blip r:embed="rId3"/>
          <a:srcRect/>
          <a:stretch>
            <a:fillRect/>
          </a:stretch>
        </p:blipFill>
        <p:spPr bwMode="auto">
          <a:xfrm>
            <a:off x="5214942" y="2786058"/>
            <a:ext cx="2857520" cy="24288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13" y="0"/>
            <a:ext cx="8572500" cy="989013"/>
          </a:xfrm>
        </p:spPr>
        <p:txBody>
          <a:bodyPr rtlCol="0">
            <a:normAutofit/>
          </a:bodyPr>
          <a:lstStyle/>
          <a:p>
            <a:pPr eaLnBrk="1" fontAlgn="auto" hangingPunct="1">
              <a:spcAft>
                <a:spcPts val="0"/>
              </a:spcAft>
              <a:defRPr/>
            </a:pPr>
            <a:r>
              <a:rPr lang="ru-RU" b="1" dirty="0" smtClean="0">
                <a:solidFill>
                  <a:schemeClr val="accent1">
                    <a:lumMod val="50000"/>
                  </a:schemeClr>
                </a:solidFill>
              </a:rPr>
              <a:t>Посмотрим примеры задач:</a:t>
            </a:r>
            <a:endParaRPr lang="ru-RU" b="1" dirty="0">
              <a:solidFill>
                <a:schemeClr val="accent1">
                  <a:lumMod val="50000"/>
                </a:schemeClr>
              </a:solidFill>
            </a:endParaRPr>
          </a:p>
        </p:txBody>
      </p:sp>
      <p:sp>
        <p:nvSpPr>
          <p:cNvPr id="4" name="Объект 3"/>
          <p:cNvSpPr txBox="1">
            <a:spLocks/>
          </p:cNvSpPr>
          <p:nvPr/>
        </p:nvSpPr>
        <p:spPr>
          <a:xfrm>
            <a:off x="250825" y="1143000"/>
            <a:ext cx="3529013" cy="5381625"/>
          </a:xfrm>
          <a:prstGeom prst="rect">
            <a:avLst/>
          </a:prstGeom>
        </p:spPr>
        <p:txBody>
          <a:bodyPr>
            <a:normAutofit fontScale="77500" lnSpcReduction="20000"/>
          </a:bodyPr>
          <a:lstStyle/>
          <a:p>
            <a:pPr marL="342900" indent="-342900" algn="ctr" fontAlgn="auto">
              <a:spcBef>
                <a:spcPct val="20000"/>
              </a:spcBef>
              <a:spcAft>
                <a:spcPts val="0"/>
              </a:spcAft>
              <a:buFont typeface="Arial" pitchFamily="34" charset="0"/>
              <a:buNone/>
              <a:defRPr/>
            </a:pPr>
            <a:r>
              <a:rPr lang="ru-RU" sz="3200" dirty="0">
                <a:latin typeface="+mn-lt"/>
              </a:rPr>
              <a:t>В нашем лицее  595 человек. Предположим, что каждый второй пришёл без «</a:t>
            </a:r>
            <a:r>
              <a:rPr lang="ru-RU" sz="3200" dirty="0" err="1">
                <a:latin typeface="+mn-lt"/>
              </a:rPr>
              <a:t>сменки</a:t>
            </a:r>
            <a:r>
              <a:rPr lang="ru-RU" sz="3200" dirty="0">
                <a:latin typeface="+mn-lt"/>
              </a:rPr>
              <a:t>» и принёс на подошвах всего 20 граммов пыли. Предположим, что </a:t>
            </a:r>
          </a:p>
          <a:p>
            <a:pPr marL="342900" indent="-342900" algn="ctr" fontAlgn="auto">
              <a:spcBef>
                <a:spcPct val="20000"/>
              </a:spcBef>
              <a:spcAft>
                <a:spcPts val="0"/>
              </a:spcAft>
              <a:buFont typeface="Arial" pitchFamily="34" charset="0"/>
              <a:buNone/>
              <a:defRPr/>
            </a:pPr>
            <a:r>
              <a:rPr lang="ru-RU" sz="3200" dirty="0">
                <a:latin typeface="+mn-lt"/>
              </a:rPr>
              <a:t>4 кг пыли остались на полу, и её удалось смыть уборщицам. Сколько пыли осталось висеть в воздухе, которым мы дышим? </a:t>
            </a:r>
          </a:p>
        </p:txBody>
      </p:sp>
      <p:sp>
        <p:nvSpPr>
          <p:cNvPr id="5" name="Объект 5"/>
          <p:cNvSpPr>
            <a:spLocks noGrp="1"/>
          </p:cNvSpPr>
          <p:nvPr>
            <p:ph sz="quarter" idx="4294967295"/>
          </p:nvPr>
        </p:nvSpPr>
        <p:spPr>
          <a:xfrm>
            <a:off x="4000500" y="857250"/>
            <a:ext cx="4389438" cy="2736850"/>
          </a:xfrm>
        </p:spPr>
        <p:txBody>
          <a:bodyPr/>
          <a:lstStyle/>
          <a:p>
            <a:pPr eaLnBrk="1" hangingPunct="1">
              <a:lnSpc>
                <a:spcPct val="90000"/>
              </a:lnSpc>
              <a:buFont typeface="Arial" pitchFamily="34" charset="0"/>
              <a:buNone/>
            </a:pPr>
            <a:r>
              <a:rPr lang="ru-RU" sz="2700" smtClean="0"/>
              <a:t>Решение:</a:t>
            </a:r>
          </a:p>
          <a:p>
            <a:pPr eaLnBrk="1" hangingPunct="1">
              <a:lnSpc>
                <a:spcPct val="90000"/>
              </a:lnSpc>
              <a:buFont typeface="Arial" pitchFamily="34" charset="0"/>
              <a:buNone/>
            </a:pPr>
            <a:r>
              <a:rPr lang="ru-RU" sz="2700" smtClean="0"/>
              <a:t>1) 595*20=11900(г пыли)</a:t>
            </a:r>
          </a:p>
          <a:p>
            <a:pPr eaLnBrk="1" hangingPunct="1">
              <a:lnSpc>
                <a:spcPct val="90000"/>
              </a:lnSpc>
              <a:buFont typeface="Arial" pitchFamily="34" charset="0"/>
              <a:buNone/>
            </a:pPr>
            <a:r>
              <a:rPr lang="ru-RU" sz="2700" smtClean="0"/>
              <a:t>2) 11900 граммов=11кг 900г</a:t>
            </a:r>
          </a:p>
          <a:p>
            <a:pPr eaLnBrk="1" hangingPunct="1">
              <a:lnSpc>
                <a:spcPct val="90000"/>
              </a:lnSpc>
              <a:buFont typeface="Arial" pitchFamily="34" charset="0"/>
              <a:buNone/>
            </a:pPr>
            <a:r>
              <a:rPr lang="ru-RU" sz="2700" smtClean="0"/>
              <a:t>3)11кг 900г – 4кг=  7кг 900г</a:t>
            </a:r>
          </a:p>
          <a:p>
            <a:pPr eaLnBrk="1" hangingPunct="1">
              <a:lnSpc>
                <a:spcPct val="90000"/>
              </a:lnSpc>
              <a:buFont typeface="Arial" pitchFamily="34" charset="0"/>
              <a:buNone/>
            </a:pPr>
            <a:r>
              <a:rPr lang="ru-RU" sz="2700" smtClean="0"/>
              <a:t>Ответ: 7кг 900г пыли осталось в воздухе.</a:t>
            </a:r>
          </a:p>
          <a:p>
            <a:pPr eaLnBrk="1" hangingPunct="1">
              <a:lnSpc>
                <a:spcPct val="90000"/>
              </a:lnSpc>
              <a:buFont typeface="Arial" pitchFamily="34" charset="0"/>
              <a:buNone/>
            </a:pPr>
            <a:endParaRPr lang="ru-RU" sz="2700" smtClean="0"/>
          </a:p>
        </p:txBody>
      </p:sp>
      <p:pic>
        <p:nvPicPr>
          <p:cNvPr id="22533" name="Picture 2"/>
          <p:cNvPicPr>
            <a:picLocks noChangeAspect="1" noChangeArrowheads="1"/>
          </p:cNvPicPr>
          <p:nvPr/>
        </p:nvPicPr>
        <p:blipFill>
          <a:blip r:embed="rId2"/>
          <a:srcRect/>
          <a:stretch>
            <a:fillRect/>
          </a:stretch>
        </p:blipFill>
        <p:spPr bwMode="auto">
          <a:xfrm>
            <a:off x="4237038" y="3505200"/>
            <a:ext cx="4327525" cy="3200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3" presetClass="entr" presetSubtype="16" fill="hold"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plus(in)">
                                      <p:cBhvr>
                                        <p:cTn id="16" dur="20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3" presetClass="entr" presetSubtype="16"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plus(in)">
                                      <p:cBhvr>
                                        <p:cTn id="21" dur="20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diamond(in)">
                                      <p:cBhvr>
                                        <p:cTn id="26" dur="2000"/>
                                        <p:tgtEl>
                                          <p:spTgt spid="5">
                                            <p:txEl>
                                              <p:pRg st="0" end="0"/>
                                            </p:txEl>
                                          </p:spTgt>
                                        </p:tgtEl>
                                      </p:cBhvr>
                                    </p:animEffect>
                                  </p:childTnLst>
                                </p:cTn>
                              </p:par>
                              <p:par>
                                <p:cTn id="27" presetID="8" presetClass="entr" presetSubtype="16" fill="hold"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diamond(in)">
                                      <p:cBhvr>
                                        <p:cTn id="29" dur="2000"/>
                                        <p:tgtEl>
                                          <p:spTgt spid="5">
                                            <p:txEl>
                                              <p:pRg st="1" end="1"/>
                                            </p:txEl>
                                          </p:spTgt>
                                        </p:tgtEl>
                                      </p:cBhvr>
                                    </p:animEffect>
                                  </p:childTnLst>
                                </p:cTn>
                              </p:par>
                              <p:par>
                                <p:cTn id="30" presetID="8" presetClass="entr" presetSubtype="16" fill="hold"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diamond(in)">
                                      <p:cBhvr>
                                        <p:cTn id="32" dur="2000"/>
                                        <p:tgtEl>
                                          <p:spTgt spid="5">
                                            <p:txEl>
                                              <p:pRg st="2" end="2"/>
                                            </p:txEl>
                                          </p:spTgt>
                                        </p:tgtEl>
                                      </p:cBhvr>
                                    </p:animEffect>
                                  </p:childTnLst>
                                </p:cTn>
                              </p:par>
                              <p:par>
                                <p:cTn id="33" presetID="8" presetClass="entr" presetSubtype="16" fill="hold"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diamond(in)">
                                      <p:cBhvr>
                                        <p:cTn id="35" dur="2000"/>
                                        <p:tgtEl>
                                          <p:spTgt spid="5">
                                            <p:txEl>
                                              <p:pRg st="3" end="3"/>
                                            </p:txEl>
                                          </p:spTgt>
                                        </p:tgtEl>
                                      </p:cBhvr>
                                    </p:animEffect>
                                  </p:childTnLst>
                                </p:cTn>
                              </p:par>
                              <p:par>
                                <p:cTn id="36" presetID="8" presetClass="entr" presetSubtype="16" fill="hold" nodeType="with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diamond(in)">
                                      <p:cBhvr>
                                        <p:cTn id="38"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p:txBody>
          <a:bodyPr/>
          <a:lstStyle/>
          <a:p>
            <a:pPr eaLnBrk="1" hangingPunct="1"/>
            <a:r>
              <a:rPr lang="ru-RU" smtClean="0"/>
              <a:t> </a:t>
            </a:r>
          </a:p>
        </p:txBody>
      </p:sp>
      <p:sp>
        <p:nvSpPr>
          <p:cNvPr id="23555" name="Rectangle 3"/>
          <p:cNvSpPr>
            <a:spLocks noGrp="1"/>
          </p:cNvSpPr>
          <p:nvPr>
            <p:ph type="body" idx="1"/>
          </p:nvPr>
        </p:nvSpPr>
        <p:spPr>
          <a:xfrm>
            <a:off x="250825" y="333375"/>
            <a:ext cx="8642350" cy="6335713"/>
          </a:xfrm>
        </p:spPr>
        <p:txBody>
          <a:bodyPr/>
          <a:lstStyle/>
          <a:p>
            <a:pPr eaLnBrk="1" hangingPunct="1"/>
            <a:r>
              <a:rPr lang="ru-RU" smtClean="0">
                <a:latin typeface="Arial" pitchFamily="34" charset="0"/>
              </a:rPr>
              <a:t>Тяжелые машины и автобусы за каждый километр пробега выделяют 23 грамма азота. </a:t>
            </a:r>
          </a:p>
          <a:p>
            <a:pPr eaLnBrk="1" hangingPunct="1"/>
            <a:r>
              <a:rPr lang="ru-RU" smtClean="0">
                <a:latin typeface="Arial" pitchFamily="34" charset="0"/>
              </a:rPr>
              <a:t>В нашем городе автобус №3 «Вокзал – ул.Рахова»  следует по маршруту    протяженностью 16,6 км.  Нетрудно посчитать, что если он сделает  в  день 5 рейсов, то будет выделено 1909 граммов азота. </a:t>
            </a:r>
          </a:p>
        </p:txBody>
      </p:sp>
      <p:pic>
        <p:nvPicPr>
          <p:cNvPr id="52231" name="Picture 7"/>
          <p:cNvPicPr>
            <a:picLocks noChangeAspect="1" noChangeArrowheads="1"/>
          </p:cNvPicPr>
          <p:nvPr/>
        </p:nvPicPr>
        <p:blipFill>
          <a:blip r:embed="rId2"/>
          <a:srcRect/>
          <a:stretch>
            <a:fillRect/>
          </a:stretch>
        </p:blipFill>
        <p:spPr bwMode="auto">
          <a:xfrm>
            <a:off x="3643306" y="4357694"/>
            <a:ext cx="3792538" cy="23399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type="body" idx="1"/>
          </p:nvPr>
        </p:nvSpPr>
        <p:spPr>
          <a:xfrm>
            <a:off x="250825" y="1196975"/>
            <a:ext cx="4537075" cy="4929188"/>
          </a:xfrm>
        </p:spPr>
        <p:txBody>
          <a:bodyPr/>
          <a:lstStyle/>
          <a:p>
            <a:pPr eaLnBrk="1" hangingPunct="1">
              <a:lnSpc>
                <a:spcPct val="90000"/>
              </a:lnSpc>
              <a:spcBef>
                <a:spcPct val="0"/>
              </a:spcBef>
              <a:buFontTx/>
              <a:buNone/>
            </a:pPr>
            <a:r>
              <a:rPr lang="ru-RU" sz="2800" smtClean="0">
                <a:latin typeface="Arial" pitchFamily="34" charset="0"/>
              </a:rPr>
              <a:t>Зеленые насаждения издавна считаются надежной и проверенной защитой от загрязнения воздуха, их справедливо называют “легкими </a:t>
            </a:r>
            <a:r>
              <a:rPr lang="ru-RU" sz="2400" smtClean="0">
                <a:latin typeface="Arial" pitchFamily="34" charset="0"/>
              </a:rPr>
              <a:t>города</a:t>
            </a:r>
            <a:r>
              <a:rPr lang="ru-RU" sz="2800" smtClean="0">
                <a:latin typeface="Arial" pitchFamily="34" charset="0"/>
              </a:rPr>
              <a:t>”. Конечно, зеленые насаждения и украшают город, но прежде всего они играют важную роль в деле оздоровления окружающей среды.</a:t>
            </a:r>
          </a:p>
          <a:p>
            <a:pPr eaLnBrk="1" hangingPunct="1">
              <a:lnSpc>
                <a:spcPct val="90000"/>
              </a:lnSpc>
            </a:pPr>
            <a:endParaRPr lang="ru-RU" sz="2800" smtClean="0">
              <a:latin typeface="Arial" pitchFamily="34" charset="0"/>
            </a:endParaRPr>
          </a:p>
        </p:txBody>
      </p:sp>
      <p:pic>
        <p:nvPicPr>
          <p:cNvPr id="24579" name="Заголовок 2"/>
          <p:cNvPicPr>
            <a:picLocks noGrp="1" noChangeArrowheads="1"/>
          </p:cNvPicPr>
          <p:nvPr>
            <p:ph type="title"/>
          </p:nvPr>
        </p:nvPicPr>
        <p:blipFill>
          <a:blip r:embed="rId2"/>
          <a:srcRect/>
          <a:stretch>
            <a:fillRect/>
          </a:stretch>
        </p:blipFill>
        <p:spPr>
          <a:xfrm>
            <a:off x="755650" y="260350"/>
            <a:ext cx="8129588" cy="1143000"/>
          </a:xfrm>
          <a:noFill/>
        </p:spPr>
      </p:pic>
      <p:pic>
        <p:nvPicPr>
          <p:cNvPr id="41989" name="Picture 2" descr="http://www.amic.ru/images/gallery_04-2011/640.1_115.jpg"/>
          <p:cNvPicPr>
            <a:picLocks noChangeAspect="1" noChangeArrowheads="1"/>
          </p:cNvPicPr>
          <p:nvPr/>
        </p:nvPicPr>
        <p:blipFill>
          <a:blip r:embed="rId3"/>
          <a:srcRect/>
          <a:stretch>
            <a:fillRect/>
          </a:stretch>
        </p:blipFill>
        <p:spPr bwMode="auto">
          <a:xfrm>
            <a:off x="5219700" y="1484313"/>
            <a:ext cx="3168650" cy="43926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p:txBody>
          <a:bodyPr/>
          <a:lstStyle/>
          <a:p>
            <a:pPr eaLnBrk="1" hangingPunct="1"/>
            <a:endParaRPr lang="ru-RU" smtClean="0"/>
          </a:p>
        </p:txBody>
      </p:sp>
      <p:sp>
        <p:nvSpPr>
          <p:cNvPr id="25603" name="Rectangle 3"/>
          <p:cNvSpPr>
            <a:spLocks noGrp="1"/>
          </p:cNvSpPr>
          <p:nvPr>
            <p:ph type="body" idx="1"/>
          </p:nvPr>
        </p:nvSpPr>
        <p:spPr>
          <a:xfrm>
            <a:off x="457200" y="260350"/>
            <a:ext cx="8362950" cy="6048375"/>
          </a:xfrm>
        </p:spPr>
        <p:txBody>
          <a:bodyPr/>
          <a:lstStyle/>
          <a:p>
            <a:pPr algn="ctr" eaLnBrk="1" hangingPunct="1">
              <a:buFont typeface="Arial" pitchFamily="34" charset="0"/>
              <a:buNone/>
            </a:pPr>
            <a:r>
              <a:rPr lang="ru-RU" sz="4000" smtClean="0">
                <a:latin typeface="Arial" pitchFamily="34" charset="0"/>
              </a:rPr>
              <a:t>Подсчитано, что для нормальной жизни в промышленном городе на каждого жителя необходимо иметь 25 квадратных метров зеленых насаждений. Я подсчитала,  что площадь зеленых  насаждений в  нашем городе,  в котором  проживает    41 тыс. человек, должна составлять 10,25 га.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p:cNvSpPr>
          <p:nvPr>
            <p:ph type="body" idx="1"/>
          </p:nvPr>
        </p:nvSpPr>
        <p:spPr>
          <a:xfrm>
            <a:off x="457200" y="1196975"/>
            <a:ext cx="8229600" cy="1727200"/>
          </a:xfrm>
        </p:spPr>
        <p:txBody>
          <a:bodyPr/>
          <a:lstStyle/>
          <a:p>
            <a:pPr eaLnBrk="1" hangingPunct="1">
              <a:lnSpc>
                <a:spcPct val="90000"/>
              </a:lnSpc>
            </a:pPr>
            <a:r>
              <a:rPr lang="ru-RU" sz="2800" smtClean="0">
                <a:latin typeface="Arial" pitchFamily="34" charset="0"/>
              </a:rPr>
              <a:t>В результате развития хозяйственной деятельности человека происходит  загрязнение, изменение состава почвы и даже ее уничтожение</a:t>
            </a:r>
          </a:p>
          <a:p>
            <a:pPr eaLnBrk="1" hangingPunct="1">
              <a:lnSpc>
                <a:spcPct val="90000"/>
              </a:lnSpc>
            </a:pPr>
            <a:endParaRPr lang="ru-RU" sz="2800" smtClean="0"/>
          </a:p>
          <a:p>
            <a:pPr eaLnBrk="1" hangingPunct="1">
              <a:lnSpc>
                <a:spcPct val="90000"/>
              </a:lnSpc>
            </a:pPr>
            <a:endParaRPr lang="ru-RU" sz="2800" smtClean="0"/>
          </a:p>
          <a:p>
            <a:pPr eaLnBrk="1" hangingPunct="1">
              <a:lnSpc>
                <a:spcPct val="90000"/>
              </a:lnSpc>
            </a:pPr>
            <a:endParaRPr lang="ru-RU" sz="2800" smtClean="0"/>
          </a:p>
          <a:p>
            <a:pPr eaLnBrk="1" hangingPunct="1">
              <a:lnSpc>
                <a:spcPct val="90000"/>
              </a:lnSpc>
            </a:pPr>
            <a:endParaRPr lang="ru-RU" sz="2800" smtClean="0"/>
          </a:p>
          <a:p>
            <a:pPr eaLnBrk="1" hangingPunct="1">
              <a:lnSpc>
                <a:spcPct val="90000"/>
              </a:lnSpc>
            </a:pPr>
            <a:endParaRPr lang="ru-RU" sz="2800" smtClean="0"/>
          </a:p>
        </p:txBody>
      </p:sp>
      <p:pic>
        <p:nvPicPr>
          <p:cNvPr id="26627" name="Заголовок 2"/>
          <p:cNvPicPr>
            <a:picLocks noGrp="1" noChangeArrowheads="1"/>
          </p:cNvPicPr>
          <p:nvPr>
            <p:ph type="title"/>
          </p:nvPr>
        </p:nvPicPr>
        <p:blipFill>
          <a:blip r:embed="rId2"/>
          <a:srcRect/>
          <a:stretch>
            <a:fillRect/>
          </a:stretch>
        </p:blipFill>
        <p:spPr>
          <a:xfrm>
            <a:off x="1014413" y="0"/>
            <a:ext cx="8129587" cy="1341438"/>
          </a:xfrm>
          <a:noFill/>
        </p:spPr>
      </p:pic>
      <p:pic>
        <p:nvPicPr>
          <p:cNvPr id="26628" name="Picture 3" descr="SDC13795"/>
          <p:cNvPicPr>
            <a:picLocks noChangeAspect="1" noChangeArrowheads="1"/>
          </p:cNvPicPr>
          <p:nvPr/>
        </p:nvPicPr>
        <p:blipFill>
          <a:blip r:embed="rId3"/>
          <a:srcRect/>
          <a:stretch>
            <a:fillRect/>
          </a:stretch>
        </p:blipFill>
        <p:spPr bwMode="auto">
          <a:xfrm>
            <a:off x="4787900" y="2636838"/>
            <a:ext cx="4121150" cy="35004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629" name="Picture 2" descr="CAM00267"/>
          <p:cNvPicPr>
            <a:picLocks noChangeAspect="1" noChangeArrowheads="1"/>
          </p:cNvPicPr>
          <p:nvPr/>
        </p:nvPicPr>
        <p:blipFill>
          <a:blip r:embed="rId4"/>
          <a:srcRect/>
          <a:stretch>
            <a:fillRect/>
          </a:stretch>
        </p:blipFill>
        <p:spPr bwMode="auto">
          <a:xfrm>
            <a:off x="214282" y="3143248"/>
            <a:ext cx="4392613" cy="33909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p:cNvSpPr txBox="1">
            <a:spLocks/>
          </p:cNvSpPr>
          <p:nvPr/>
        </p:nvSpPr>
        <p:spPr bwMode="auto">
          <a:xfrm>
            <a:off x="179388" y="188913"/>
            <a:ext cx="8964612" cy="6240462"/>
          </a:xfrm>
          <a:prstGeom prst="rect">
            <a:avLst/>
          </a:prstGeom>
          <a:noFill/>
          <a:ln w="9525">
            <a:noFill/>
            <a:miter lim="800000"/>
            <a:headEnd/>
            <a:tailEnd/>
          </a:ln>
        </p:spPr>
        <p:txBody>
          <a:bodyPr/>
          <a:lstStyle/>
          <a:p>
            <a:pPr marL="342900" indent="-342900" algn="ctr">
              <a:spcBef>
                <a:spcPct val="20000"/>
              </a:spcBef>
            </a:pPr>
            <a:r>
              <a:rPr lang="ru-RU" sz="3200" b="1" dirty="0">
                <a:solidFill>
                  <a:schemeClr val="bg2">
                    <a:lumMod val="75000"/>
                  </a:schemeClr>
                </a:solidFill>
              </a:rPr>
              <a:t>Специалисты  подсчитали, что процесс разложения полиэтиленовых пакетов идет более 200 лет. </a:t>
            </a:r>
            <a:endParaRPr lang="ru-RU" sz="3200" dirty="0">
              <a:solidFill>
                <a:schemeClr val="bg2">
                  <a:lumMod val="75000"/>
                </a:schemeClr>
              </a:solidFill>
            </a:endParaRPr>
          </a:p>
          <a:p>
            <a:pPr marL="342900" indent="-342900"/>
            <a:r>
              <a:rPr lang="ru-RU" sz="3200" dirty="0"/>
              <a:t>Если мы безрассудно будем выбрасывать сейчас пакеты, то в течение  многих  лет почва будет содержать вредные вещества. </a:t>
            </a:r>
          </a:p>
          <a:p>
            <a:pPr marL="342900" indent="-342900"/>
            <a:r>
              <a:rPr lang="ru-RU" sz="3200" b="1" dirty="0">
                <a:solidFill>
                  <a:schemeClr val="bg2">
                    <a:lumMod val="75000"/>
                  </a:schemeClr>
                </a:solidFill>
              </a:rPr>
              <a:t>От 2 до 10 лет</a:t>
            </a:r>
            <a:r>
              <a:rPr lang="ru-RU" sz="3200" dirty="0">
                <a:solidFill>
                  <a:schemeClr val="bg2">
                    <a:lumMod val="75000"/>
                  </a:schemeClr>
                </a:solidFill>
              </a:rPr>
              <a:t> - время необходимое,  для разложения бумаги.  </a:t>
            </a:r>
            <a:endParaRPr lang="ru-RU" sz="3200" b="1" dirty="0">
              <a:solidFill>
                <a:schemeClr val="bg2">
                  <a:lumMod val="75000"/>
                </a:schemeClr>
              </a:solidFill>
            </a:endParaRPr>
          </a:p>
          <a:p>
            <a:pPr marL="342900" indent="-342900"/>
            <a:r>
              <a:rPr lang="ru-RU" sz="3200" b="1" dirty="0"/>
              <a:t>Через 1000 лет</a:t>
            </a:r>
            <a:r>
              <a:rPr lang="ru-RU" sz="3200" dirty="0"/>
              <a:t> – разлагается стекло. </a:t>
            </a:r>
          </a:p>
          <a:p>
            <a:pPr marL="342900" indent="-342900"/>
            <a:r>
              <a:rPr lang="ru-RU" sz="3200" dirty="0"/>
              <a:t>Прежде чем бросить в лесу бутылку, бумагу или полиэтиленовый пакет, необходимо подумать какой вред, мы наносим  природе.</a:t>
            </a:r>
          </a:p>
          <a:p>
            <a:pPr marL="342900" indent="-342900"/>
            <a:endParaRPr lang="ru-RU" sz="3200" dirty="0"/>
          </a:p>
          <a:p>
            <a:pPr marL="342900" indent="-342900">
              <a:spcBef>
                <a:spcPct val="20000"/>
              </a:spcBef>
              <a:buFont typeface="Arial" pitchFamily="34" charset="0"/>
              <a:buChar char="•"/>
            </a:pPr>
            <a:endParaRPr lang="ru-RU"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4">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2000"/>
                                        <p:tgtEl>
                                          <p:spTgt spid="4">
                                            <p:txEl>
                                              <p:pRg st="1" end="1"/>
                                            </p:txEl>
                                          </p:spTgt>
                                        </p:tgtEl>
                                      </p:cBhvr>
                                    </p:animEffect>
                                    <p:anim calcmode="lin" valueType="num">
                                      <p:cBhvr>
                                        <p:cTn id="14" dur="2000" fill="hold"/>
                                        <p:tgtEl>
                                          <p:spTgt spid="4">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4">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2000"/>
                                        <p:tgtEl>
                                          <p:spTgt spid="4">
                                            <p:txEl>
                                              <p:pRg st="2" end="2"/>
                                            </p:txEl>
                                          </p:spTgt>
                                        </p:tgtEl>
                                      </p:cBhvr>
                                    </p:animEffect>
                                    <p:anim calcmode="lin" valueType="num">
                                      <p:cBhvr>
                                        <p:cTn id="20" dur="2000" fill="hold"/>
                                        <p:tgtEl>
                                          <p:spTgt spid="4">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4">
                                            <p:txEl>
                                              <p:pRg st="2" end="2"/>
                                            </p:txEl>
                                          </p:spTgt>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2000"/>
                                        <p:tgtEl>
                                          <p:spTgt spid="4">
                                            <p:txEl>
                                              <p:pRg st="3" end="3"/>
                                            </p:txEl>
                                          </p:spTgt>
                                        </p:tgtEl>
                                      </p:cBhvr>
                                    </p:animEffect>
                                    <p:anim calcmode="lin" valueType="num">
                                      <p:cBhvr>
                                        <p:cTn id="26" dur="2000" fill="hold"/>
                                        <p:tgtEl>
                                          <p:spTgt spid="4">
                                            <p:txEl>
                                              <p:pRg st="3" end="3"/>
                                            </p:txEl>
                                          </p:spTgt>
                                        </p:tgtEl>
                                        <p:attrNameLst>
                                          <p:attrName>style.rotation</p:attrName>
                                        </p:attrNameLst>
                                      </p:cBhvr>
                                      <p:tavLst>
                                        <p:tav tm="0">
                                          <p:val>
                                            <p:fltVal val="720"/>
                                          </p:val>
                                        </p:tav>
                                        <p:tav tm="100000">
                                          <p:val>
                                            <p:fltVal val="0"/>
                                          </p:val>
                                        </p:tav>
                                      </p:tavLst>
                                    </p:anim>
                                    <p:anim calcmode="lin" valueType="num">
                                      <p:cBhvr>
                                        <p:cTn id="27" dur="2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8" dur="2000" fill="hold"/>
                                        <p:tgtEl>
                                          <p:spTgt spid="4">
                                            <p:txEl>
                                              <p:pRg st="3" end="3"/>
                                            </p:txEl>
                                          </p:spTgt>
                                        </p:tgtEl>
                                        <p:attrNameLst>
                                          <p:attrName>ppt_w</p:attrName>
                                        </p:attrNameLst>
                                      </p:cBhvr>
                                      <p:tavLst>
                                        <p:tav tm="0">
                                          <p:val>
                                            <p:fltVal val="0"/>
                                          </p:val>
                                        </p:tav>
                                        <p:tav tm="100000">
                                          <p:val>
                                            <p:strVal val="#ppt_w"/>
                                          </p:val>
                                        </p:tav>
                                      </p:tavLst>
                                    </p:anim>
                                  </p:childTnLst>
                                </p:cTn>
                              </p:par>
                              <p:par>
                                <p:cTn id="29" presetID="35" presetClass="entr" presetSubtype="0" fill="hold" nodeType="with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2000"/>
                                        <p:tgtEl>
                                          <p:spTgt spid="4">
                                            <p:txEl>
                                              <p:pRg st="4" end="4"/>
                                            </p:txEl>
                                          </p:spTgt>
                                        </p:tgtEl>
                                      </p:cBhvr>
                                    </p:animEffect>
                                    <p:anim calcmode="lin" valueType="num">
                                      <p:cBhvr>
                                        <p:cTn id="32" dur="2000" fill="hold"/>
                                        <p:tgtEl>
                                          <p:spTgt spid="4">
                                            <p:txEl>
                                              <p:pRg st="4" end="4"/>
                                            </p:txEl>
                                          </p:spTgt>
                                        </p:tgtEl>
                                        <p:attrNameLst>
                                          <p:attrName>style.rotation</p:attrName>
                                        </p:attrNameLst>
                                      </p:cBhvr>
                                      <p:tavLst>
                                        <p:tav tm="0">
                                          <p:val>
                                            <p:fltVal val="720"/>
                                          </p:val>
                                        </p:tav>
                                        <p:tav tm="100000">
                                          <p:val>
                                            <p:fltVal val="0"/>
                                          </p:val>
                                        </p:tav>
                                      </p:tavLst>
                                    </p:anim>
                                    <p:anim calcmode="lin" valueType="num">
                                      <p:cBhvr>
                                        <p:cTn id="33" dur="2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34" dur="2000" fill="hold"/>
                                        <p:tgtEl>
                                          <p:spTgt spid="4">
                                            <p:txEl>
                                              <p:pRg st="4" end="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pPr eaLnBrk="1" hangingPunct="1"/>
            <a:endParaRPr lang="ru-RU" smtClean="0"/>
          </a:p>
        </p:txBody>
      </p:sp>
      <p:pic>
        <p:nvPicPr>
          <p:cNvPr id="55300" name="Picture 2" descr="http://img1.liveinternet.ru/images/attach/c/2/74/116/74116445_demotivator__19_.jpg"/>
          <p:cNvPicPr>
            <a:picLocks noGrp="1" noChangeAspect="1" noChangeArrowheads="1"/>
          </p:cNvPicPr>
          <p:nvPr>
            <p:ph type="body" idx="1"/>
          </p:nvPr>
        </p:nvPicPr>
        <p:blipFill>
          <a:blip r:embed="rId2"/>
          <a:srcRect/>
          <a:stretch>
            <a:fillRect/>
          </a:stretch>
        </p:blipFill>
        <p:spPr>
          <a:xfrm>
            <a:off x="250825" y="0"/>
            <a:ext cx="8642350" cy="6858000"/>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755650" y="476250"/>
            <a:ext cx="7840663" cy="2089150"/>
          </a:xfrm>
          <a:prstGeom prst="rect">
            <a:avLst/>
          </a:prstGeom>
        </p:spPr>
        <p:txBody>
          <a:bodyPr anchor="ctr">
            <a:normAutofit fontScale="92500" lnSpcReduction="10000"/>
          </a:bodyPr>
          <a:lstStyle/>
          <a:p>
            <a:pPr algn="ctr">
              <a:defRPr/>
            </a:pPr>
            <a:endParaRPr lang="ru-RU" sz="2800" b="1">
              <a:latin typeface="Segoe Print"/>
            </a:endParaRPr>
          </a:p>
          <a:p>
            <a:pPr algn="ctr">
              <a:defRPr/>
            </a:pPr>
            <a:r>
              <a:rPr lang="ru-RU" sz="2800" b="1">
                <a:solidFill>
                  <a:srgbClr val="FFFF66"/>
                </a:solidFill>
              </a:rPr>
              <a:t>Можно сделать такой вывод:</a:t>
            </a:r>
          </a:p>
          <a:p>
            <a:pPr algn="ctr">
              <a:defRPr/>
            </a:pPr>
            <a:endParaRPr lang="ru-RU" sz="2800" b="1">
              <a:solidFill>
                <a:srgbClr val="FFFF66"/>
              </a:solidFill>
            </a:endParaRPr>
          </a:p>
          <a:p>
            <a:pPr algn="ctr">
              <a:defRPr/>
            </a:pPr>
            <a:r>
              <a:rPr lang="ru-RU" sz="3200" b="1">
                <a:solidFill>
                  <a:srgbClr val="FFFF66"/>
                </a:solidFill>
              </a:rPr>
              <a:t>ЭКОЛОГУ    </a:t>
            </a:r>
            <a:br>
              <a:rPr lang="ru-RU" sz="3200" b="1">
                <a:solidFill>
                  <a:srgbClr val="FFFF66"/>
                </a:solidFill>
              </a:rPr>
            </a:br>
            <a:r>
              <a:rPr lang="ru-RU" sz="3200" b="1">
                <a:solidFill>
                  <a:srgbClr val="FFFF66"/>
                </a:solidFill>
              </a:rPr>
              <a:t> МАТЕМАТИКА  НЕОБХОДИМА !</a:t>
            </a:r>
            <a:r>
              <a:rPr lang="ru-RU" sz="2800" b="1">
                <a:solidFill>
                  <a:srgbClr val="FFFF66"/>
                </a:solidFill>
              </a:rPr>
              <a:t> </a:t>
            </a:r>
          </a:p>
          <a:p>
            <a:pPr algn="ctr">
              <a:defRPr/>
            </a:pPr>
            <a:endParaRPr lang="ru-RU" sz="2800" b="1">
              <a:solidFill>
                <a:srgbClr val="FFFF66"/>
              </a:solidFill>
            </a:endParaRPr>
          </a:p>
        </p:txBody>
      </p:sp>
      <p:sp>
        <p:nvSpPr>
          <p:cNvPr id="29699" name="Прямоугольник 3"/>
          <p:cNvSpPr>
            <a:spLocks noChangeArrowheads="1"/>
          </p:cNvSpPr>
          <p:nvPr/>
        </p:nvSpPr>
        <p:spPr bwMode="auto">
          <a:xfrm>
            <a:off x="214313" y="857250"/>
            <a:ext cx="8497887" cy="519113"/>
          </a:xfrm>
          <a:prstGeom prst="rect">
            <a:avLst/>
          </a:prstGeom>
          <a:noFill/>
          <a:ln w="9525">
            <a:noFill/>
            <a:miter lim="800000"/>
            <a:headEnd/>
            <a:tailEnd/>
          </a:ln>
        </p:spPr>
        <p:txBody>
          <a:bodyPr>
            <a:spAutoFit/>
          </a:bodyPr>
          <a:lstStyle/>
          <a:p>
            <a:pPr algn="r"/>
            <a:r>
              <a:rPr lang="ru-RU" sz="2800" b="1">
                <a:solidFill>
                  <a:schemeClr val="tx2"/>
                </a:solidFill>
                <a:latin typeface="Calibri" pitchFamily="34" charset="0"/>
              </a:rPr>
              <a:t> </a:t>
            </a:r>
          </a:p>
        </p:txBody>
      </p:sp>
      <p:sp>
        <p:nvSpPr>
          <p:cNvPr id="29700" name="TextBox 6"/>
          <p:cNvSpPr txBox="1">
            <a:spLocks noChangeArrowheads="1"/>
          </p:cNvSpPr>
          <p:nvPr/>
        </p:nvSpPr>
        <p:spPr bwMode="auto">
          <a:xfrm>
            <a:off x="4786313" y="2565400"/>
            <a:ext cx="4000500" cy="3503613"/>
          </a:xfrm>
          <a:prstGeom prst="rect">
            <a:avLst/>
          </a:prstGeom>
          <a:noFill/>
          <a:ln w="9525">
            <a:noFill/>
            <a:miter lim="800000"/>
            <a:headEnd/>
            <a:tailEnd/>
          </a:ln>
        </p:spPr>
        <p:txBody>
          <a:bodyPr>
            <a:spAutoFit/>
          </a:bodyPr>
          <a:lstStyle/>
          <a:p>
            <a:pPr marL="342900" indent="-342900">
              <a:spcBef>
                <a:spcPct val="20000"/>
              </a:spcBef>
              <a:buClr>
                <a:schemeClr val="accent1"/>
              </a:buClr>
              <a:buSzPct val="75000"/>
              <a:buFont typeface="Wingdings" pitchFamily="2" charset="2"/>
              <a:buNone/>
            </a:pPr>
            <a:r>
              <a:rPr kumimoji="1" lang="ru-RU" sz="3200" b="1">
                <a:latin typeface="Segoe Print"/>
              </a:rPr>
              <a:t>   </a:t>
            </a:r>
            <a:r>
              <a:rPr kumimoji="1" lang="ru-RU" sz="3200" b="1"/>
              <a:t>Тот, кто хочет быть экологом, в первую очередь должен любить и хорошо знать математику!</a:t>
            </a:r>
          </a:p>
        </p:txBody>
      </p:sp>
      <p:pic>
        <p:nvPicPr>
          <p:cNvPr id="29701" name="Picture 4" descr="анимация"/>
          <p:cNvPicPr>
            <a:picLocks noChangeAspect="1" noChangeArrowheads="1" noCrop="1"/>
          </p:cNvPicPr>
          <p:nvPr/>
        </p:nvPicPr>
        <p:blipFill>
          <a:blip r:embed="rId2"/>
          <a:srcRect/>
          <a:stretch>
            <a:fillRect/>
          </a:stretch>
        </p:blipFill>
        <p:spPr bwMode="auto">
          <a:xfrm>
            <a:off x="468313" y="2636838"/>
            <a:ext cx="3925887" cy="367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1"/>
          <p:cNvSpPr>
            <a:spLocks noGrp="1"/>
          </p:cNvSpPr>
          <p:nvPr>
            <p:ph type="title"/>
          </p:nvPr>
        </p:nvSpPr>
        <p:spPr/>
        <p:txBody>
          <a:bodyPr/>
          <a:lstStyle/>
          <a:p>
            <a:pPr eaLnBrk="1" hangingPunct="1"/>
            <a:r>
              <a:rPr lang="ru-RU" smtClean="0"/>
              <a:t>Используемая литература:</a:t>
            </a:r>
          </a:p>
        </p:txBody>
      </p:sp>
      <p:sp>
        <p:nvSpPr>
          <p:cNvPr id="30723" name="Содержимое 2"/>
          <p:cNvSpPr>
            <a:spLocks noGrp="1"/>
          </p:cNvSpPr>
          <p:nvPr>
            <p:ph idx="1"/>
          </p:nvPr>
        </p:nvSpPr>
        <p:spPr>
          <a:xfrm>
            <a:off x="2627313" y="1341438"/>
            <a:ext cx="6192837" cy="5183187"/>
          </a:xfrm>
        </p:spPr>
        <p:txBody>
          <a:bodyPr/>
          <a:lstStyle/>
          <a:p>
            <a:pPr eaLnBrk="1" hangingPunct="1"/>
            <a:r>
              <a:rPr lang="ru-RU" smtClean="0"/>
              <a:t> </a:t>
            </a:r>
            <a:r>
              <a:rPr lang="ru-RU" sz="2400" smtClean="0"/>
              <a:t>Алексеев В.А. “300 вопросов и ответов по экологии”                                                                    Большакова Н. «Задачи  экологического содержания». Учебно-методическая газета  «Математика»  №2 2005г.                                                                                                            Савин А.П. «Я познаю мир». Математика.                                                                                                                                                                                                                                                             Чижевский  А.Е. «Я познаю мир. Экология» (Астрель 2003)</a:t>
            </a:r>
            <a:r>
              <a:rPr lang="ru-RU" sz="2800" smtClean="0"/>
              <a:t> </a:t>
            </a:r>
          </a:p>
          <a:p>
            <a:pPr eaLnBrk="1" hangingPunct="1"/>
            <a:r>
              <a:rPr lang="ru-RU" sz="2800" smtClean="0"/>
              <a:t>Интернет ресурсы</a:t>
            </a:r>
          </a:p>
          <a:p>
            <a:pPr eaLnBrk="1" hangingPunct="1"/>
            <a:r>
              <a:rPr lang="ru-RU" sz="2000" smtClean="0"/>
              <a:t>http://www.forestforum.ru/viewtopic.php?f=18&amp;t=4579</a:t>
            </a:r>
            <a:r>
              <a:rPr lang="ru-RU" sz="2000" smtClean="0">
                <a:solidFill>
                  <a:schemeClr val="bg1"/>
                </a:solidFill>
              </a:rPr>
              <a:t> </a:t>
            </a:r>
            <a:endParaRPr lang="en-US" sz="2000" smtClean="0">
              <a:solidFill>
                <a:schemeClr val="bg1"/>
              </a:solidFill>
            </a:endParaRPr>
          </a:p>
          <a:p>
            <a:pPr eaLnBrk="1" hangingPunct="1"/>
            <a:r>
              <a:rPr lang="en-US" sz="2000" smtClean="0"/>
              <a:t>http</a:t>
            </a:r>
            <a:r>
              <a:rPr lang="ru-RU" sz="2000" smtClean="0"/>
              <a:t>:</a:t>
            </a:r>
            <a:r>
              <a:rPr lang="en-US" sz="2000" smtClean="0"/>
              <a:t>//festival.1september.ru/</a:t>
            </a:r>
            <a:endParaRPr lang="ru-RU" sz="2000" smtClean="0"/>
          </a:p>
          <a:p>
            <a:pPr eaLnBrk="1" hangingPunct="1"/>
            <a:r>
              <a:rPr lang="en-US" sz="2000" smtClean="0"/>
              <a:t>http</a:t>
            </a:r>
            <a:r>
              <a:rPr lang="ru-RU" sz="2000" smtClean="0"/>
              <a:t>:</a:t>
            </a:r>
            <a:r>
              <a:rPr lang="en-US" sz="2000" smtClean="0"/>
              <a:t>//ru.wikipedia.org/wiki</a:t>
            </a:r>
            <a:r>
              <a:rPr lang="ru-RU" sz="2000" smtClean="0"/>
              <a:t>   </a:t>
            </a:r>
            <a:endParaRPr lang="ru-RU" sz="2000" smtClean="0">
              <a:hlinkClick r:id="rId2"/>
            </a:endParaRPr>
          </a:p>
          <a:p>
            <a:pPr eaLnBrk="1" hangingPunct="1">
              <a:buFont typeface="Arial" pitchFamily="34" charset="0"/>
              <a:buNone/>
            </a:pPr>
            <a:r>
              <a:rPr lang="ru-RU" sz="2000" u="sng" smtClean="0">
                <a:solidFill>
                  <a:schemeClr val="bg1"/>
                </a:solidFill>
              </a:rPr>
              <a:t> </a:t>
            </a:r>
            <a:endParaRPr lang="ru-RU" smtClean="0">
              <a:solidFill>
                <a:schemeClr val="bg1"/>
              </a:solidFill>
            </a:endParaRPr>
          </a:p>
        </p:txBody>
      </p:sp>
      <p:pic>
        <p:nvPicPr>
          <p:cNvPr id="30724" name="Picture 4" descr="человечек"/>
          <p:cNvPicPr>
            <a:picLocks noChangeAspect="1" noChangeArrowheads="1"/>
          </p:cNvPicPr>
          <p:nvPr/>
        </p:nvPicPr>
        <p:blipFill>
          <a:blip r:embed="rId3"/>
          <a:srcRect/>
          <a:stretch>
            <a:fillRect/>
          </a:stretch>
        </p:blipFill>
        <p:spPr bwMode="auto">
          <a:xfrm>
            <a:off x="0" y="1628775"/>
            <a:ext cx="2952750" cy="3527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214313"/>
            <a:ext cx="8258175" cy="2297112"/>
          </a:xfrm>
        </p:spPr>
        <p:txBody>
          <a:bodyPr>
            <a:normAutofit fontScale="90000"/>
          </a:bodyPr>
          <a:lstStyle/>
          <a:p>
            <a:pPr eaLnBrk="1" hangingPunct="1">
              <a:defRPr/>
            </a:pPr>
            <a:r>
              <a:rPr lang="ru-RU" sz="3600" b="1" smtClean="0">
                <a:solidFill>
                  <a:srgbClr val="254061"/>
                </a:solidFill>
                <a:latin typeface="Arial" pitchFamily="34" charset="0"/>
              </a:rPr>
              <a:t>Математика</a:t>
            </a:r>
            <a:r>
              <a:rPr lang="ru-RU" sz="3600" smtClean="0">
                <a:solidFill>
                  <a:srgbClr val="604A7B"/>
                </a:solidFill>
                <a:latin typeface="Arial" pitchFamily="34" charset="0"/>
              </a:rPr>
              <a:t> </a:t>
            </a:r>
            <a:r>
              <a:rPr lang="ru-RU" sz="3600" smtClean="0">
                <a:solidFill>
                  <a:schemeClr val="tx2"/>
                </a:solidFill>
                <a:latin typeface="Arial" pitchFamily="34" charset="0"/>
              </a:rPr>
              <a:t>- наука самая древняя, самая важная. Математические знания были необходимы древним купцам, строителям, воинам и путешественникам.</a:t>
            </a:r>
            <a:endParaRPr lang="ru-RU" sz="3600" smtClean="0">
              <a:latin typeface="Arial" pitchFamily="34" charset="0"/>
            </a:endParaRPr>
          </a:p>
        </p:txBody>
      </p:sp>
      <p:pic>
        <p:nvPicPr>
          <p:cNvPr id="4099" name="Picture 4" descr="http://hiero.ru/pict/dc7/2105944.jpg"/>
          <p:cNvPicPr>
            <a:picLocks noChangeAspect="1" noChangeArrowheads="1"/>
          </p:cNvPicPr>
          <p:nvPr/>
        </p:nvPicPr>
        <p:blipFill>
          <a:blip r:embed="rId2"/>
          <a:srcRect/>
          <a:stretch>
            <a:fillRect/>
          </a:stretch>
        </p:blipFill>
        <p:spPr bwMode="auto">
          <a:xfrm>
            <a:off x="2700338" y="2781300"/>
            <a:ext cx="3671887" cy="3143250"/>
          </a:xfrm>
          <a:prstGeom prst="rect">
            <a:avLst/>
          </a:prstGeom>
          <a:noFill/>
          <a:ln w="9525">
            <a:noFill/>
            <a:miter lim="800000"/>
            <a:headEnd/>
            <a:tailEnd/>
          </a:ln>
        </p:spPr>
      </p:pic>
      <p:pic>
        <p:nvPicPr>
          <p:cNvPr id="4100" name="Picture 5" descr="купец"/>
          <p:cNvPicPr>
            <a:picLocks noChangeAspect="1" noChangeArrowheads="1"/>
          </p:cNvPicPr>
          <p:nvPr/>
        </p:nvPicPr>
        <p:blipFill>
          <a:blip r:embed="rId3"/>
          <a:srcRect/>
          <a:stretch>
            <a:fillRect/>
          </a:stretch>
        </p:blipFill>
        <p:spPr bwMode="auto">
          <a:xfrm>
            <a:off x="6072188" y="2859088"/>
            <a:ext cx="3132137" cy="4114800"/>
          </a:xfrm>
          <a:prstGeom prst="rect">
            <a:avLst/>
          </a:prstGeom>
          <a:noFill/>
          <a:ln w="9525">
            <a:noFill/>
            <a:miter lim="800000"/>
            <a:headEnd/>
            <a:tailEnd/>
          </a:ln>
        </p:spPr>
      </p:pic>
      <p:pic>
        <p:nvPicPr>
          <p:cNvPr id="4101" name="Picture 4" descr="воины"/>
          <p:cNvPicPr>
            <a:picLocks noChangeAspect="1" noChangeArrowheads="1"/>
          </p:cNvPicPr>
          <p:nvPr/>
        </p:nvPicPr>
        <p:blipFill>
          <a:blip r:embed="rId4"/>
          <a:srcRect/>
          <a:stretch>
            <a:fillRect/>
          </a:stretch>
        </p:blipFill>
        <p:spPr bwMode="auto">
          <a:xfrm>
            <a:off x="-122238" y="3359150"/>
            <a:ext cx="3067051" cy="3614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857224" y="2571744"/>
            <a:ext cx="7643866" cy="923330"/>
          </a:xfrm>
          <a:prstGeom prst="rect">
            <a:avLst/>
          </a:prstGeom>
          <a:noFill/>
        </p:spPr>
        <p:txBody>
          <a:bodyPr>
            <a:spAutoFit/>
          </a:bodyPr>
          <a:lstStyle/>
          <a:p>
            <a:pPr algn="ctr" fontAlgn="auto">
              <a:spcBef>
                <a:spcPts val="0"/>
              </a:spcBef>
              <a:spcAft>
                <a:spcPts val="0"/>
              </a:spcAft>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mn-lt"/>
              </a:rPr>
              <a:t>Спасибо за внимание</a:t>
            </a:r>
          </a:p>
        </p:txBody>
      </p:sp>
      <p:pic>
        <p:nvPicPr>
          <p:cNvPr id="31747" name="Picture 4" descr="http://i056.radikal.ru/1304/fc/5ee4a14b04aa.gif"/>
          <p:cNvPicPr>
            <a:picLocks noChangeAspect="1" noChangeArrowheads="1" noCrop="1"/>
          </p:cNvPicPr>
          <p:nvPr/>
        </p:nvPicPr>
        <p:blipFill>
          <a:blip r:embed="rId2"/>
          <a:srcRect/>
          <a:stretch>
            <a:fillRect/>
          </a:stretch>
        </p:blipFill>
        <p:spPr bwMode="auto">
          <a:xfrm>
            <a:off x="0" y="-114300"/>
            <a:ext cx="9144000" cy="6972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Содержимое 2"/>
          <p:cNvSpPr>
            <a:spLocks noGrp="1"/>
          </p:cNvSpPr>
          <p:nvPr>
            <p:ph idx="1"/>
          </p:nvPr>
        </p:nvSpPr>
        <p:spPr>
          <a:xfrm>
            <a:off x="3357563" y="549275"/>
            <a:ext cx="5572125" cy="5994400"/>
          </a:xfrm>
        </p:spPr>
        <p:txBody>
          <a:bodyPr/>
          <a:lstStyle/>
          <a:p>
            <a:pPr algn="ctr" eaLnBrk="1" hangingPunct="1">
              <a:buFont typeface="Arial" pitchFamily="34" charset="0"/>
              <a:buNone/>
            </a:pPr>
            <a:r>
              <a:rPr lang="ru-RU" sz="3600" b="1" smtClean="0">
                <a:latin typeface="Arial" pitchFamily="34" charset="0"/>
              </a:rPr>
              <a:t>И в современной жизни, когда даже обычный человек всё больше зависит от применения науки и техники в повседневной деятельности, роль математики очень важна. </a:t>
            </a:r>
          </a:p>
        </p:txBody>
      </p:sp>
      <p:pic>
        <p:nvPicPr>
          <p:cNvPr id="5123" name="Picture 4" descr="8d65a08c1723"/>
          <p:cNvPicPr>
            <a:picLocks noChangeAspect="1" noChangeArrowheads="1"/>
          </p:cNvPicPr>
          <p:nvPr/>
        </p:nvPicPr>
        <p:blipFill>
          <a:blip r:embed="rId2"/>
          <a:srcRect/>
          <a:stretch>
            <a:fillRect/>
          </a:stretch>
        </p:blipFill>
        <p:spPr bwMode="auto">
          <a:xfrm>
            <a:off x="261938" y="633413"/>
            <a:ext cx="3475037" cy="9510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88" y="0"/>
            <a:ext cx="8472487" cy="1143000"/>
          </a:xfrm>
        </p:spPr>
        <p:txBody>
          <a:bodyPr rtlCol="0">
            <a:normAutofit/>
          </a:bodyPr>
          <a:lstStyle/>
          <a:p>
            <a:pPr eaLnBrk="1" fontAlgn="auto" hangingPunct="1">
              <a:spcAft>
                <a:spcPts val="0"/>
              </a:spcAft>
              <a:defRPr/>
            </a:pPr>
            <a:r>
              <a:rPr lang="ru-RU" b="1" dirty="0" smtClean="0">
                <a:solidFill>
                  <a:schemeClr val="accent1">
                    <a:lumMod val="50000"/>
                  </a:schemeClr>
                </a:solidFill>
                <a:latin typeface="Segoe Print" pitchFamily="2" charset="0"/>
              </a:rPr>
              <a:t>Нужна ли математика?</a:t>
            </a:r>
            <a:endParaRPr lang="ru-RU" dirty="0">
              <a:solidFill>
                <a:schemeClr val="accent1">
                  <a:lumMod val="50000"/>
                </a:schemeClr>
              </a:solidFill>
            </a:endParaRPr>
          </a:p>
        </p:txBody>
      </p:sp>
      <p:sp>
        <p:nvSpPr>
          <p:cNvPr id="3" name="Содержимое 2"/>
          <p:cNvSpPr>
            <a:spLocks noGrp="1"/>
          </p:cNvSpPr>
          <p:nvPr>
            <p:ph idx="1"/>
          </p:nvPr>
        </p:nvSpPr>
        <p:spPr>
          <a:xfrm>
            <a:off x="179388" y="981075"/>
            <a:ext cx="8535987" cy="5876925"/>
          </a:xfrm>
        </p:spPr>
        <p:txBody>
          <a:bodyPr>
            <a:normAutofit fontScale="92500" lnSpcReduction="20000"/>
          </a:bodyPr>
          <a:lstStyle/>
          <a:p>
            <a:pPr eaLnBrk="1" hangingPunct="1">
              <a:lnSpc>
                <a:spcPct val="80000"/>
              </a:lnSpc>
              <a:buFont typeface="Arial" pitchFamily="34" charset="0"/>
              <a:buNone/>
              <a:defRPr/>
            </a:pPr>
            <a:r>
              <a:rPr lang="ru-RU" sz="2700" dirty="0" smtClean="0"/>
              <a:t> </a:t>
            </a:r>
          </a:p>
          <a:p>
            <a:pPr eaLnBrk="1" hangingPunct="1">
              <a:lnSpc>
                <a:spcPct val="110000"/>
              </a:lnSpc>
              <a:buFont typeface="Arial" pitchFamily="34" charset="0"/>
              <a:buNone/>
              <a:defRPr/>
            </a:pPr>
            <a:r>
              <a:rPr lang="ru-RU" sz="2700" dirty="0" smtClean="0"/>
              <a:t> </a:t>
            </a:r>
            <a:r>
              <a:rPr lang="ru-RU" sz="3100" b="1" dirty="0" smtClean="0">
                <a:latin typeface="Arial" pitchFamily="34" charset="0"/>
                <a:cs typeface="Arial" pitchFamily="34" charset="0"/>
              </a:rPr>
              <a:t>Занятие математикой развивает </a:t>
            </a:r>
          </a:p>
          <a:p>
            <a:pPr eaLnBrk="1" hangingPunct="1">
              <a:lnSpc>
                <a:spcPct val="110000"/>
              </a:lnSpc>
              <a:buFont typeface="Arial" pitchFamily="34" charset="0"/>
              <a:buNone/>
              <a:defRPr/>
            </a:pPr>
            <a:r>
              <a:rPr lang="ru-RU" sz="3100" b="1" dirty="0" smtClean="0">
                <a:latin typeface="Arial" pitchFamily="34" charset="0"/>
                <a:cs typeface="Arial" pitchFamily="34" charset="0"/>
              </a:rPr>
              <a:t>     человека как личность:</a:t>
            </a:r>
          </a:p>
          <a:p>
            <a:pPr eaLnBrk="1" hangingPunct="1">
              <a:lnSpc>
                <a:spcPct val="110000"/>
              </a:lnSpc>
              <a:defRPr/>
            </a:pPr>
            <a:r>
              <a:rPr lang="ru-RU" sz="3100" dirty="0" smtClean="0">
                <a:latin typeface="Arial" pitchFamily="34" charset="0"/>
                <a:cs typeface="Arial" pitchFamily="34" charset="0"/>
              </a:rPr>
              <a:t>делает целеустремленным,</a:t>
            </a:r>
          </a:p>
          <a:p>
            <a:pPr eaLnBrk="1" hangingPunct="1">
              <a:lnSpc>
                <a:spcPct val="110000"/>
              </a:lnSpc>
              <a:defRPr/>
            </a:pPr>
            <a:r>
              <a:rPr lang="ru-RU" sz="3100" dirty="0" smtClean="0">
                <a:latin typeface="Arial" pitchFamily="34" charset="0"/>
                <a:cs typeface="Arial" pitchFamily="34" charset="0"/>
              </a:rPr>
              <a:t>активным, трудолюбивым, </a:t>
            </a:r>
          </a:p>
          <a:p>
            <a:pPr eaLnBrk="1" hangingPunct="1">
              <a:lnSpc>
                <a:spcPct val="110000"/>
              </a:lnSpc>
              <a:defRPr/>
            </a:pPr>
            <a:r>
              <a:rPr lang="ru-RU" sz="3100" dirty="0" smtClean="0">
                <a:latin typeface="Arial" pitchFamily="34" charset="0"/>
                <a:cs typeface="Arial" pitchFamily="34" charset="0"/>
              </a:rPr>
              <a:t>самостоятельным, </a:t>
            </a:r>
          </a:p>
          <a:p>
            <a:pPr eaLnBrk="1" hangingPunct="1">
              <a:lnSpc>
                <a:spcPct val="110000"/>
              </a:lnSpc>
              <a:defRPr/>
            </a:pPr>
            <a:r>
              <a:rPr lang="ru-RU" sz="3100" dirty="0" smtClean="0">
                <a:latin typeface="Arial" pitchFamily="34" charset="0"/>
                <a:cs typeface="Arial" pitchFamily="34" charset="0"/>
              </a:rPr>
              <a:t>упорным, терпеливым.</a:t>
            </a:r>
          </a:p>
          <a:p>
            <a:pPr eaLnBrk="1" hangingPunct="1">
              <a:lnSpc>
                <a:spcPct val="110000"/>
              </a:lnSpc>
              <a:defRPr/>
            </a:pPr>
            <a:endParaRPr lang="ru-RU" sz="3100" dirty="0" smtClean="0">
              <a:latin typeface="Arial" pitchFamily="34" charset="0"/>
              <a:cs typeface="Arial" pitchFamily="34" charset="0"/>
            </a:endParaRPr>
          </a:p>
          <a:p>
            <a:pPr algn="ctr" eaLnBrk="1" hangingPunct="1">
              <a:lnSpc>
                <a:spcPct val="110000"/>
              </a:lnSpc>
              <a:buFont typeface="Arial" pitchFamily="34" charset="0"/>
              <a:buNone/>
              <a:defRPr/>
            </a:pPr>
            <a:endParaRPr lang="ru-RU" sz="3100" dirty="0" smtClean="0">
              <a:latin typeface="Arial" pitchFamily="34" charset="0"/>
              <a:cs typeface="Arial" pitchFamily="34" charset="0"/>
            </a:endParaRPr>
          </a:p>
          <a:p>
            <a:pPr algn="ctr" eaLnBrk="1" hangingPunct="1">
              <a:lnSpc>
                <a:spcPct val="110000"/>
              </a:lnSpc>
              <a:buFont typeface="Arial" pitchFamily="34" charset="0"/>
              <a:buNone/>
              <a:defRPr/>
            </a:pPr>
            <a:r>
              <a:rPr lang="ru-RU" sz="3100" dirty="0" smtClean="0">
                <a:latin typeface="Arial" pitchFamily="34" charset="0"/>
                <a:cs typeface="Arial" pitchFamily="34" charset="0"/>
              </a:rPr>
              <a:t>С математикой мы встречаемся  каждый день! </a:t>
            </a:r>
          </a:p>
          <a:p>
            <a:pPr algn="ctr" eaLnBrk="1" hangingPunct="1">
              <a:lnSpc>
                <a:spcPct val="110000"/>
              </a:lnSpc>
              <a:buFont typeface="Arial" pitchFamily="34" charset="0"/>
              <a:buNone/>
              <a:defRPr/>
            </a:pPr>
            <a:r>
              <a:rPr lang="ru-RU" sz="3100" dirty="0" smtClean="0">
                <a:latin typeface="Arial" pitchFamily="34" charset="0"/>
                <a:cs typeface="Arial" pitchFamily="34" charset="0"/>
              </a:rPr>
              <a:t>В школе, на улице, в магазинах и даже дома.</a:t>
            </a:r>
          </a:p>
          <a:p>
            <a:pPr algn="ctr" eaLnBrk="1" hangingPunct="1">
              <a:lnSpc>
                <a:spcPct val="110000"/>
              </a:lnSpc>
              <a:buFont typeface="Arial" pitchFamily="34" charset="0"/>
              <a:buNone/>
              <a:defRPr/>
            </a:pPr>
            <a:r>
              <a:rPr lang="ru-RU" sz="3100" dirty="0" smtClean="0">
                <a:latin typeface="Arial" pitchFamily="34" charset="0"/>
                <a:cs typeface="Arial" pitchFamily="34" charset="0"/>
              </a:rPr>
              <a:t> </a:t>
            </a:r>
          </a:p>
          <a:p>
            <a:pPr eaLnBrk="1" hangingPunct="1">
              <a:lnSpc>
                <a:spcPct val="80000"/>
              </a:lnSpc>
              <a:defRPr/>
            </a:pPr>
            <a:endParaRPr lang="ru-RU" sz="3100" dirty="0" smtClean="0">
              <a:latin typeface="Arial" pitchFamily="34" charset="0"/>
              <a:cs typeface="Arial" pitchFamily="34" charset="0"/>
            </a:endParaRPr>
          </a:p>
        </p:txBody>
      </p:sp>
      <p:pic>
        <p:nvPicPr>
          <p:cNvPr id="6148" name="Picture 4" descr="statut3_fl"/>
          <p:cNvPicPr>
            <a:picLocks noChangeAspect="1" noChangeArrowheads="1"/>
          </p:cNvPicPr>
          <p:nvPr/>
        </p:nvPicPr>
        <p:blipFill>
          <a:blip r:embed="rId2"/>
          <a:srcRect/>
          <a:stretch>
            <a:fillRect/>
          </a:stretch>
        </p:blipFill>
        <p:spPr bwMode="auto">
          <a:xfrm>
            <a:off x="6143625" y="1714500"/>
            <a:ext cx="2462213" cy="3119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0"/>
            <a:ext cx="8229600" cy="1143000"/>
          </a:xfrm>
        </p:spPr>
        <p:txBody>
          <a:bodyPr rtlCol="0">
            <a:normAutofit/>
          </a:bodyPr>
          <a:lstStyle/>
          <a:p>
            <a:pPr eaLnBrk="1" fontAlgn="auto" hangingPunct="1">
              <a:spcAft>
                <a:spcPts val="0"/>
              </a:spcAft>
              <a:defRPr/>
            </a:pPr>
            <a:r>
              <a:rPr lang="ru-RU" b="1" dirty="0" smtClean="0">
                <a:solidFill>
                  <a:schemeClr val="accent1">
                    <a:lumMod val="50000"/>
                  </a:schemeClr>
                </a:solidFill>
              </a:rPr>
              <a:t>Например, поход в магазин</a:t>
            </a:r>
            <a:endParaRPr lang="ru-RU" b="1" dirty="0">
              <a:solidFill>
                <a:schemeClr val="accent1">
                  <a:lumMod val="50000"/>
                </a:schemeClr>
              </a:solidFill>
            </a:endParaRPr>
          </a:p>
        </p:txBody>
      </p:sp>
      <p:sp>
        <p:nvSpPr>
          <p:cNvPr id="7171" name="Содержимое 2"/>
          <p:cNvSpPr>
            <a:spLocks noGrp="1"/>
          </p:cNvSpPr>
          <p:nvPr>
            <p:ph idx="1"/>
          </p:nvPr>
        </p:nvSpPr>
        <p:spPr>
          <a:xfrm>
            <a:off x="428625" y="1285875"/>
            <a:ext cx="8229600" cy="2686050"/>
          </a:xfrm>
        </p:spPr>
        <p:txBody>
          <a:bodyPr/>
          <a:lstStyle/>
          <a:p>
            <a:pPr algn="ctr" eaLnBrk="1" hangingPunct="1">
              <a:buFont typeface="Arial" pitchFamily="34" charset="0"/>
              <a:buNone/>
            </a:pPr>
            <a:r>
              <a:rPr lang="ru-RU" sz="2800" i="1" smtClean="0">
                <a:solidFill>
                  <a:srgbClr val="254061"/>
                </a:solidFill>
                <a:latin typeface="Arial" pitchFamily="34" charset="0"/>
              </a:rPr>
              <a:t>Во-первых,</a:t>
            </a:r>
            <a:r>
              <a:rPr lang="ru-RU" sz="2800" i="1" smtClean="0">
                <a:latin typeface="Arial" pitchFamily="34" charset="0"/>
              </a:rPr>
              <a:t> посчитать имеющиеся деньги.</a:t>
            </a:r>
          </a:p>
          <a:p>
            <a:pPr algn="ctr" eaLnBrk="1" hangingPunct="1">
              <a:buFont typeface="Arial" pitchFamily="34" charset="0"/>
              <a:buNone/>
            </a:pPr>
            <a:r>
              <a:rPr lang="ru-RU" sz="2800" i="1" smtClean="0">
                <a:solidFill>
                  <a:srgbClr val="254061"/>
                </a:solidFill>
                <a:latin typeface="Arial" pitchFamily="34" charset="0"/>
              </a:rPr>
              <a:t> Во-вторых, </a:t>
            </a:r>
            <a:r>
              <a:rPr lang="ru-RU" sz="2800" i="1" smtClean="0">
                <a:latin typeface="Arial" pitchFamily="34" charset="0"/>
              </a:rPr>
              <a:t>считать количество каких  либо продуктов.</a:t>
            </a:r>
          </a:p>
          <a:p>
            <a:pPr algn="ctr" eaLnBrk="1" hangingPunct="1">
              <a:buFont typeface="Arial" pitchFamily="34" charset="0"/>
              <a:buNone/>
            </a:pPr>
            <a:r>
              <a:rPr lang="ru-RU" sz="2800" i="1" smtClean="0">
                <a:latin typeface="Arial" pitchFamily="34" charset="0"/>
              </a:rPr>
              <a:t> </a:t>
            </a:r>
            <a:r>
              <a:rPr lang="ru-RU" sz="2800" i="1" smtClean="0">
                <a:solidFill>
                  <a:srgbClr val="254061"/>
                </a:solidFill>
                <a:latin typeface="Arial" pitchFamily="34" charset="0"/>
              </a:rPr>
              <a:t>В-третьих,</a:t>
            </a:r>
            <a:r>
              <a:rPr lang="ru-RU" sz="2800" i="1" smtClean="0">
                <a:latin typeface="Arial" pitchFamily="34" charset="0"/>
              </a:rPr>
              <a:t> внимательно считать сдачу</a:t>
            </a:r>
          </a:p>
          <a:p>
            <a:pPr eaLnBrk="1" hangingPunct="1"/>
            <a:endParaRPr lang="ru-RU" sz="2800" i="1" smtClean="0">
              <a:latin typeface="Arial" pitchFamily="34" charset="0"/>
            </a:endParaRPr>
          </a:p>
        </p:txBody>
      </p:sp>
      <p:pic>
        <p:nvPicPr>
          <p:cNvPr id="5" name="Picture 6" descr="ПРАПРАПРПР"/>
          <p:cNvPicPr>
            <a:picLocks noChangeAspect="1" noChangeArrowheads="1"/>
          </p:cNvPicPr>
          <p:nvPr/>
        </p:nvPicPr>
        <p:blipFill>
          <a:blip r:embed="rId2"/>
          <a:srcRect/>
          <a:stretch>
            <a:fillRect/>
          </a:stretch>
        </p:blipFill>
        <p:spPr bwMode="auto">
          <a:xfrm>
            <a:off x="238125" y="3644900"/>
            <a:ext cx="3992563" cy="3041650"/>
          </a:xfrm>
          <a:prstGeom prst="rect">
            <a:avLst/>
          </a:prstGeom>
          <a:noFill/>
          <a:ln w="9525">
            <a:noFill/>
            <a:miter lim="800000"/>
            <a:headEnd/>
            <a:tailEnd/>
          </a:ln>
        </p:spPr>
      </p:pic>
      <p:pic>
        <p:nvPicPr>
          <p:cNvPr id="6" name="Picture 7" descr="г"/>
          <p:cNvPicPr>
            <a:picLocks noChangeAspect="1" noChangeArrowheads="1"/>
          </p:cNvPicPr>
          <p:nvPr/>
        </p:nvPicPr>
        <p:blipFill>
          <a:blip r:embed="rId3"/>
          <a:srcRect/>
          <a:stretch>
            <a:fillRect/>
          </a:stretch>
        </p:blipFill>
        <p:spPr bwMode="auto">
          <a:xfrm>
            <a:off x="4522788" y="3717925"/>
            <a:ext cx="4267200" cy="3054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par>
                                <p:cTn id="11" presetID="15"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normAutofit fontScale="90000"/>
          </a:bodyPr>
          <a:lstStyle/>
          <a:p>
            <a:pPr eaLnBrk="1" hangingPunct="1">
              <a:defRPr/>
            </a:pPr>
            <a:r>
              <a:rPr lang="ru-RU" sz="3600" smtClean="0"/>
              <a:t/>
            </a:r>
            <a:br>
              <a:rPr lang="ru-RU" sz="3600" smtClean="0"/>
            </a:br>
            <a:r>
              <a:rPr lang="ru-RU" sz="3600" b="1" smtClean="0">
                <a:solidFill>
                  <a:srgbClr val="254061"/>
                </a:solidFill>
                <a:latin typeface="Arial" pitchFamily="34" charset="0"/>
              </a:rPr>
              <a:t>Список применения математики бесконечен</a:t>
            </a:r>
            <a:r>
              <a:rPr lang="ru-RU" sz="4000" smtClean="0">
                <a:latin typeface="Arial" pitchFamily="34" charset="0"/>
              </a:rPr>
              <a:t/>
            </a:r>
            <a:br>
              <a:rPr lang="ru-RU" sz="4000" smtClean="0">
                <a:latin typeface="Arial" pitchFamily="34" charset="0"/>
              </a:rPr>
            </a:br>
            <a:endParaRPr lang="ru-RU" sz="4000" smtClean="0">
              <a:latin typeface="Arial" pitchFamily="34" charset="0"/>
            </a:endParaRPr>
          </a:p>
        </p:txBody>
      </p:sp>
      <p:sp>
        <p:nvSpPr>
          <p:cNvPr id="3" name="Содержимое 2"/>
          <p:cNvSpPr>
            <a:spLocks noGrp="1"/>
          </p:cNvSpPr>
          <p:nvPr>
            <p:ph idx="1"/>
          </p:nvPr>
        </p:nvSpPr>
        <p:spPr>
          <a:xfrm>
            <a:off x="457200" y="1412875"/>
            <a:ext cx="8229600" cy="5302250"/>
          </a:xfrm>
        </p:spPr>
        <p:txBody>
          <a:bodyPr/>
          <a:lstStyle/>
          <a:p>
            <a:pPr eaLnBrk="1" hangingPunct="1"/>
            <a:r>
              <a:rPr lang="ru-RU" dirty="0" smtClean="0"/>
              <a:t> </a:t>
            </a:r>
            <a:r>
              <a:rPr lang="ru-RU" dirty="0" smtClean="0">
                <a:latin typeface="Arial" pitchFamily="34" charset="0"/>
              </a:rPr>
              <a:t>чтение времени на </a:t>
            </a:r>
            <a:r>
              <a:rPr lang="ru-RU" smtClean="0">
                <a:latin typeface="Arial" pitchFamily="34" charset="0"/>
              </a:rPr>
              <a:t>часах</a:t>
            </a:r>
            <a:r>
              <a:rPr lang="ru-RU" smtClean="0">
                <a:latin typeface="Arial" pitchFamily="34" charset="0"/>
              </a:rPr>
              <a:t>,</a:t>
            </a:r>
            <a:endParaRPr lang="ru-RU" dirty="0" smtClean="0"/>
          </a:p>
          <a:p>
            <a:pPr eaLnBrk="1" hangingPunct="1"/>
            <a:r>
              <a:rPr lang="ru-RU" dirty="0" smtClean="0">
                <a:latin typeface="Arial" pitchFamily="34" charset="0"/>
              </a:rPr>
              <a:t>денежные </a:t>
            </a:r>
            <a:r>
              <a:rPr lang="ru-RU" dirty="0" smtClean="0">
                <a:latin typeface="Arial" pitchFamily="34" charset="0"/>
              </a:rPr>
              <a:t>расчеты,</a:t>
            </a:r>
          </a:p>
          <a:p>
            <a:pPr eaLnBrk="1" hangingPunct="1"/>
            <a:r>
              <a:rPr lang="ru-RU" dirty="0" smtClean="0">
                <a:latin typeface="Arial" pitchFamily="34" charset="0"/>
              </a:rPr>
              <a:t> получения оценки в школе,</a:t>
            </a:r>
          </a:p>
          <a:p>
            <a:pPr eaLnBrk="1" hangingPunct="1"/>
            <a:r>
              <a:rPr lang="ru-RU" dirty="0" smtClean="0">
                <a:latin typeface="Arial" pitchFamily="34" charset="0"/>
              </a:rPr>
              <a:t> расчет пробега автомобиля,</a:t>
            </a:r>
          </a:p>
          <a:p>
            <a:pPr eaLnBrk="1" hangingPunct="1"/>
            <a:r>
              <a:rPr lang="ru-RU" dirty="0" smtClean="0">
                <a:latin typeface="Arial" pitchFamily="34" charset="0"/>
              </a:rPr>
              <a:t> приготовление по рецепту на кухне и т.д.</a:t>
            </a:r>
          </a:p>
          <a:p>
            <a:pPr algn="ctr" eaLnBrk="1" hangingPunct="1">
              <a:buFont typeface="Arial" pitchFamily="34" charset="0"/>
              <a:buNone/>
            </a:pPr>
            <a:r>
              <a:rPr lang="ru-RU" b="1" dirty="0" smtClean="0">
                <a:latin typeface="Arial" pitchFamily="34" charset="0"/>
              </a:rPr>
              <a:t>Математика</a:t>
            </a:r>
            <a:r>
              <a:rPr lang="ru-RU" b="1" dirty="0" smtClean="0">
                <a:latin typeface="Arial" pitchFamily="34" charset="0"/>
              </a:rPr>
              <a:t>, она везде, но мы ее иногда не замечаем, принимаем как неотъемлемую часть нашей жизни!</a:t>
            </a:r>
          </a:p>
          <a:p>
            <a:pPr eaLnBrk="1" hangingPunct="1">
              <a:buFont typeface="Arial" pitchFamily="34" charset="0"/>
              <a:buNone/>
            </a:pPr>
            <a:endParaRPr lang="ru-RU" dirty="0" smtClean="0">
              <a:latin typeface="Arial" pitchFamily="34" charset="0"/>
            </a:endParaRPr>
          </a:p>
          <a:p>
            <a:pPr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3" presetClass="entr" presetSubtype="1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1"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770" decel="100000"/>
                                        <p:tgtEl>
                                          <p:spTgt spid="3">
                                            <p:txEl>
                                              <p:pRg st="5" end="5"/>
                                            </p:txEl>
                                          </p:spTgt>
                                        </p:tgtEl>
                                      </p:cBhvr>
                                    </p:animEffect>
                                    <p:animScale>
                                      <p:cBhvr>
                                        <p:cTn id="31" dur="770" decel="100000"/>
                                        <p:tgtEl>
                                          <p:spTgt spid="3">
                                            <p:txEl>
                                              <p:pRg st="5" end="5"/>
                                            </p:txEl>
                                          </p:spTgt>
                                        </p:tgtEl>
                                      </p:cBhvr>
                                      <p:from x="10000" y="10000"/>
                                      <p:to x="200000" y="450000"/>
                                    </p:animScale>
                                    <p:animScale>
                                      <p:cBhvr>
                                        <p:cTn id="32" dur="1230" accel="100000" fill="hold">
                                          <p:stCondLst>
                                            <p:cond delay="770"/>
                                          </p:stCondLst>
                                        </p:cTn>
                                        <p:tgtEl>
                                          <p:spTgt spid="3">
                                            <p:txEl>
                                              <p:pRg st="5" end="5"/>
                                            </p:txEl>
                                          </p:spTgt>
                                        </p:tgtEl>
                                      </p:cBhvr>
                                      <p:from x="200000" y="450000"/>
                                      <p:to x="100000" y="100000"/>
                                    </p:animScale>
                                    <p:set>
                                      <p:cBhvr>
                                        <p:cTn id="33" dur="770" fill="hold"/>
                                        <p:tgtEl>
                                          <p:spTgt spid="3">
                                            <p:txEl>
                                              <p:pRg st="5" end="5"/>
                                            </p:txEl>
                                          </p:spTgt>
                                        </p:tgtEl>
                                        <p:attrNameLst>
                                          <p:attrName>ppt_x</p:attrName>
                                        </p:attrNameLst>
                                      </p:cBhvr>
                                      <p:to>
                                        <p:strVal val="(0.5)"/>
                                      </p:to>
                                    </p:set>
                                    <p:anim from="(0.5)" to="(#ppt_x)" calcmode="lin" valueType="num">
                                      <p:cBhvr>
                                        <p:cTn id="34" dur="1230" accel="100000" fill="hold">
                                          <p:stCondLst>
                                            <p:cond delay="770"/>
                                          </p:stCondLst>
                                        </p:cTn>
                                        <p:tgtEl>
                                          <p:spTgt spid="3">
                                            <p:txEl>
                                              <p:pRg st="5" end="5"/>
                                            </p:txEl>
                                          </p:spTgt>
                                        </p:tgtEl>
                                        <p:attrNameLst>
                                          <p:attrName>ppt_x</p:attrName>
                                        </p:attrNameLst>
                                      </p:cBhvr>
                                    </p:anim>
                                    <p:set>
                                      <p:cBhvr>
                                        <p:cTn id="35" dur="770" fill="hold"/>
                                        <p:tgtEl>
                                          <p:spTgt spid="3">
                                            <p:txEl>
                                              <p:pRg st="5" end="5"/>
                                            </p:txEl>
                                          </p:spTgt>
                                        </p:tgtEl>
                                        <p:attrNameLst>
                                          <p:attrName>ppt_y</p:attrName>
                                        </p:attrNameLst>
                                      </p:cBhvr>
                                      <p:to>
                                        <p:strVal val="(#ppt_y+0.4)"/>
                                      </p:to>
                                    </p:set>
                                    <p:anim from="(#ppt_y+0.4)" to="(#ppt_y)" calcmode="lin" valueType="num">
                                      <p:cBhvr>
                                        <p:cTn id="36" dur="1230" accel="100000" fill="hold">
                                          <p:stCondLst>
                                            <p:cond delay="770"/>
                                          </p:stCondLst>
                                        </p:cTn>
                                        <p:tgtEl>
                                          <p:spTgt spid="3">
                                            <p:txEl>
                                              <p:pRg st="5" end="5"/>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a:solidFill>
                  <a:schemeClr val="accent1">
                    <a:lumMod val="50000"/>
                  </a:schemeClr>
                </a:solidFill>
              </a:rPr>
              <a:t>А как же применяется математика в профессиях?</a:t>
            </a:r>
          </a:p>
        </p:txBody>
      </p:sp>
      <p:sp>
        <p:nvSpPr>
          <p:cNvPr id="9219" name="Содержимое 2"/>
          <p:cNvSpPr>
            <a:spLocks noGrp="1"/>
          </p:cNvSpPr>
          <p:nvPr>
            <p:ph idx="1"/>
          </p:nvPr>
        </p:nvSpPr>
        <p:spPr/>
        <p:txBody>
          <a:bodyPr/>
          <a:lstStyle/>
          <a:p>
            <a:pPr eaLnBrk="1" hangingPunct="1">
              <a:buFont typeface="Arial" pitchFamily="34" charset="0"/>
              <a:buNone/>
            </a:pPr>
            <a:r>
              <a:rPr lang="ru-RU" sz="3600" smtClean="0">
                <a:latin typeface="Arial" pitchFamily="34" charset="0"/>
              </a:rPr>
              <a:t>Я могу привести ряд  профессий, в которых используется математика. Это такие как:</a:t>
            </a:r>
          </a:p>
          <a:p>
            <a:pPr eaLnBrk="1" hangingPunct="1">
              <a:buFont typeface="Arial" pitchFamily="34" charset="0"/>
              <a:buNone/>
            </a:pPr>
            <a:r>
              <a:rPr lang="ru-RU" sz="3600" smtClean="0">
                <a:latin typeface="Arial" pitchFamily="34" charset="0"/>
              </a:rPr>
              <a:t>Бухгалтер</a:t>
            </a:r>
          </a:p>
          <a:p>
            <a:pPr eaLnBrk="1" hangingPunct="1">
              <a:buFont typeface="Arial" pitchFamily="34" charset="0"/>
              <a:buNone/>
            </a:pPr>
            <a:r>
              <a:rPr lang="ru-RU" sz="3600" smtClean="0">
                <a:latin typeface="Arial" pitchFamily="34" charset="0"/>
              </a:rPr>
              <a:t>Продавец</a:t>
            </a:r>
          </a:p>
          <a:p>
            <a:pPr eaLnBrk="1" hangingPunct="1">
              <a:buFont typeface="Arial" pitchFamily="34" charset="0"/>
              <a:buNone/>
            </a:pPr>
            <a:r>
              <a:rPr lang="ru-RU" sz="3600" smtClean="0">
                <a:latin typeface="Arial" pitchFamily="34" charset="0"/>
              </a:rPr>
              <a:t>Архитектор</a:t>
            </a:r>
          </a:p>
          <a:p>
            <a:pPr eaLnBrk="1" hangingPunct="1">
              <a:buFont typeface="Arial" pitchFamily="34" charset="0"/>
              <a:buNone/>
            </a:pPr>
            <a:r>
              <a:rPr lang="ru-RU" sz="3600" smtClean="0">
                <a:latin typeface="Arial" pitchFamily="34" charset="0"/>
              </a:rPr>
              <a:t>Водитель и т.д.</a:t>
            </a:r>
          </a:p>
          <a:p>
            <a:pPr eaLnBrk="1" hangingPunct="1">
              <a:buFont typeface="Arial" pitchFamily="34" charset="0"/>
              <a:buNone/>
            </a:pPr>
            <a:endParaRPr lang="ru-RU" sz="3600" smtClean="0">
              <a:latin typeface="Arial" pitchFamily="34" charset="0"/>
            </a:endParaRPr>
          </a:p>
          <a:p>
            <a:pPr eaLnBrk="1" hangingPunct="1">
              <a:buFont typeface="Arial" pitchFamily="34" charset="0"/>
              <a:buNone/>
            </a:pPr>
            <a:endParaRPr lang="ru-RU" sz="3600" smtClean="0">
              <a:latin typeface="Arial" pitchFamily="34" charset="0"/>
            </a:endParaRPr>
          </a:p>
        </p:txBody>
      </p:sp>
      <p:pic>
        <p:nvPicPr>
          <p:cNvPr id="4" name="Picture 5" descr="j0149481"/>
          <p:cNvPicPr>
            <a:picLocks noChangeAspect="1" noChangeArrowheads="1"/>
          </p:cNvPicPr>
          <p:nvPr/>
        </p:nvPicPr>
        <p:blipFill>
          <a:blip r:embed="rId2"/>
          <a:srcRect/>
          <a:stretch>
            <a:fillRect/>
          </a:stretch>
        </p:blipFill>
        <p:spPr bwMode="auto">
          <a:xfrm>
            <a:off x="4932363" y="2852738"/>
            <a:ext cx="3613150" cy="36718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0"/>
            <a:ext cx="8229600" cy="1143000"/>
          </a:xfrm>
        </p:spPr>
        <p:txBody>
          <a:bodyPr rtlCol="0">
            <a:noAutofit/>
          </a:bodyPr>
          <a:lstStyle/>
          <a:p>
            <a:pPr eaLnBrk="1" fontAlgn="auto" hangingPunct="1">
              <a:spcAft>
                <a:spcPts val="0"/>
              </a:spcAft>
              <a:defRPr/>
            </a:pPr>
            <a:r>
              <a:rPr lang="ru-RU" sz="3200" b="1" dirty="0" smtClean="0">
                <a:solidFill>
                  <a:schemeClr val="accent1">
                    <a:lumMod val="50000"/>
                  </a:schemeClr>
                </a:solidFill>
              </a:rPr>
              <a:t>Рассмотрим поподробнее профессию продавца</a:t>
            </a:r>
            <a:endParaRPr lang="ru-RU" sz="3200" b="1" dirty="0">
              <a:solidFill>
                <a:schemeClr val="accent1">
                  <a:lumMod val="50000"/>
                </a:schemeClr>
              </a:solidFill>
            </a:endParaRPr>
          </a:p>
        </p:txBody>
      </p:sp>
      <p:sp>
        <p:nvSpPr>
          <p:cNvPr id="3" name="Содержимое 2"/>
          <p:cNvSpPr>
            <a:spLocks noGrp="1"/>
          </p:cNvSpPr>
          <p:nvPr>
            <p:ph idx="1"/>
          </p:nvPr>
        </p:nvSpPr>
        <p:spPr>
          <a:xfrm>
            <a:off x="428625" y="1285875"/>
            <a:ext cx="8229600" cy="4525963"/>
          </a:xfrm>
        </p:spPr>
        <p:txBody>
          <a:bodyPr/>
          <a:lstStyle/>
          <a:p>
            <a:pPr eaLnBrk="1" hangingPunct="1">
              <a:buFont typeface="Arial" pitchFamily="34" charset="0"/>
              <a:buNone/>
            </a:pPr>
            <a:r>
              <a:rPr lang="ru-RU" sz="2800" smtClean="0">
                <a:latin typeface="Arial" pitchFamily="34" charset="0"/>
              </a:rPr>
              <a:t>В работе продавца много математики. Ему приходится:</a:t>
            </a:r>
          </a:p>
          <a:p>
            <a:pPr eaLnBrk="1" hangingPunct="1">
              <a:buFont typeface="Calibri" pitchFamily="34" charset="0"/>
              <a:buAutoNum type="arabicPeriod"/>
            </a:pPr>
            <a:r>
              <a:rPr lang="ru-RU" sz="2800" smtClean="0">
                <a:latin typeface="Arial" pitchFamily="34" charset="0"/>
              </a:rPr>
              <a:t>Пересчитывать несколько раз стоимость товара на счетах или на калькуляторе</a:t>
            </a:r>
          </a:p>
          <a:p>
            <a:pPr eaLnBrk="1" hangingPunct="1">
              <a:buFont typeface="Calibri" pitchFamily="34" charset="0"/>
              <a:buAutoNum type="arabicPeriod"/>
            </a:pPr>
            <a:r>
              <a:rPr lang="ru-RU" sz="2800" smtClean="0">
                <a:latin typeface="Arial" pitchFamily="34" charset="0"/>
              </a:rPr>
              <a:t> Правильно давать сдачу</a:t>
            </a:r>
          </a:p>
          <a:p>
            <a:pPr eaLnBrk="1" hangingPunct="1">
              <a:buFont typeface="Calibri" pitchFamily="34" charset="0"/>
              <a:buAutoNum type="arabicPeriod"/>
            </a:pPr>
            <a:r>
              <a:rPr lang="ru-RU" sz="2800" smtClean="0">
                <a:latin typeface="Arial" pitchFamily="34" charset="0"/>
              </a:rPr>
              <a:t> Считать поступившие товары</a:t>
            </a:r>
          </a:p>
          <a:p>
            <a:pPr eaLnBrk="1" hangingPunct="1">
              <a:buFont typeface="Calibri" pitchFamily="34" charset="0"/>
              <a:buAutoNum type="arabicPeriod"/>
            </a:pPr>
            <a:r>
              <a:rPr lang="ru-RU" sz="2800" smtClean="0">
                <a:latin typeface="Arial" pitchFamily="34" charset="0"/>
              </a:rPr>
              <a:t> Считать количество оставшихся продуктов</a:t>
            </a:r>
          </a:p>
          <a:p>
            <a:pPr eaLnBrk="1" hangingPunct="1"/>
            <a:endParaRPr lang="ru-RU" smtClean="0">
              <a:latin typeface="Arial" pitchFamily="34" charset="0"/>
            </a:endParaRPr>
          </a:p>
        </p:txBody>
      </p:sp>
      <p:pic>
        <p:nvPicPr>
          <p:cNvPr id="20482" name="Рисунок 2"/>
          <p:cNvPicPr>
            <a:picLocks noChangeAspect="1" noChangeArrowheads="1"/>
          </p:cNvPicPr>
          <p:nvPr/>
        </p:nvPicPr>
        <p:blipFill>
          <a:blip r:embed="rId2"/>
          <a:srcRect/>
          <a:stretch>
            <a:fillRect/>
          </a:stretch>
        </p:blipFill>
        <p:spPr bwMode="auto">
          <a:xfrm>
            <a:off x="590550" y="4645025"/>
            <a:ext cx="1970088" cy="2139950"/>
          </a:xfrm>
          <a:prstGeom prst="rect">
            <a:avLst/>
          </a:prstGeom>
          <a:noFill/>
          <a:ln w="9525">
            <a:noFill/>
            <a:miter lim="800000"/>
            <a:headEnd/>
            <a:tailEnd/>
          </a:ln>
        </p:spPr>
      </p:pic>
      <p:pic>
        <p:nvPicPr>
          <p:cNvPr id="5" name="Picture 10" descr="ффыфыФЫ"/>
          <p:cNvPicPr>
            <a:picLocks noChangeAspect="1" noChangeArrowheads="1"/>
          </p:cNvPicPr>
          <p:nvPr/>
        </p:nvPicPr>
        <p:blipFill>
          <a:blip r:embed="rId3"/>
          <a:srcRect/>
          <a:stretch>
            <a:fillRect/>
          </a:stretch>
        </p:blipFill>
        <p:spPr bwMode="auto">
          <a:xfrm>
            <a:off x="2803525" y="4664075"/>
            <a:ext cx="2616200" cy="2144713"/>
          </a:xfrm>
          <a:prstGeom prst="rect">
            <a:avLst/>
          </a:prstGeom>
          <a:noFill/>
          <a:ln w="9525">
            <a:noFill/>
            <a:miter lim="800000"/>
            <a:headEnd/>
            <a:tailEnd/>
          </a:ln>
        </p:spPr>
      </p:pic>
      <p:pic>
        <p:nvPicPr>
          <p:cNvPr id="6" name="Picture 9" descr="апа"/>
          <p:cNvPicPr>
            <a:picLocks noChangeAspect="1" noChangeArrowheads="1"/>
          </p:cNvPicPr>
          <p:nvPr/>
        </p:nvPicPr>
        <p:blipFill>
          <a:blip r:embed="rId4"/>
          <a:srcRect/>
          <a:stretch>
            <a:fillRect/>
          </a:stretch>
        </p:blipFill>
        <p:spPr bwMode="auto">
          <a:xfrm>
            <a:off x="5662613" y="4645025"/>
            <a:ext cx="2755900" cy="21161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heckerboard(across)">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21"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2" dur="1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28"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9"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0"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31" dur="500"/>
                                        <p:tgtEl>
                                          <p:spTgt spid="3">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4" presetClass="entr" presetSubtype="0" accel="100000" fill="hold" nodeType="click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 calcmode="lin" valueType="num">
                                      <p:cBhvr>
                                        <p:cTn id="36"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37"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8"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9"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40" dur="500"/>
                                        <p:tgtEl>
                                          <p:spTgt spid="3">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4" presetClass="entr" presetSubtype="0" accel="100000" fill="hold" nodeType="click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 calcmode="lin" valueType="num">
                                      <p:cBhvr>
                                        <p:cTn id="45"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46"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7"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48"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49" dur="500"/>
                                        <p:tgtEl>
                                          <p:spTgt spid="3">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4" presetClass="entr" presetSubtype="0" accel="100000" fill="hold" nodeType="clickEffect">
                                  <p:stCondLst>
                                    <p:cond delay="0"/>
                                  </p:stCondLst>
                                  <p:childTnLst>
                                    <p:set>
                                      <p:cBhvr>
                                        <p:cTn id="53" dur="1" fill="hold">
                                          <p:stCondLst>
                                            <p:cond delay="0"/>
                                          </p:stCondLst>
                                        </p:cTn>
                                        <p:tgtEl>
                                          <p:spTgt spid="3">
                                            <p:txEl>
                                              <p:pRg st="4" end="4"/>
                                            </p:txEl>
                                          </p:spTgt>
                                        </p:tgtEl>
                                        <p:attrNameLst>
                                          <p:attrName>style.visibility</p:attrName>
                                        </p:attrNameLst>
                                      </p:cBhvr>
                                      <p:to>
                                        <p:strVal val="visible"/>
                                      </p:to>
                                    </p:set>
                                    <p:anim calcmode="lin" valueType="num">
                                      <p:cBhvr>
                                        <p:cTn id="54"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55"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6"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57"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58" dur="500"/>
                                        <p:tgtEl>
                                          <p:spTgt spid="3">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4" fill="hold" nodeType="click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heel(4)">
                                      <p:cBhvr>
                                        <p:cTn id="63" dur="2000"/>
                                        <p:tgtEl>
                                          <p:spTgt spid="5"/>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diamond(in)">
                                      <p:cBhvr>
                                        <p:cTn id="6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675</TotalTime>
  <Words>1345</Words>
  <Application>Microsoft Office PowerPoint</Application>
  <PresentationFormat>Экран (4:3)</PresentationFormat>
  <Paragraphs>149</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Слайд 1</vt:lpstr>
      <vt:lpstr> Аэродромы, пирсы и перроны, леса без птиц и земли без воды …  Всё больше – окружающей среды,                                                                                           Всё меньше – окружающей природы. Р.Рождественский</vt:lpstr>
      <vt:lpstr>Математика - наука самая древняя, самая важная. Математические знания были необходимы древним купцам, строителям, воинам и путешественникам.</vt:lpstr>
      <vt:lpstr>Слайд 4</vt:lpstr>
      <vt:lpstr>Нужна ли математика?</vt:lpstr>
      <vt:lpstr>Например, поход в магазин</vt:lpstr>
      <vt:lpstr> Список применения математики бесконечен </vt:lpstr>
      <vt:lpstr>А как же применяется математика в профессиях?</vt:lpstr>
      <vt:lpstr>Рассмотрим поподробнее профессию продавца</vt:lpstr>
      <vt:lpstr>Врач</vt:lpstr>
      <vt:lpstr>Бухгалтер-экономист</vt:lpstr>
      <vt:lpstr>Повар</vt:lpstr>
      <vt:lpstr>Математика в моей будущей профессии</vt:lpstr>
      <vt:lpstr>История профессии:</vt:lpstr>
      <vt:lpstr>Значение моей будущей профессии</vt:lpstr>
      <vt:lpstr>Качества, присущие экологу:</vt:lpstr>
      <vt:lpstr>Слова великих людей, свидетельствующие о связи математики и природы</vt:lpstr>
      <vt:lpstr>Посмотрим на окружающий мир глазами математика</vt:lpstr>
      <vt:lpstr>Слайд 19</vt:lpstr>
      <vt:lpstr>Слайд 20</vt:lpstr>
      <vt:lpstr>Посмотрим примеры задач:</vt:lpstr>
      <vt:lpstr> </vt:lpstr>
      <vt:lpstr>Слайд 23</vt:lpstr>
      <vt:lpstr>Слайд 24</vt:lpstr>
      <vt:lpstr>Слайд 25</vt:lpstr>
      <vt:lpstr>Слайд 26</vt:lpstr>
      <vt:lpstr>Слайд 27</vt:lpstr>
      <vt:lpstr>Слайд 28</vt:lpstr>
      <vt:lpstr>Используемая литература:</vt:lpstr>
      <vt:lpstr>Слайд 30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«Математика в моей будущей профессии»</dc:title>
  <dc:creator>Admin</dc:creator>
  <cp:lastModifiedBy>user</cp:lastModifiedBy>
  <cp:revision>49</cp:revision>
  <dcterms:created xsi:type="dcterms:W3CDTF">2013-11-14T12:33:10Z</dcterms:created>
  <dcterms:modified xsi:type="dcterms:W3CDTF">2013-11-18T08:53:52Z</dcterms:modified>
</cp:coreProperties>
</file>