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36F5D-EF12-4925-B06B-89910BD12446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9F792-7AC5-4394-B009-2C04AC09DE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9F792-7AC5-4394-B009-2C04AC09DEA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6AB88-9D2C-41F6-ACE4-3CF66FDABCF6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B70D-42D8-4848-B3DF-88389650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13" Type="http://schemas.openxmlformats.org/officeDocument/2006/relationships/image" Target="../media/image49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12" Type="http://schemas.openxmlformats.org/officeDocument/2006/relationships/image" Target="../media/image48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jpeg"/><Relationship Id="rId11" Type="http://schemas.openxmlformats.org/officeDocument/2006/relationships/image" Target="../media/image47.jpeg"/><Relationship Id="rId5" Type="http://schemas.openxmlformats.org/officeDocument/2006/relationships/image" Target="../media/image41.jpeg"/><Relationship Id="rId10" Type="http://schemas.openxmlformats.org/officeDocument/2006/relationships/image" Target="../media/image46.jpeg"/><Relationship Id="rId4" Type="http://schemas.openxmlformats.org/officeDocument/2006/relationships/image" Target="../media/image40.jpeg"/><Relationship Id="rId9" Type="http://schemas.openxmlformats.org/officeDocument/2006/relationships/image" Target="../media/image4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236258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Мастерство </a:t>
            </a:r>
            <a:br>
              <a:rPr lang="ru-RU" sz="72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72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 халтура</a:t>
            </a:r>
            <a:endParaRPr lang="ru-RU" sz="7200" b="1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143380"/>
            <a:ext cx="6400800" cy="175260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Автор:</a:t>
            </a:r>
            <a:endParaRPr lang="en-US" b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r>
              <a:rPr lang="ru-RU" b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Мойсеенко</a:t>
            </a:r>
            <a:r>
              <a:rPr lang="ru-RU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r"/>
            <a:r>
              <a:rPr lang="ru-RU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Даша</a:t>
            </a:r>
            <a:endParaRPr lang="en-US" b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14290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INTEL </a:t>
            </a:r>
            <a:r>
              <a:rPr lang="ru-RU" sz="2000" b="1" dirty="0" smtClean="0"/>
              <a:t>«Обучение для будущего»</a:t>
            </a:r>
          </a:p>
          <a:p>
            <a:pPr algn="ctr"/>
            <a:r>
              <a:rPr lang="ru-RU" sz="2000" b="1" dirty="0" smtClean="0"/>
              <a:t>Областное государственное образовательное казенное учреждение  </a:t>
            </a:r>
          </a:p>
          <a:p>
            <a:pPr algn="ctr"/>
            <a:r>
              <a:rPr lang="ru-RU" sz="2000" b="1" dirty="0" smtClean="0"/>
              <a:t>для детей-сирот и детей, оставшихся без попечения родителей, </a:t>
            </a:r>
          </a:p>
          <a:p>
            <a:pPr algn="ctr"/>
            <a:r>
              <a:rPr lang="ru-RU" sz="2000" b="1" dirty="0" smtClean="0"/>
              <a:t>детский дом г. Усолье-Сибирское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И в наше время есть изделия сделанные руками мастеров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24744"/>
            <a:ext cx="864096" cy="864096"/>
          </a:xfrm>
        </p:spPr>
      </p:pic>
      <p:pic>
        <p:nvPicPr>
          <p:cNvPr id="6" name="Объект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280" r="10754"/>
          <a:stretch/>
        </p:blipFill>
        <p:spPr>
          <a:xfrm>
            <a:off x="651332" y="1989925"/>
            <a:ext cx="1400388" cy="1653988"/>
          </a:xfrm>
          <a:prstGeom prst="rect">
            <a:avLst/>
          </a:prstGeom>
        </p:spPr>
      </p:pic>
      <p:pic>
        <p:nvPicPr>
          <p:cNvPr id="7" name="Объект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759" y="1989925"/>
            <a:ext cx="1268057" cy="1653988"/>
          </a:xfrm>
          <a:prstGeom prst="rect">
            <a:avLst/>
          </a:prstGeom>
        </p:spPr>
      </p:pic>
      <p:pic>
        <p:nvPicPr>
          <p:cNvPr id="8" name="Объект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584" y="3889934"/>
            <a:ext cx="1261310" cy="840874"/>
          </a:xfrm>
          <a:prstGeom prst="rect">
            <a:avLst/>
          </a:prstGeom>
        </p:spPr>
      </p:pic>
      <p:pic>
        <p:nvPicPr>
          <p:cNvPr id="9" name="Объект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80" y="5083231"/>
            <a:ext cx="1464897" cy="1103556"/>
          </a:xfrm>
          <a:prstGeom prst="rect">
            <a:avLst/>
          </a:prstGeom>
        </p:spPr>
      </p:pic>
      <p:pic>
        <p:nvPicPr>
          <p:cNvPr id="10" name="Объект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441" r="12918"/>
          <a:stretch/>
        </p:blipFill>
        <p:spPr>
          <a:xfrm>
            <a:off x="2487811" y="4796050"/>
            <a:ext cx="1296144" cy="1833648"/>
          </a:xfrm>
          <a:prstGeom prst="rect">
            <a:avLst/>
          </a:prstGeom>
        </p:spPr>
      </p:pic>
      <p:pic>
        <p:nvPicPr>
          <p:cNvPr id="11" name="Объект 16"/>
          <p:cNvPicPr>
            <a:picLocks noGrp="1" noChangeAspect="1"/>
          </p:cNvPicPr>
          <p:nvPr>
            <p:ph sz="half" idx="2"/>
          </p:nvPr>
        </p:nvPicPr>
        <p:blipFill rotWithShape="1"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87" t="9968" r="4667" b="7090"/>
          <a:stretch/>
        </p:blipFill>
        <p:spPr>
          <a:xfrm>
            <a:off x="6300192" y="1196752"/>
            <a:ext cx="1080120" cy="987229"/>
          </a:xfrm>
        </p:spPr>
      </p:pic>
      <p:pic>
        <p:nvPicPr>
          <p:cNvPr id="12" name="Объект 1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43" t="11287" b="14388"/>
          <a:stretch/>
        </p:blipFill>
        <p:spPr>
          <a:xfrm>
            <a:off x="4860032" y="2319795"/>
            <a:ext cx="1774632" cy="1132725"/>
          </a:xfrm>
          <a:prstGeom prst="rect">
            <a:avLst/>
          </a:prstGeom>
        </p:spPr>
      </p:pic>
      <p:pic>
        <p:nvPicPr>
          <p:cNvPr id="13" name="Объект 2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89" t="10732" r="5430" b="12340"/>
          <a:stretch/>
        </p:blipFill>
        <p:spPr>
          <a:xfrm>
            <a:off x="7020272" y="2333445"/>
            <a:ext cx="1705971" cy="1132725"/>
          </a:xfrm>
          <a:prstGeom prst="rect">
            <a:avLst/>
          </a:prstGeom>
        </p:spPr>
      </p:pic>
      <p:pic>
        <p:nvPicPr>
          <p:cNvPr id="14" name="Объект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404" y="3728401"/>
            <a:ext cx="1013733" cy="1013733"/>
          </a:xfrm>
          <a:prstGeom prst="rect">
            <a:avLst/>
          </a:prstGeom>
        </p:spPr>
      </p:pic>
      <p:pic>
        <p:nvPicPr>
          <p:cNvPr id="15" name="Объект 24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905"/>
          <a:stretch/>
        </p:blipFill>
        <p:spPr>
          <a:xfrm>
            <a:off x="4905891" y="4950934"/>
            <a:ext cx="1929295" cy="1222238"/>
          </a:xfrm>
          <a:prstGeom prst="rect">
            <a:avLst/>
          </a:prstGeom>
        </p:spPr>
      </p:pic>
      <p:pic>
        <p:nvPicPr>
          <p:cNvPr id="16" name="Объект 2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602"/>
          <a:stretch/>
        </p:blipFill>
        <p:spPr>
          <a:xfrm>
            <a:off x="7187456" y="4950934"/>
            <a:ext cx="1841249" cy="1243192"/>
          </a:xfrm>
          <a:prstGeom prst="rect">
            <a:avLst/>
          </a:prstGeom>
        </p:spPr>
      </p:pic>
      <p:sp>
        <p:nvSpPr>
          <p:cNvPr id="4" name="Тройная стрелка влево/вправо/вверх 3"/>
          <p:cNvSpPr/>
          <p:nvPr/>
        </p:nvSpPr>
        <p:spPr>
          <a:xfrm>
            <a:off x="2051720" y="2060848"/>
            <a:ext cx="507039" cy="838959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ойная стрелка влево/вправо/вверх 16"/>
          <p:cNvSpPr/>
          <p:nvPr/>
        </p:nvSpPr>
        <p:spPr>
          <a:xfrm>
            <a:off x="1910908" y="4762951"/>
            <a:ext cx="507039" cy="838959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ройная стрелка влево/вправо/вверх 17"/>
          <p:cNvSpPr/>
          <p:nvPr/>
        </p:nvSpPr>
        <p:spPr>
          <a:xfrm>
            <a:off x="6766752" y="4762951"/>
            <a:ext cx="507039" cy="838959"/>
          </a:xfrm>
          <a:prstGeom prst="leftRight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Тройная стрелка влево/вправо/вверх 18"/>
          <p:cNvSpPr/>
          <p:nvPr/>
        </p:nvSpPr>
        <p:spPr>
          <a:xfrm>
            <a:off x="6542194" y="2168191"/>
            <a:ext cx="507039" cy="838959"/>
          </a:xfrm>
          <a:prstGeom prst="leftRight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794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Как же стать мастером?</a:t>
            </a:r>
          </a:p>
        </p:txBody>
      </p:sp>
      <p:sp>
        <p:nvSpPr>
          <p:cNvPr id="30" name="Объект 29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Делать дело, работать честно и добросовестно, спокойно и терпеливо и познавать самого себя.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/>
              <a:t>будешь по настоящему что-то уметь. А слово «уметь»- связано со словом «ум». </a:t>
            </a:r>
          </a:p>
          <a:p>
            <a:pPr algn="just"/>
            <a:r>
              <a:rPr lang="ru-RU" dirty="0" smtClean="0"/>
              <a:t>Так что в </a:t>
            </a:r>
            <a:r>
              <a:rPr lang="ru-RU" dirty="0"/>
              <a:t>каждом деле надо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ум</a:t>
            </a:r>
            <a:r>
              <a:rPr lang="ru-RU" dirty="0"/>
              <a:t> приложить!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1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509120"/>
            <a:ext cx="1584176" cy="15736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68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халтура?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Халтура – это всё, что плохо сделано.</a:t>
            </a:r>
          </a:p>
          <a:p>
            <a:pPr marL="0" indent="0" algn="just">
              <a:buNone/>
            </a:pPr>
            <a:r>
              <a:rPr lang="ru-RU" dirty="0" smtClean="0"/>
              <a:t>Ты плохо вычистил ботинки, плохо вымыл уши, плохо вскопал грядку, плохо убрал комнату – значит ты схалтурил.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991" b="1043"/>
          <a:stretch/>
        </p:blipFill>
        <p:spPr bwMode="auto">
          <a:xfrm>
            <a:off x="6372200" y="4054991"/>
            <a:ext cx="1673924" cy="188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54991"/>
            <a:ext cx="1991337" cy="188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971" r="5387"/>
          <a:stretch/>
        </p:blipFill>
        <p:spPr bwMode="auto">
          <a:xfrm>
            <a:off x="530345" y="4054991"/>
            <a:ext cx="2103674" cy="178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865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Представь на минуту, что ты живёшь в мире, где всё делают плохо</a:t>
            </a:r>
            <a:endParaRPr lang="ru-RU" dirty="0"/>
          </a:p>
        </p:txBody>
      </p:sp>
      <p:pic>
        <p:nvPicPr>
          <p:cNvPr id="7" name="Объект 1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9369"/>
          <a:stretch/>
        </p:blipFill>
        <p:spPr>
          <a:xfrm>
            <a:off x="525100" y="1556792"/>
            <a:ext cx="2190804" cy="1824608"/>
          </a:xfrm>
        </p:spPr>
      </p:pic>
      <p:pic>
        <p:nvPicPr>
          <p:cNvPr id="8" name="Объект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709" b="6598"/>
          <a:stretch/>
        </p:blipFill>
        <p:spPr>
          <a:xfrm>
            <a:off x="3347865" y="1556792"/>
            <a:ext cx="1660864" cy="2278229"/>
          </a:xfrm>
          <a:prstGeom prst="rect">
            <a:avLst/>
          </a:prstGeom>
        </p:spPr>
      </p:pic>
      <p:pic>
        <p:nvPicPr>
          <p:cNvPr id="10" name="Объект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05064"/>
            <a:ext cx="1584176" cy="2140778"/>
          </a:xfrm>
          <a:prstGeom prst="rect">
            <a:avLst/>
          </a:prstGeom>
        </p:spPr>
      </p:pic>
      <p:pic>
        <p:nvPicPr>
          <p:cNvPr id="11" name="Объект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88" y="4156610"/>
            <a:ext cx="2306818" cy="1522500"/>
          </a:xfrm>
          <a:prstGeom prst="rect">
            <a:avLst/>
          </a:prstGeom>
        </p:spPr>
      </p:pic>
      <p:pic>
        <p:nvPicPr>
          <p:cNvPr id="12" name="Объект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78200"/>
            <a:ext cx="1554470" cy="1943088"/>
          </a:xfrm>
          <a:prstGeom prst="rect">
            <a:avLst/>
          </a:prstGeom>
        </p:spPr>
      </p:pic>
      <p:pic>
        <p:nvPicPr>
          <p:cNvPr id="13" name="Объект 2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77" t="5334" r="11458" b="5114"/>
          <a:stretch/>
        </p:blipFill>
        <p:spPr>
          <a:xfrm>
            <a:off x="5781183" y="1542269"/>
            <a:ext cx="2197021" cy="197887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828855" y="6216670"/>
            <a:ext cx="295232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УЖАС!!!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33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Халтура – вещь каверзная и прилипчивая, как зараза.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Один раз плохо сделал – сойдёт! – и сошло. И второй раз сошло. И третий. Не успел оглянуться – и разучился хорошо делать.</a:t>
            </a:r>
          </a:p>
          <a:p>
            <a:pPr marL="0" indent="0" algn="just">
              <a:buNone/>
            </a:pPr>
            <a:r>
              <a:rPr lang="ru-RU" dirty="0" smtClean="0"/>
              <a:t>Халтура – самое позорное слово в устах мастера - человека, который понимает что такое настоящая, хорошая работа.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28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066"/>
          <a:stretch/>
        </p:blipFill>
        <p:spPr>
          <a:xfrm>
            <a:off x="3707904" y="5013176"/>
            <a:ext cx="1651504" cy="1411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22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 вы знаете что такое «шедевр»?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«Шедевр» - в переводе с французского «главное дело». Работа лучшая из всех работ.</a:t>
            </a:r>
          </a:p>
          <a:p>
            <a:pPr algn="just"/>
            <a:r>
              <a:rPr lang="ru-RU" sz="2800" dirty="0" smtClean="0"/>
              <a:t>- Шедевр! – восклицают глядя на живописное полотно Леонардо да Винчи.</a:t>
            </a:r>
          </a:p>
          <a:p>
            <a:pPr algn="just"/>
            <a:r>
              <a:rPr lang="ru-RU" sz="2800" dirty="0" smtClean="0"/>
              <a:t>- Шедевр… - шепчут слушая Моцарта.</a:t>
            </a:r>
          </a:p>
          <a:p>
            <a:pPr algn="just"/>
            <a:r>
              <a:rPr lang="ru-RU" sz="2800" dirty="0" smtClean="0"/>
              <a:t>- Шедевр! – говорят глядя на Храм Василия Блаженного.</a:t>
            </a:r>
            <a:endParaRPr lang="ru-RU" sz="2800" dirty="0"/>
          </a:p>
        </p:txBody>
      </p:sp>
      <p:pic>
        <p:nvPicPr>
          <p:cNvPr id="6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1" y="4421805"/>
            <a:ext cx="2469786" cy="1844107"/>
          </a:xfrm>
          <a:prstGeom prst="rect">
            <a:avLst/>
          </a:prstGeom>
        </p:spPr>
      </p:pic>
      <p:pic>
        <p:nvPicPr>
          <p:cNvPr id="7" name="Объект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421805"/>
            <a:ext cx="1512168" cy="1844107"/>
          </a:xfrm>
          <a:prstGeom prst="rect">
            <a:avLst/>
          </a:prstGeom>
        </p:spPr>
      </p:pic>
      <p:pic>
        <p:nvPicPr>
          <p:cNvPr id="8" name="Объект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681" b="5795"/>
          <a:stretch/>
        </p:blipFill>
        <p:spPr>
          <a:xfrm>
            <a:off x="6372200" y="4174353"/>
            <a:ext cx="1800200" cy="2115403"/>
          </a:xfrm>
          <a:prstGeom prst="rect">
            <a:avLst/>
          </a:prstGeom>
        </p:spPr>
      </p:pic>
      <p:pic>
        <p:nvPicPr>
          <p:cNvPr id="9" name="Объект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58" y="4429132"/>
            <a:ext cx="1512168" cy="1844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83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Из истории «шедевра»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В средние века, в городах были союзы или объединения людей одного дела – цехи. Цех оружейников, цех пивоваров, цех портных и т.д.</a:t>
            </a:r>
          </a:p>
          <a:p>
            <a:pPr algn="just"/>
            <a:r>
              <a:rPr lang="ru-RU" sz="2400" dirty="0" smtClean="0"/>
              <a:t>В цехе были ученики, подмастерья и мастера. </a:t>
            </a:r>
          </a:p>
          <a:p>
            <a:pPr algn="just"/>
            <a:r>
              <a:rPr lang="ru-RU" sz="2400" dirty="0" smtClean="0"/>
              <a:t>Чтобы подмастерье мог стать мастером, он должен был создать свой шедевр.</a:t>
            </a:r>
          </a:p>
          <a:p>
            <a:pPr algn="just"/>
            <a:r>
              <a:rPr lang="ru-RU" sz="2400" dirty="0" smtClean="0"/>
              <a:t>Если например, он был часовщик, то судьи-мастера решали обычные изготовлены часы, или настоящее произведение искусства.</a:t>
            </a:r>
            <a:endParaRPr lang="ru-RU" sz="2400" dirty="0"/>
          </a:p>
          <a:p>
            <a:pPr algn="just"/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algn="just"/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1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36260"/>
            <a:ext cx="1268643" cy="1875628"/>
          </a:xfrm>
          <a:prstGeom prst="rect">
            <a:avLst/>
          </a:prstGeom>
        </p:spPr>
      </p:pic>
      <p:pic>
        <p:nvPicPr>
          <p:cNvPr id="13" name="Объект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813" r="15276"/>
          <a:stretch/>
        </p:blipFill>
        <p:spPr>
          <a:xfrm>
            <a:off x="5652120" y="4750193"/>
            <a:ext cx="1250031" cy="1896559"/>
          </a:xfrm>
          <a:prstGeom prst="rect">
            <a:avLst/>
          </a:prstGeom>
        </p:spPr>
      </p:pic>
      <p:pic>
        <p:nvPicPr>
          <p:cNvPr id="14" name="Объект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098" t="15272" r="10081" b="10528"/>
          <a:stretch/>
        </p:blipFill>
        <p:spPr>
          <a:xfrm>
            <a:off x="3563888" y="4967934"/>
            <a:ext cx="1728825" cy="14122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32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мастеров создание шедевров было делом чести и выгоды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Горо</a:t>
            </a:r>
            <a:r>
              <a:rPr lang="ru-RU" dirty="0" smtClean="0"/>
              <a:t> Толедо в Испании славился клинками.</a:t>
            </a:r>
          </a:p>
          <a:p>
            <a:pPr marL="0" indent="0" algn="ctr">
              <a:buNone/>
            </a:pPr>
            <a:r>
              <a:rPr lang="ru-RU" dirty="0" smtClean="0"/>
              <a:t>Дамаск в Сирии – своей дамасской сталью.</a:t>
            </a:r>
          </a:p>
          <a:p>
            <a:pPr marL="0" indent="0" algn="ctr">
              <a:buNone/>
            </a:pPr>
            <a:r>
              <a:rPr lang="ru-RU" dirty="0" smtClean="0"/>
              <a:t>Брюссель во Фландрии – кружевами.</a:t>
            </a:r>
          </a:p>
          <a:p>
            <a:pPr marL="0" indent="0" algn="ctr">
              <a:buNone/>
            </a:pPr>
            <a:r>
              <a:rPr lang="ru-RU" dirty="0" err="1" smtClean="0"/>
              <a:t>Мосул</a:t>
            </a:r>
            <a:r>
              <a:rPr lang="ru-RU" dirty="0" smtClean="0"/>
              <a:t> в Персии – коврами.</a:t>
            </a:r>
          </a:p>
          <a:p>
            <a:pPr marL="0" indent="0" algn="ctr">
              <a:buNone/>
            </a:pPr>
            <a:r>
              <a:rPr lang="ru-RU" dirty="0" err="1" smtClean="0"/>
              <a:t>д</a:t>
            </a:r>
            <a:endParaRPr lang="ru-RU" dirty="0"/>
          </a:p>
        </p:txBody>
      </p:sp>
      <p:pic>
        <p:nvPicPr>
          <p:cNvPr id="10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1254399" cy="1881599"/>
          </a:xfrm>
          <a:prstGeom prst="rect">
            <a:avLst/>
          </a:prstGeom>
        </p:spPr>
      </p:pic>
      <p:pic>
        <p:nvPicPr>
          <p:cNvPr id="11" name="Объект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194475"/>
            <a:ext cx="1224136" cy="1836204"/>
          </a:xfrm>
          <a:prstGeom prst="rect">
            <a:avLst/>
          </a:prstGeom>
        </p:spPr>
      </p:pic>
      <p:pic>
        <p:nvPicPr>
          <p:cNvPr id="12" name="Объект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151" y="4194475"/>
            <a:ext cx="1395516" cy="1836204"/>
          </a:xfrm>
          <a:prstGeom prst="rect">
            <a:avLst/>
          </a:prstGeom>
        </p:spPr>
      </p:pic>
      <p:pic>
        <p:nvPicPr>
          <p:cNvPr id="13" name="Объект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05" t="10047" r="7780" b="13194"/>
          <a:stretch/>
        </p:blipFill>
        <p:spPr>
          <a:xfrm>
            <a:off x="6228184" y="4431097"/>
            <a:ext cx="1954385" cy="1317563"/>
          </a:xfrm>
          <a:prstGeom prst="rect">
            <a:avLst/>
          </a:prstGeom>
        </p:spPr>
      </p:pic>
      <p:pic>
        <p:nvPicPr>
          <p:cNvPr id="8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4000504"/>
            <a:ext cx="1254399" cy="1881599"/>
          </a:xfrm>
          <a:prstGeom prst="rect">
            <a:avLst/>
          </a:prstGeom>
        </p:spPr>
      </p:pic>
      <p:pic>
        <p:nvPicPr>
          <p:cNvPr id="14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10" y="4152904"/>
            <a:ext cx="1254399" cy="1881599"/>
          </a:xfrm>
          <a:prstGeom prst="rect">
            <a:avLst/>
          </a:prstGeom>
        </p:spPr>
      </p:pic>
      <p:pic>
        <p:nvPicPr>
          <p:cNvPr id="15" name="Объект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05" t="10047" r="7780" b="13194"/>
          <a:stretch/>
        </p:blipFill>
        <p:spPr>
          <a:xfrm>
            <a:off x="6215074" y="4429132"/>
            <a:ext cx="1954385" cy="13175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05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А чем славились мы?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Хохломская роспись.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Палехская </a:t>
            </a:r>
            <a:r>
              <a:rPr lang="ru-RU" dirty="0" smtClean="0"/>
              <a:t>живопись. 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038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Жостовские подносы.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Гжель</a:t>
            </a:r>
            <a:r>
              <a:rPr lang="ru-RU" dirty="0"/>
              <a:t>.</a:t>
            </a:r>
          </a:p>
        </p:txBody>
      </p:sp>
      <p:pic>
        <p:nvPicPr>
          <p:cNvPr id="17" name="Объект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2" y="1468761"/>
            <a:ext cx="1602519" cy="1669291"/>
          </a:xfrm>
          <a:prstGeom prst="rect">
            <a:avLst/>
          </a:prstGeom>
        </p:spPr>
      </p:pic>
      <p:pic>
        <p:nvPicPr>
          <p:cNvPr id="18" name="Объект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259" y="1405745"/>
            <a:ext cx="1315637" cy="2057371"/>
          </a:xfrm>
          <a:prstGeom prst="rect">
            <a:avLst/>
          </a:prstGeom>
        </p:spPr>
      </p:pic>
      <p:pic>
        <p:nvPicPr>
          <p:cNvPr id="19" name="Объект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40" y="4274337"/>
            <a:ext cx="1776636" cy="1302866"/>
          </a:xfrm>
          <a:prstGeom prst="rect">
            <a:avLst/>
          </a:prstGeom>
        </p:spPr>
      </p:pic>
      <p:pic>
        <p:nvPicPr>
          <p:cNvPr id="20" name="Объект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259" y="4274337"/>
            <a:ext cx="1610816" cy="1302866"/>
          </a:xfrm>
          <a:prstGeom prst="rect">
            <a:avLst/>
          </a:prstGeom>
        </p:spPr>
      </p:pic>
      <p:pic>
        <p:nvPicPr>
          <p:cNvPr id="21" name="Объект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20055"/>
            <a:ext cx="1756660" cy="1428750"/>
          </a:xfrm>
          <a:prstGeom prst="rect">
            <a:avLst/>
          </a:prstGeom>
        </p:spPr>
      </p:pic>
      <p:pic>
        <p:nvPicPr>
          <p:cNvPr id="22" name="Объект 3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637"/>
          <a:stretch/>
        </p:blipFill>
        <p:spPr>
          <a:xfrm>
            <a:off x="6660232" y="1699977"/>
            <a:ext cx="1838035" cy="1428749"/>
          </a:xfrm>
          <a:prstGeom prst="rect">
            <a:avLst/>
          </a:prstGeom>
        </p:spPr>
      </p:pic>
      <p:pic>
        <p:nvPicPr>
          <p:cNvPr id="23" name="Объект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357435"/>
            <a:ext cx="1879410" cy="1252940"/>
          </a:xfrm>
          <a:prstGeom prst="rect">
            <a:avLst/>
          </a:prstGeom>
        </p:spPr>
      </p:pic>
      <p:pic>
        <p:nvPicPr>
          <p:cNvPr id="24" name="Объект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912841"/>
            <a:ext cx="1390506" cy="21068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46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/>
          <a:lstStyle/>
          <a:p>
            <a:pPr algn="ctr"/>
            <a:r>
              <a:rPr lang="ru-RU" dirty="0" smtClean="0"/>
              <a:t>Тульское оружие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 smtClean="0"/>
              <a:t>Ювелирные изделия Фаберже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/>
          <a:lstStyle/>
          <a:p>
            <a:r>
              <a:rPr lang="ru-RU" dirty="0" smtClean="0"/>
              <a:t>Вологодское кружево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Оренбургские платки</a:t>
            </a:r>
            <a:endParaRPr lang="ru-RU" dirty="0"/>
          </a:p>
        </p:txBody>
      </p:sp>
      <p:pic>
        <p:nvPicPr>
          <p:cNvPr id="12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17364"/>
            <a:ext cx="1345307" cy="1817982"/>
          </a:xfrm>
          <a:prstGeom prst="rect">
            <a:avLst/>
          </a:prstGeom>
        </p:spPr>
      </p:pic>
      <p:pic>
        <p:nvPicPr>
          <p:cNvPr id="13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1124744"/>
            <a:ext cx="2224081" cy="1378303"/>
          </a:xfrm>
          <a:prstGeom prst="rect">
            <a:avLst/>
          </a:prstGeom>
        </p:spPr>
      </p:pic>
      <p:pic>
        <p:nvPicPr>
          <p:cNvPr id="14" name="Объект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13" y="3933056"/>
            <a:ext cx="1318409" cy="1865673"/>
          </a:xfrm>
          <a:prstGeom prst="rect">
            <a:avLst/>
          </a:prstGeom>
        </p:spPr>
      </p:pic>
      <p:pic>
        <p:nvPicPr>
          <p:cNvPr id="15" name="Объект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046"/>
          <a:stretch/>
        </p:blipFill>
        <p:spPr>
          <a:xfrm>
            <a:off x="2568446" y="3933056"/>
            <a:ext cx="1403053" cy="1831000"/>
          </a:xfrm>
          <a:prstGeom prst="rect">
            <a:avLst/>
          </a:prstGeom>
        </p:spPr>
      </p:pic>
      <p:pic>
        <p:nvPicPr>
          <p:cNvPr id="16" name="Объект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075678"/>
            <a:ext cx="1572766" cy="1352579"/>
          </a:xfrm>
          <a:prstGeom prst="rect">
            <a:avLst/>
          </a:prstGeom>
        </p:spPr>
      </p:pic>
      <p:pic>
        <p:nvPicPr>
          <p:cNvPr id="17" name="Объект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1124744"/>
            <a:ext cx="1799581" cy="1281058"/>
          </a:xfrm>
          <a:prstGeom prst="rect">
            <a:avLst/>
          </a:prstGeom>
        </p:spPr>
      </p:pic>
      <p:pic>
        <p:nvPicPr>
          <p:cNvPr id="18" name="Объект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69" y="4351749"/>
            <a:ext cx="1940491" cy="1448900"/>
          </a:xfrm>
          <a:prstGeom prst="rect">
            <a:avLst/>
          </a:prstGeom>
        </p:spPr>
      </p:pic>
      <p:pic>
        <p:nvPicPr>
          <p:cNvPr id="19" name="Объект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504" y="4327142"/>
            <a:ext cx="2065883" cy="14715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93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395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Мастерство  и  халтура</vt:lpstr>
      <vt:lpstr>Что такое халтура?</vt:lpstr>
      <vt:lpstr>Представь на минуту, что ты живёшь в мире, где всё делают плохо</vt:lpstr>
      <vt:lpstr>Халтура – вещь каверзная и прилипчивая, как зараза. </vt:lpstr>
      <vt:lpstr>А вы знаете что такое «шедевр»?</vt:lpstr>
      <vt:lpstr>Из истории «шедевра»</vt:lpstr>
      <vt:lpstr>Для мастеров создание шедевров было делом чести и выгоды</vt:lpstr>
      <vt:lpstr>А чем славились мы?</vt:lpstr>
      <vt:lpstr>Слайд 9</vt:lpstr>
      <vt:lpstr>И в наше время есть изделия сделанные руками мастеров</vt:lpstr>
      <vt:lpstr>Как же стать мастером?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Своё дело</dc:title>
  <dc:creator>User</dc:creator>
  <cp:lastModifiedBy>User</cp:lastModifiedBy>
  <cp:revision>107</cp:revision>
  <dcterms:created xsi:type="dcterms:W3CDTF">2001-12-31T21:56:05Z</dcterms:created>
  <dcterms:modified xsi:type="dcterms:W3CDTF">2006-12-31T20:25:38Z</dcterms:modified>
</cp:coreProperties>
</file>