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21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53A082-A467-49A9-97DF-2FE43BFF1E6A}" type="datetimeFigureOut">
              <a:rPr lang="ru-RU" smtClean="0"/>
              <a:t>26.01.2012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36CF0F-50F6-4816-9F78-3EB7480BF3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53A082-A467-49A9-97DF-2FE43BFF1E6A}" type="datetimeFigureOut">
              <a:rPr lang="ru-RU" smtClean="0"/>
              <a:t>26.01.2012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36CF0F-50F6-4816-9F78-3EB7480BF3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53A082-A467-49A9-97DF-2FE43BFF1E6A}" type="datetimeFigureOut">
              <a:rPr lang="ru-RU" smtClean="0"/>
              <a:t>26.01.2012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36CF0F-50F6-4816-9F78-3EB7480BF3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53A082-A467-49A9-97DF-2FE43BFF1E6A}" type="datetimeFigureOut">
              <a:rPr lang="ru-RU" smtClean="0"/>
              <a:t>26.01.2012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36CF0F-50F6-4816-9F78-3EB7480BF3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53A082-A467-49A9-97DF-2FE43BFF1E6A}" type="datetimeFigureOut">
              <a:rPr lang="ru-RU" smtClean="0"/>
              <a:t>26.01.2012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36CF0F-50F6-4816-9F78-3EB7480BF3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53A082-A467-49A9-97DF-2FE43BFF1E6A}" type="datetimeFigureOut">
              <a:rPr lang="ru-RU" smtClean="0"/>
              <a:t>26.01.2012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36CF0F-50F6-4816-9F78-3EB7480BF3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53A082-A467-49A9-97DF-2FE43BFF1E6A}" type="datetimeFigureOut">
              <a:rPr lang="ru-RU" smtClean="0"/>
              <a:t>26.01.2012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36CF0F-50F6-4816-9F78-3EB7480BF3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53A082-A467-49A9-97DF-2FE43BFF1E6A}" type="datetimeFigureOut">
              <a:rPr lang="ru-RU" smtClean="0"/>
              <a:t>26.01.2012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36CF0F-50F6-4816-9F78-3EB7480BF3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53A082-A467-49A9-97DF-2FE43BFF1E6A}" type="datetimeFigureOut">
              <a:rPr lang="ru-RU" smtClean="0"/>
              <a:t>26.01.2012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36CF0F-50F6-4816-9F78-3EB7480BF3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53A082-A467-49A9-97DF-2FE43BFF1E6A}" type="datetimeFigureOut">
              <a:rPr lang="ru-RU" smtClean="0"/>
              <a:t>26.01.2012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36CF0F-50F6-4816-9F78-3EB7480BF3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53A082-A467-49A9-97DF-2FE43BFF1E6A}" type="datetimeFigureOut">
              <a:rPr lang="ru-RU" smtClean="0"/>
              <a:t>26.01.2012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36CF0F-50F6-4816-9F78-3EB7480BF3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5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D53A082-A467-49A9-97DF-2FE43BFF1E6A}" type="datetimeFigureOut">
              <a:rPr lang="ru-RU" smtClean="0"/>
              <a:t>26.01.2012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336CF0F-50F6-4816-9F78-3EB7480BF31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g.ru/method_article/archive/by/tag/%D0%9C%D0%B5%D1%82%D0%B0%D0%BF%D1%80%D0%B5%D0%B4%D0%BC%D0%B5%D1%82%D0%BD%D0%BE%D1%81%D1%82%D1%8C" TargetMode="External"/><Relationship Id="rId13" Type="http://schemas.openxmlformats.org/officeDocument/2006/relationships/hyperlink" Target="http://wap.khutorskoy.b.qip.ru/?1-5-0-00000026-000-0-0-1288444235" TargetMode="External"/><Relationship Id="rId18" Type="http://schemas.openxmlformats.org/officeDocument/2006/relationships/hyperlink" Target="http://www.openclass.ru/sites/default/files/ckeditor/21304/files/%D0%95%D0%B4%D0%B8%D0%BD%D0%B8%D1%86%D1%8B_%D1%81%D0%BC%D1%8B%D1%81%D0%BB%D0%B0.ppt" TargetMode="External"/><Relationship Id="rId3" Type="http://schemas.openxmlformats.org/officeDocument/2006/relationships/hyperlink" Target="http://www.eidos.ru/journal/2011/0425-10.htm" TargetMode="External"/><Relationship Id="rId7" Type="http://schemas.openxmlformats.org/officeDocument/2006/relationships/hyperlink" Target="http://www.situation.ru/app/news_s_3540_op_6.htm" TargetMode="External"/><Relationship Id="rId12" Type="http://schemas.openxmlformats.org/officeDocument/2006/relationships/hyperlink" Target="http://gorod1277.org/?q=content/vasileva-ns-rabota-s-gipotezami-dostizheni%D0%B5-metapredmetnykh-rezultatov" TargetMode="External"/><Relationship Id="rId17" Type="http://schemas.openxmlformats.org/officeDocument/2006/relationships/hyperlink" Target="http://www.openclass.ru/node/224877" TargetMode="External"/><Relationship Id="rId2" Type="http://schemas.openxmlformats.org/officeDocument/2006/relationships/hyperlink" Target="http://smdp.ru/index.php?option=com_content&amp;view=article&amp;id=100:howdramatize&amp;catid=69:2010-06-04-08-51-42" TargetMode="External"/><Relationship Id="rId16" Type="http://schemas.openxmlformats.org/officeDocument/2006/relationships/hyperlink" Target="http://www.proshkolu.ru/user/moderato/blog/77515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situation.ru/app/news_s_3512_op_0.htm" TargetMode="External"/><Relationship Id="rId11" Type="http://schemas.openxmlformats.org/officeDocument/2006/relationships/hyperlink" Target="http://www.ug.ru/article/64" TargetMode="External"/><Relationship Id="rId5" Type="http://schemas.openxmlformats.org/officeDocument/2006/relationships/hyperlink" Target="http://khutorskoy.ru/discus/audio/index.htm" TargetMode="External"/><Relationship Id="rId15" Type="http://schemas.openxmlformats.org/officeDocument/2006/relationships/hyperlink" Target="http://teacher-of-russia.ru/?page=2009-seminar_video" TargetMode="External"/><Relationship Id="rId10" Type="http://schemas.openxmlformats.org/officeDocument/2006/relationships/hyperlink" Target="http://www.coolreferat.com/%D0%9A%D0%B0%D0%BA_%D1%80%D0%B5%D0%B0%D0%BB%D0%B8%D0%B7%D0%BE%D0%B2%D0%B0%D1%82%D1%8C_%D0%BF%D1%80%D0%B8%D0%BD%D1%86%D0%B8%D0%BF_%D0%BC%D0%B5%D1%82%D0%B0%D0%BF%D1%80%D0%B5%D0%B4%D0%BC%D0%B5%D1%82%D0%BD%D0%BE%D1%81%D1%82%D0%B8_%D0%B2_%D0%BF%D1%80%D0%BE%D1%86%D0%B5%D1%81%D1%81%D0%B5_%D0%BE%D0%B1%D1%83%D1%87%D0%B5%D0%BD%D0%B8%D1%8F" TargetMode="External"/><Relationship Id="rId4" Type="http://schemas.openxmlformats.org/officeDocument/2006/relationships/hyperlink" Target="http://www.eidos.ru/courses/themes/22005/index.htm" TargetMode="External"/><Relationship Id="rId9" Type="http://schemas.openxmlformats.org/officeDocument/2006/relationships/hyperlink" Target="http://www.teacher-of-russia.ru/?page=2009-seminar_lectures_gromyko_nv_polovkova_mv" TargetMode="External"/><Relationship Id="rId14" Type="http://schemas.openxmlformats.org/officeDocument/2006/relationships/hyperlink" Target="http://teacher-of-russia.ru/?page=2009-seminar_lectures_gromyko_nv_polovkova_m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err="1" smtClean="0"/>
              <a:t>Метапредметные</a:t>
            </a:r>
            <a:r>
              <a:rPr lang="ru-RU" b="1" dirty="0" smtClean="0"/>
              <a:t> результаты освоения программы основного общего образования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4929198"/>
            <a:ext cx="7758122" cy="1352544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Выступление на методическом семинаре учителя географии и экологии </a:t>
            </a:r>
            <a:r>
              <a:rPr lang="ru-RU" dirty="0" err="1" smtClean="0">
                <a:solidFill>
                  <a:schemeClr val="bg1">
                    <a:lumMod val="50000"/>
                  </a:schemeClr>
                </a:solidFill>
              </a:rPr>
              <a:t>БесстрашновойН.А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500042"/>
            <a:ext cx="857256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/>
              <a:t>Освоенные </a:t>
            </a:r>
            <a:r>
              <a:rPr lang="ru-RU" sz="3200" b="1" i="1" dirty="0"/>
              <a:t>обучающимися </a:t>
            </a:r>
            <a:r>
              <a:rPr lang="ru-RU" sz="3200" b="1" i="1" dirty="0" err="1"/>
              <a:t>межпредметные</a:t>
            </a:r>
            <a:r>
              <a:rPr lang="ru-RU" sz="3200" b="1" i="1" dirty="0"/>
              <a:t> понятия и УУД (регулятивные, познавательные и коммуникативные), способность их использования в учебной, познавательной и социальной практике, самостоятельность планирования и осуществления учебной деятельности и организации учебного сотрудничества с педагогами и сверстниками, построение индивидуальной образовательной </a:t>
            </a:r>
            <a:r>
              <a:rPr lang="ru-RU" sz="3200" b="1" i="1" dirty="0" smtClean="0"/>
              <a:t>траектории</a:t>
            </a:r>
            <a:endParaRPr lang="ru-RU" sz="3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r>
              <a:rPr lang="ru-RU" sz="2800" b="1" dirty="0" err="1" smtClean="0">
                <a:solidFill>
                  <a:srgbClr val="7030A0"/>
                </a:solidFill>
              </a:rPr>
              <a:t>Метапредметные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ru-RU" sz="2800" b="1" dirty="0" smtClean="0">
                <a:solidFill>
                  <a:srgbClr val="7030A0"/>
                </a:solidFill>
              </a:rPr>
              <a:t>результаты должны отражать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4525963"/>
          </a:xfrm>
        </p:spPr>
        <p:txBody>
          <a:bodyPr/>
          <a:lstStyle/>
          <a:p>
            <a:pPr lvl="0"/>
            <a:r>
              <a:rPr lang="ru-RU" sz="2400" b="1" dirty="0" smtClean="0"/>
              <a:t>умение самостоятельно определять цели своего обучения</a:t>
            </a:r>
            <a:r>
              <a:rPr lang="ru-RU" sz="2400" dirty="0" smtClean="0"/>
              <a:t>, ставить и формулировать для себя новые задачи в учёбе и познавательной деятельности, развивать мотивы и интересы своей познавательной деятельности;</a:t>
            </a:r>
          </a:p>
          <a:p>
            <a:pPr lvl="0"/>
            <a:r>
              <a:rPr lang="ru-RU" sz="2400" b="1" dirty="0" smtClean="0"/>
              <a:t>умение самостоятельно планировать пути</a:t>
            </a:r>
            <a:r>
              <a:rPr lang="ru-RU" sz="2400" dirty="0" smtClean="0"/>
              <a:t>  </a:t>
            </a:r>
            <a:r>
              <a:rPr lang="ru-RU" sz="2400" b="1" dirty="0" smtClean="0"/>
              <a:t>достижения целей</a:t>
            </a:r>
            <a:r>
              <a:rPr lang="ru-RU" sz="2400" dirty="0" smtClean="0"/>
              <a:t>,  в том числе альтернативные,  осознанно выбирать  наиболее эффективные способы решения учебных и познавательных задач;</a:t>
            </a:r>
          </a:p>
          <a:p>
            <a:pPr lvl="0"/>
            <a:r>
              <a:rPr lang="ru-RU" sz="2400" b="1" dirty="0" smtClean="0"/>
              <a:t>умение соотносить свои действия с планируемыми результатами</a:t>
            </a:r>
            <a:r>
              <a:rPr lang="ru-RU" sz="2400" dirty="0" smtClean="0"/>
              <a:t>, осуществлять контроль своей деятельности в процессе достижения результата, определять способы  действий в рамках предложенных условий и требований, корректировать свои действия в соответствии с изменяющейся ситуацией;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ru-RU" sz="1800" b="1" dirty="0" smtClean="0"/>
              <a:t>умение оценивать правильность выполнения учебной задачи,</a:t>
            </a:r>
            <a:r>
              <a:rPr lang="ru-RU" sz="1800" dirty="0" smtClean="0"/>
              <a:t>  собственные возможности её решения;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ru-RU" sz="1800" b="1" dirty="0" smtClean="0"/>
              <a:t>владение основами самоконтроля, </a:t>
            </a:r>
            <a:r>
              <a:rPr lang="ru-RU" sz="1800" dirty="0" smtClean="0"/>
              <a:t>самооценки, принятия решений и осуществления осознанного выбора в учебной и познавательной деятельности;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ru-RU" sz="1800" b="1" dirty="0" smtClean="0"/>
              <a:t>умение  определять понятия, </a:t>
            </a:r>
            <a:r>
              <a:rPr lang="ru-RU" sz="1800" dirty="0" smtClean="0"/>
              <a:t>создавать обобщения, устанавливать аналогии, классифицировать,   самостоятельно выбирать основания и критерии для классификации, устанавливать причинно-следственные связи, строить  логическое рассуждение, умозаключение (индуктивное, дедуктивное  и по аналогии) и делать выводы;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ru-RU" sz="1800" b="1" dirty="0" smtClean="0"/>
              <a:t>умение создавать, применять и преобразовывать знаки и символы, </a:t>
            </a:r>
            <a:r>
              <a:rPr lang="ru-RU" sz="1800" dirty="0" smtClean="0"/>
              <a:t>модели и схемы для решения учебных и познавательных задач;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ru-RU" sz="1800" b="1" dirty="0" smtClean="0"/>
              <a:t>смысловое чтение</a:t>
            </a:r>
            <a:r>
              <a:rPr lang="ru-RU" sz="1800" dirty="0" smtClean="0"/>
              <a:t>;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ru-RU" sz="1800" b="1" dirty="0" smtClean="0"/>
              <a:t>умение организовывать  учебное сотрудничество </a:t>
            </a:r>
            <a:r>
              <a:rPr lang="ru-RU" sz="1800" dirty="0" smtClean="0"/>
              <a:t>и совместную деятельность с учителем и сверстниками;   работать индивидуально и в группе: находить общее решение и разрешать конфликты на основе согласования позиций и учёта интересов;  формулировать, аргументировать и отстаивать своё мнение;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ru-RU" sz="1800" b="1" dirty="0" smtClean="0"/>
              <a:t>умение осознанно использовать речевые средства </a:t>
            </a:r>
            <a:r>
              <a:rPr lang="ru-RU" sz="1800" dirty="0" smtClean="0"/>
              <a:t>в соответствии с задачей коммуникации для выражения своих чувств, мыслей и потребностей; планирования и регуляции своей деятельности;  владение устной и письменной речью, монологической контекстной речью;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ru-RU" sz="1800" dirty="0" smtClean="0"/>
              <a:t>формирование и развитие компетентности в области использования </a:t>
            </a:r>
            <a:r>
              <a:rPr lang="ru-RU" sz="1800" b="1" dirty="0" smtClean="0"/>
              <a:t>информационно-коммуникационных технологий</a:t>
            </a:r>
            <a:r>
              <a:rPr lang="ru-RU" sz="1800" dirty="0" smtClean="0"/>
              <a:t> ;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ru-RU" sz="1800" b="1" dirty="0" smtClean="0"/>
              <a:t>формирование и развитие экологического мышления</a:t>
            </a:r>
            <a:r>
              <a:rPr lang="ru-RU" sz="1800" dirty="0" smtClean="0"/>
              <a:t>, умение применять его в познавательной, коммуникативной, социальной практике и профессиональной ориентации.</a:t>
            </a:r>
          </a:p>
          <a:p>
            <a:pPr marL="742950" indent="-742950">
              <a:spcBef>
                <a:spcPts val="0"/>
              </a:spcBef>
              <a:buFont typeface="+mj-lt"/>
              <a:buAutoNum type="arabicPeriod"/>
            </a:pPr>
            <a:endParaRPr lang="ru-RU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 smtClean="0">
                <a:solidFill>
                  <a:srgbClr val="7030A0"/>
                </a:solidFill>
              </a:rPr>
              <a:t>Из материалов уроков</a:t>
            </a:r>
            <a:endParaRPr lang="ru-RU" sz="4800" b="1" dirty="0">
              <a:solidFill>
                <a:srgbClr val="7030A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Экология 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5 класс)</a:t>
            </a:r>
          </a:p>
          <a:p>
            <a:pPr marL="0">
              <a:spcBef>
                <a:spcPts val="0"/>
              </a:spcBef>
              <a:buNone/>
            </a:pPr>
            <a:r>
              <a:rPr lang="ru-RU" dirty="0" smtClean="0"/>
              <a:t>На основе полученных знаний по природоведению и схемы в учебнике – докажите, что клетка является частью живого организма (она дышит, питается и размножается (если это одноклеточный организм)</a:t>
            </a:r>
            <a:endParaRPr lang="ru-RU" dirty="0"/>
          </a:p>
        </p:txBody>
      </p:sp>
      <p:sp>
        <p:nvSpPr>
          <p:cNvPr id="8" name="Rectangle 1"/>
          <p:cNvSpPr>
            <a:spLocks noGrp="1" noChangeArrowheads="1"/>
          </p:cNvSpPr>
          <p:nvPr>
            <p:ph sz="half" idx="1"/>
          </p:nvPr>
        </p:nvSpPr>
        <p:spPr bwMode="auto">
          <a:xfrm>
            <a:off x="457200" y="1600200"/>
            <a:ext cx="404336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>
              <a:spcBef>
                <a:spcPct val="0"/>
              </a:spcBef>
              <a:buNone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География 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Предложить проанализировать:  на чьей ты стороне -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за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поворот Сибирских рек или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против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Главный вопрос - Насколько разумным и целесообразным вам  </a:t>
            </a:r>
            <a:r>
              <a:rPr lang="ru-RU" dirty="0" smtClean="0">
                <a:solidFill>
                  <a:srgbClr val="0D0D0D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показался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проект?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sz="4800" b="1" dirty="0" smtClean="0">
                <a:solidFill>
                  <a:srgbClr val="7030A0"/>
                </a:solidFill>
              </a:rPr>
              <a:t>Из материалов уроков</a:t>
            </a:r>
            <a:endParaRPr lang="ru-RU" sz="4800" b="1" dirty="0">
              <a:solidFill>
                <a:srgbClr val="7030A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3428992" y="1142984"/>
            <a:ext cx="5429288" cy="4525963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Природоведение </a:t>
            </a:r>
          </a:p>
          <a:p>
            <a:pPr marL="0" indent="0">
              <a:spcBef>
                <a:spcPts val="0"/>
              </a:spcBef>
            </a:pPr>
            <a:r>
              <a:rPr lang="ru-RU" sz="2400" dirty="0" smtClean="0"/>
              <a:t> </a:t>
            </a:r>
            <a:r>
              <a:rPr lang="ru-RU" sz="2400" b="1" dirty="0" smtClean="0"/>
              <a:t>Постановка учебной задачи</a:t>
            </a:r>
            <a:endParaRPr lang="ru-RU" sz="2400" dirty="0" smtClean="0"/>
          </a:p>
          <a:p>
            <a:pPr marL="457200" indent="-457200">
              <a:spcBef>
                <a:spcPts val="0"/>
              </a:spcBef>
              <a:buNone/>
            </a:pPr>
            <a:r>
              <a:rPr lang="ru-RU" sz="2400" b="1" dirty="0" smtClean="0"/>
              <a:t>Рассказ </a:t>
            </a:r>
            <a:r>
              <a:rPr lang="ru-RU" sz="2400" b="1" dirty="0" smtClean="0"/>
              <a:t>учителя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Сейчас </a:t>
            </a:r>
            <a:r>
              <a:rPr lang="ru-RU" sz="2400" dirty="0" smtClean="0"/>
              <a:t>я вам  опишу ситуацию, с которой недавно  столкнулась, а вы расскажите каким  способом её лучше решить. 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Недавно </a:t>
            </a:r>
            <a:r>
              <a:rPr lang="ru-RU" sz="2400" dirty="0" smtClean="0"/>
              <a:t>мне  довелось гулять по лесу и рассматривать  шишки, лежащие на дорожке. Все шишки  были открыты, похожи на ежиков. На  следующий день те же самые шишки были  закрыты, чешуйки прижались друг к другу.  Из-за чего такое могло случиться?</a:t>
            </a:r>
          </a:p>
          <a:p>
            <a:pPr marL="0">
              <a:spcBef>
                <a:spcPts val="0"/>
              </a:spcBef>
              <a:buNone/>
            </a:pPr>
            <a:endParaRPr lang="ru-RU" sz="3200" dirty="0"/>
          </a:p>
        </p:txBody>
      </p:sp>
      <p:sp>
        <p:nvSpPr>
          <p:cNvPr id="8" name="Rectangle 1"/>
          <p:cNvSpPr>
            <a:spLocks noGrp="1" noChangeArrowheads="1"/>
          </p:cNvSpPr>
          <p:nvPr>
            <p:ph sz="half" idx="1"/>
          </p:nvPr>
        </p:nvSpPr>
        <p:spPr bwMode="auto">
          <a:xfrm>
            <a:off x="214282" y="1142984"/>
            <a:ext cx="297179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>
              <a:spcBef>
                <a:spcPct val="0"/>
              </a:spcBef>
              <a:buNone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Биология 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Докажите, что строение тела рыб – это </a:t>
            </a:r>
            <a:r>
              <a:rPr lang="ru-RU" sz="2400" dirty="0" smtClean="0">
                <a:solidFill>
                  <a:srgbClr val="0D0D0D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есть следствие влияния окружающей среды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642918"/>
          <a:ext cx="9144000" cy="11362426"/>
        </p:xfrm>
        <a:graphic>
          <a:graphicData uri="http://schemas.openxmlformats.org/drawingml/2006/table">
            <a:tbl>
              <a:tblPr/>
              <a:tblGrid>
                <a:gridCol w="3973828"/>
                <a:gridCol w="5170172"/>
              </a:tblGrid>
              <a:tr h="2583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Адрес </a:t>
                      </a:r>
                      <a:r>
                        <a:rPr lang="ru-RU" sz="1400" b="1" dirty="0" err="1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веб-страницы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Аннотация на содержащийся по ссылке материал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071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  <a:hlinkClick r:id="rId2"/>
                        </a:rPr>
                        <a:t>Как сценировать и проводить метапредметное учебное занятие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Выступление Н.В.Громыко на установочном семинаре перед победителями региональных конкурсов в рамках общероссийского конкурса "Учитель года". Содержит постановку проблемы, особенности метапредметного типа интеграции, требования к метапредметному занятию.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4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  <a:hlinkClick r:id="rId3"/>
                        </a:rPr>
                        <a:t>Метапредметный подход в новых образовательных стандартах: вопросы реализации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Статья Скрипкиной Ю.В. о понимании метапредметного подхода в рамках Научной школы А.В.Хуторского и его реализации в мероприятиях ЦДО "Эйдос"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4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  <a:hlinkClick r:id="rId4"/>
                        </a:rPr>
                        <a:t>Курс "Современный урок: метапредметный подход"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Аннотация дистанционного оргдеятельностного курса ЦДО "Эйдос": программа, методика занятий, прогнозируемые результаты, условия  обучения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08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  <a:hlinkClick r:id="rId5"/>
                        </a:rPr>
                        <a:t>Метапредметное содержание образовательных стандартов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 начале веб-страницы дана ссылка для скачивания аудиовыступления А.В.Хуторского на очно-дистантной конференции "Новые образовательные стандарты: метапредметный подход"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4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  <a:hlinkClick r:id="rId6"/>
                        </a:rPr>
                        <a:t>Смысл и назначение метапредметного подхода в образовании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Тезисы для выступления в «Учительской Газете» на круглом столе – 10 февраля 2011 г.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(Н.В.Громыко)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4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  <a:hlinkClick r:id="rId7"/>
                        </a:rPr>
                        <a:t>Метапредметный подход в образовании при реализации новых образовательных стандартов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 марте 2011 года в «Учительской газете» состоялся «круглый стол», посвященный метепредметности.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4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400" u="none" strike="noStrike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  <a:hlinkClick r:id="rId8"/>
                        </a:rPr>
                        <a:t>Архив статей по методике в рубрике "Метапредметность"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"Учительская газета". Тезисы некоторых выступлений с презентациями, подготовленные участниками в рамках "круглого стола", посвященного метапредметности.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83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  <a:hlinkClick r:id="rId9"/>
                        </a:rPr>
                        <a:t>Метапредметный подход как ядро российского образования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Лекция Громыко Н.В. и Половковой М.В. на установочном семинаре конкурса "Учитель года России - 2009"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83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  <a:hlinkClick r:id="rId10"/>
                        </a:rPr>
                        <a:t>Как реализовывать принцип метапредметности в процессе обучения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Статья Фисенко Т.И. доцента кафедры ТиМО о реализации принципов метапредметности.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08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  <a:hlinkClick r:id="rId11"/>
                        </a:rPr>
                        <a:t>Метапредметный подход. Что это такое?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От теории к практике.«Круглый стол» в редакции «Учительской газеты». Ирина ДИМОВА, первый заместитель главного редактора «УГ».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8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  <a:hlinkClick r:id="rId12"/>
                        </a:rPr>
                        <a:t>Работа с гипотезами учащихся-способ достижения матапредметных результатов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Даны конкретные примеры уроков, приведены личностные,метапредметные,предметные результаты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42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dirty="0" err="1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  <a:hlinkClick r:id="rId13"/>
                        </a:rPr>
                        <a:t>Метапредметные</a:t>
                      </a:r>
                      <a:r>
                        <a:rPr lang="ru-RU" sz="1400" u="none" strike="noStrike" dirty="0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  <a:hlinkClick r:id="rId13"/>
                        </a:rPr>
                        <a:t> связи, интегрированный урок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Обсуждение  эффективность и применения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8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dirty="0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  <a:hlinkClick r:id="rId14"/>
                        </a:rPr>
                        <a:t>МЕТАПРЕДМЕТНЫЙ ПОДХОД КАК ЯДРО РОССИЙСКОГО ОБРАЗОВАНИЯ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Семинар Громыко Нины Вячеславовны и Половковой Марины Вадимовны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4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dirty="0" err="1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  <a:hlinkClick r:id="rId15"/>
                        </a:rPr>
                        <a:t>Метапредметный</a:t>
                      </a:r>
                      <a:r>
                        <a:rPr lang="ru-RU" sz="1400" u="none" strike="noStrike" dirty="0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  <a:hlinkClick r:id="rId15"/>
                        </a:rPr>
                        <a:t> подход (теория и практика проведения </a:t>
                      </a:r>
                      <a:r>
                        <a:rPr lang="ru-RU" sz="1400" u="none" strike="noStrike" dirty="0" err="1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  <a:hlinkClick r:id="rId15"/>
                        </a:rPr>
                        <a:t>метапредметного</a:t>
                      </a:r>
                      <a:r>
                        <a:rPr lang="ru-RU" sz="1400" u="none" strike="noStrike" dirty="0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  <a:hlinkClick r:id="rId15"/>
                        </a:rPr>
                        <a:t> занятия)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Видео-запись выступлений Громыко Н. В.,  Половковой М.В., Глазуновой О.И., (теория) Андрюшкова А.А., Климова П.А.(практика)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421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dirty="0" err="1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  <a:hlinkClick r:id="rId16"/>
                        </a:rPr>
                        <a:t>Метапредметность</a:t>
                      </a:r>
                      <a:r>
                        <a:rPr lang="ru-RU" sz="1400" u="none" strike="noStrike" dirty="0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  <a:hlinkClick r:id="rId16"/>
                        </a:rPr>
                        <a:t> - это модно!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Обсуждение на портале "Про школу"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83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  <a:hlinkClick r:id="rId17"/>
                        </a:rPr>
                        <a:t>Конструирование урока с целью достижения метапредметных и личностных результатов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Мастер -класс в ОК, рекомендую посмотреть презентацию внизу указанной страницы и текст выступления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83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  <a:hlinkClick r:id="rId18"/>
                        </a:rPr>
                        <a:t>Единицы смысла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D0D0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вопросы и комментарии просьба размещать в комментариях к данной странице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749" marR="9749" marT="9749" marB="974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"/>
            <a:ext cx="892971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Интересные ссылки на научные статьи, конференции, дискуссии, выступления, уроки и т.п. по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метапредметному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подходу в обучении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6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Тема6</Template>
  <TotalTime>26</TotalTime>
  <Words>572</Words>
  <Application>Microsoft Office PowerPoint</Application>
  <PresentationFormat>Экран (4:3)</PresentationFormat>
  <Paragraphs>68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Тема6</vt:lpstr>
      <vt:lpstr>Метапредметные результаты освоения программы основного общего образования </vt:lpstr>
      <vt:lpstr>Слайд 2</vt:lpstr>
      <vt:lpstr>Метапредметные результаты должны отражать</vt:lpstr>
      <vt:lpstr>Слайд 4</vt:lpstr>
      <vt:lpstr>Из материалов уроков</vt:lpstr>
      <vt:lpstr>Из материалов уроков</vt:lpstr>
      <vt:lpstr>Слайд 7</vt:lpstr>
    </vt:vector>
  </TitlesOfParts>
  <Company>МОУ СОШ №3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Метапредметные результаты освоения программы основного общего образования </dc:title>
  <dc:creator> МОУ СОШ №3</dc:creator>
  <cp:lastModifiedBy> МОУ СОШ №3</cp:lastModifiedBy>
  <cp:revision>3</cp:revision>
  <dcterms:created xsi:type="dcterms:W3CDTF">2012-01-26T14:57:02Z</dcterms:created>
  <dcterms:modified xsi:type="dcterms:W3CDTF">2012-01-26T15:23:35Z</dcterms:modified>
</cp:coreProperties>
</file>