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Miru_mir-Pesnya_o_sporte!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184" y="357166"/>
            <a:ext cx="90188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   </a:t>
            </a:r>
            <a:r>
              <a:rPr lang="en-US" sz="1600" b="1" dirty="0" smtClean="0"/>
              <a:t>I</a:t>
            </a:r>
            <a:r>
              <a:rPr lang="ru-RU" sz="1600" b="1" dirty="0" smtClean="0"/>
              <a:t> Межмуниципальный  интернет-конкурс творческих работ </a:t>
            </a:r>
            <a:br>
              <a:rPr lang="ru-RU" sz="1600" b="1" dirty="0" smtClean="0"/>
            </a:br>
            <a:r>
              <a:rPr lang="ru-RU" sz="1600" b="1" dirty="0" smtClean="0"/>
              <a:t>учащихся «Здоровая нация – процветание России»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6600" b="1" i="1" dirty="0" smtClean="0">
                <a:solidFill>
                  <a:schemeClr val="bg1"/>
                </a:solidFill>
              </a:rPr>
              <a:t>Здоровый образ жизни.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pic>
        <p:nvPicPr>
          <p:cNvPr id="5" name="Picture 4" descr="бегу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000240"/>
            <a:ext cx="3168650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421481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dirty="0" smtClean="0">
                <a:solidFill>
                  <a:schemeClr val="bg1"/>
                </a:solidFill>
              </a:rPr>
              <a:t>Работа</a:t>
            </a:r>
            <a:endParaRPr lang="ru-RU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dirty="0" smtClean="0">
                <a:solidFill>
                  <a:schemeClr val="bg1"/>
                </a:solidFill>
              </a:rPr>
              <a:t>Буланова Александра 8 </a:t>
            </a:r>
            <a:r>
              <a:rPr lang="ru-RU" dirty="0" smtClean="0">
                <a:solidFill>
                  <a:schemeClr val="bg1"/>
                </a:solidFill>
              </a:rPr>
              <a:t>класс,</a:t>
            </a:r>
          </a:p>
          <a:p>
            <a:pPr algn="ctr">
              <a:buFont typeface="Wingdings" pitchFamily="2" charset="2"/>
              <a:buNone/>
            </a:pPr>
            <a:r>
              <a:rPr lang="ru-RU" dirty="0" err="1" smtClean="0">
                <a:solidFill>
                  <a:schemeClr val="bg1"/>
                </a:solidFill>
              </a:rPr>
              <a:t>Хлебуховой</a:t>
            </a:r>
            <a:r>
              <a:rPr lang="ru-RU" dirty="0" smtClean="0">
                <a:solidFill>
                  <a:schemeClr val="bg1"/>
                </a:solidFill>
              </a:rPr>
              <a:t> Ольги </a:t>
            </a:r>
            <a:r>
              <a:rPr lang="ru-RU" smtClean="0">
                <a:solidFill>
                  <a:schemeClr val="bg1"/>
                </a:solidFill>
              </a:rPr>
              <a:t>6 класс</a:t>
            </a:r>
            <a:endParaRPr lang="ru-RU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dirty="0" smtClean="0">
                <a:solidFill>
                  <a:schemeClr val="bg1"/>
                </a:solidFill>
              </a:rPr>
              <a:t>МБОУ СОШ с. </a:t>
            </a:r>
            <a:r>
              <a:rPr lang="ru-RU" dirty="0" err="1" smtClean="0">
                <a:solidFill>
                  <a:schemeClr val="bg1"/>
                </a:solidFill>
              </a:rPr>
              <a:t>Садовка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Балтайского</a:t>
            </a:r>
            <a:r>
              <a:rPr lang="ru-RU" dirty="0" smtClean="0">
                <a:solidFill>
                  <a:schemeClr val="bg1"/>
                </a:solidFill>
              </a:rPr>
              <a:t> района Саратовской области</a:t>
            </a:r>
          </a:p>
          <a:p>
            <a:pPr algn="ctr">
              <a:buFont typeface="Wingdings" pitchFamily="2" charset="2"/>
              <a:buNone/>
            </a:pPr>
            <a:r>
              <a:rPr lang="ru-RU" dirty="0" smtClean="0">
                <a:solidFill>
                  <a:schemeClr val="bg1"/>
                </a:solidFill>
              </a:rPr>
              <a:t>Руководитель: Баранова Л.И. ,  учитель физической культуры, </a:t>
            </a:r>
          </a:p>
          <a:p>
            <a:pPr algn="ctr">
              <a:buFont typeface="Wingdings" pitchFamily="2" charset="2"/>
              <a:buNone/>
            </a:pPr>
            <a:r>
              <a:rPr lang="ru-RU" dirty="0" smtClean="0">
                <a:solidFill>
                  <a:schemeClr val="bg1"/>
                </a:solidFill>
              </a:rPr>
              <a:t>Набатова Т.В., учитель ОЗОЖ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Miru_mir-Pesnya_o_sporte!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i="1" u="sng" dirty="0" smtClean="0">
                <a:solidFill>
                  <a:schemeClr val="bg1"/>
                </a:solidFill>
              </a:rPr>
              <a:t>ФИЗИЧЕСКОЕ ВОСПИТАНИЕ</a:t>
            </a:r>
            <a:endParaRPr lang="ru-RU" sz="5400" b="1" i="1" u="sng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69088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12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BB1578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5"/>
          <p:cNvSpPr>
            <a:spLocks noChangeArrowheads="1" noChangeShapeType="1" noTextEdit="1"/>
          </p:cNvSpPr>
          <p:nvPr/>
        </p:nvSpPr>
        <p:spPr bwMode="auto">
          <a:xfrm>
            <a:off x="214282" y="285728"/>
            <a:ext cx="8786842" cy="13843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История    </a:t>
            </a:r>
            <a:r>
              <a:rPr lang="ru-RU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физического </a:t>
            </a:r>
            <a:r>
              <a:rPr lang="ru-RU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воспитания</a:t>
            </a:r>
            <a:endParaRPr lang="ru-RU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3" name="Rectangle 36"/>
          <p:cNvSpPr txBox="1">
            <a:spLocks noChangeArrowheads="1"/>
          </p:cNvSpPr>
          <p:nvPr/>
        </p:nvSpPr>
        <p:spPr>
          <a:xfrm>
            <a:off x="457200" y="1905000"/>
            <a:ext cx="40386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История физической культуры и спорта представляет собой специфическую отрасль исторических знаний и составляет важный раздел науки о физическом воспитании и спорте.</a:t>
            </a:r>
          </a:p>
        </p:txBody>
      </p:sp>
      <p:pic>
        <p:nvPicPr>
          <p:cNvPr id="4" name="Picture 46" descr="MPj039610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700213"/>
            <a:ext cx="4105275" cy="468153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13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9000">
              <a:srgbClr val="BB1578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457200" y="1905000"/>
            <a:ext cx="40386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Elephant" pitchFamily="18" charset="0"/>
                <a:ea typeface="+mn-ea"/>
                <a:cs typeface="+mn-cs"/>
              </a:rPr>
              <a:t>Она призвана дать научный анализ теории и практики, форм и методов физического воспитания и спортивной деятельности людей в различные исторические эпохи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Elephant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3" name="Picture 13" descr="5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4" y="333375"/>
            <a:ext cx="1655705" cy="102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260350"/>
            <a:ext cx="27368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5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429520" y="214290"/>
            <a:ext cx="1214446" cy="1390631"/>
          </a:xfrm>
          <a:prstGeom prst="rect">
            <a:avLst/>
          </a:prstGeom>
          <a:noFill/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4643438" y="1916113"/>
            <a:ext cx="4038600" cy="4752975"/>
          </a:xfrm>
          <a:prstGeom prst="rect">
            <a:avLst/>
          </a:prstGeom>
          <a:ln>
            <a:solidFill>
              <a:srgbClr val="00FF00"/>
            </a:solidFill>
          </a:ln>
        </p:spPr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ahoma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Elephant" pitchFamily="18" charset="0"/>
                <a:ea typeface="+mn-ea"/>
                <a:cs typeface="+mn-cs"/>
              </a:rPr>
              <a:t>Следовательно, история физической культуры и спорта- это наука об общих закономерностях их развития в различные эпохи в связи с экономическими, политическими и культурными условиями жизни общества.</a:t>
            </a:r>
          </a:p>
        </p:txBody>
      </p:sp>
    </p:spTree>
    <p:custDataLst>
      <p:tags r:id="rId1"/>
    </p:custDataLst>
  </p:cSld>
  <p:clrMapOvr>
    <a:masterClrMapping/>
  </p:clrMapOvr>
  <p:transition advTm="8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BB1578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92100"/>
            <a:ext cx="8229600" cy="13843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Современные методы воспитания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428596" y="1428736"/>
            <a:ext cx="82296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Современный человек уже не ограничивается тем, что дала ему природа, а посредством разнообразных средств и методов в значительной степени совершенствует свой организм.</a:t>
            </a:r>
          </a:p>
        </p:txBody>
      </p:sp>
      <p:pic>
        <p:nvPicPr>
          <p:cNvPr id="5" name="Picture 9" descr="MCj039671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221163"/>
            <a:ext cx="13144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MCj039745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357694"/>
            <a:ext cx="18288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MCj039824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4508500"/>
            <a:ext cx="18288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MCj0398277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4357694"/>
            <a:ext cx="13049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BB1578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00034" y="642918"/>
            <a:ext cx="8229600" cy="1981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Таким образом ,помимо укрепления здоровья, физическое воспитание формирует характер и позволяет улучшать внешний вид человека.                                              </a:t>
            </a:r>
          </a:p>
        </p:txBody>
      </p:sp>
      <p:pic>
        <p:nvPicPr>
          <p:cNvPr id="3" name="Picture 6" descr="MCj028205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2910" y="2482180"/>
            <a:ext cx="4286280" cy="391101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429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7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Рассмотрим влияние физического воспитания на примере аэробики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428875"/>
            <a:ext cx="6215062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u="sng" dirty="0" smtClean="0">
                <a:latin typeface="Times New Roman" pitchFamily="18" charset="0"/>
              </a:rPr>
              <a:t>Аэробика</a:t>
            </a:r>
            <a:r>
              <a:rPr lang="ru-RU" sz="2700" dirty="0" smtClean="0">
                <a:latin typeface="Times New Roman" pitchFamily="18" charset="0"/>
              </a:rPr>
              <a:t> (известна также под названием </a:t>
            </a:r>
            <a:r>
              <a:rPr lang="ru-RU" sz="2700" b="1" dirty="0" smtClean="0">
                <a:latin typeface="Times New Roman" pitchFamily="18" charset="0"/>
              </a:rPr>
              <a:t>ритмическая гимнастика</a:t>
            </a:r>
            <a:r>
              <a:rPr lang="ru-RU" sz="2700" dirty="0" smtClean="0">
                <a:latin typeface="Times New Roman" pitchFamily="18" charset="0"/>
              </a:rPr>
              <a:t>) — </a:t>
            </a:r>
            <a:r>
              <a:rPr lang="ru-RU" sz="2700" dirty="0" err="1" smtClean="0">
                <a:latin typeface="Times New Roman" pitchFamily="18" charset="0"/>
              </a:rPr>
              <a:t>гимнастика</a:t>
            </a:r>
            <a:r>
              <a:rPr lang="ru-RU" sz="2700" dirty="0" smtClean="0">
                <a:latin typeface="Times New Roman" pitchFamily="18" charset="0"/>
              </a:rPr>
              <a:t> под ритмичную музыку, которая помогает следить за ритмом выполнения упражнений. Комплекс упражнений включает в себя ходьбу, бег, прыжки, упражнения на гибкость. Результат регулярных занятий аэробикой — поддержание тела в тонусе, тренировка мышц и кожи, общее оздоровление организма. Используется в профилактических и лечебно-оздоровительных целях.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1"/>
            <a:ext cx="457199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8625" y="1428750"/>
            <a:ext cx="807243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800" b="1" dirty="0">
                <a:latin typeface="Times New Roman" pitchFamily="18" charset="0"/>
              </a:rPr>
              <a:t>Классическая аэробика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800" b="1" dirty="0">
                <a:latin typeface="Times New Roman" pitchFamily="18" charset="0"/>
              </a:rPr>
              <a:t>Степ-аэробика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800" b="1" dirty="0">
                <a:latin typeface="Times New Roman" pitchFamily="18" charset="0"/>
              </a:rPr>
              <a:t>Виды аэробики с силовой направленностью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800" b="1" dirty="0">
                <a:latin typeface="Times New Roman" pitchFamily="18" charset="0"/>
              </a:rPr>
              <a:t>Танцевальные </a:t>
            </a:r>
            <a:r>
              <a:rPr lang="ru-RU" sz="2000" b="1" dirty="0">
                <a:latin typeface="Times New Roman" pitchFamily="18" charset="0"/>
              </a:rPr>
              <a:t>ВИДЫ</a:t>
            </a:r>
            <a:r>
              <a:rPr lang="ru-RU" sz="2800" b="1" dirty="0">
                <a:latin typeface="Times New Roman" pitchFamily="18" charset="0"/>
              </a:rPr>
              <a:t> аэробики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800" b="1" dirty="0" err="1">
                <a:latin typeface="Times New Roman" pitchFamily="18" charset="0"/>
              </a:rPr>
              <a:t>Аквааэробика</a:t>
            </a:r>
            <a:endParaRPr lang="ru-RU" sz="2800" b="1" dirty="0">
              <a:latin typeface="Times New Roman" pitchFamily="18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800" b="1" dirty="0">
                <a:latin typeface="Times New Roman" pitchFamily="18" charset="0"/>
              </a:rPr>
              <a:t>Аэробика с мячом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800" b="1" dirty="0">
                <a:latin typeface="Times New Roman" pitchFamily="18" charset="0"/>
              </a:rPr>
              <a:t>Аэробика с элементами боевых видов спорта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800" b="1" dirty="0" err="1">
                <a:latin typeface="Times New Roman" pitchFamily="18" charset="0"/>
              </a:rPr>
              <a:t>Велоаэробика</a:t>
            </a:r>
            <a:endParaRPr lang="ru-RU" sz="2800" b="1" dirty="0">
              <a:latin typeface="Times New Roman" pitchFamily="18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800" b="1" dirty="0">
                <a:latin typeface="Times New Roman" pitchFamily="18" charset="0"/>
              </a:rPr>
              <a:t>Фитнес-аэробика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800" b="1" dirty="0">
                <a:latin typeface="Times New Roman" pitchFamily="18" charset="0"/>
              </a:rPr>
              <a:t>Спортивная аэробика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428875" y="214313"/>
            <a:ext cx="4000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u="sng" dirty="0">
                <a:latin typeface="Times New Roman" pitchFamily="18" charset="0"/>
              </a:rPr>
              <a:t>Виды аэробики</a:t>
            </a:r>
          </a:p>
        </p:txBody>
      </p:sp>
    </p:spTree>
    <p:custDataLst>
      <p:tags r:id="rId1"/>
    </p:custDataLst>
  </p:cSld>
  <p:clrMapOvr>
    <a:masterClrMapping/>
  </p:clrMapOvr>
  <p:transition advTm="70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00063" y="58738"/>
            <a:ext cx="82867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</a:rPr>
              <a:t>К основным относится </a:t>
            </a:r>
            <a:r>
              <a:rPr lang="ru-RU" sz="2000" b="1" dirty="0">
                <a:latin typeface="Times New Roman" pitchFamily="18" charset="0"/>
              </a:rPr>
              <a:t>классическая аэробика</a:t>
            </a:r>
            <a:r>
              <a:rPr lang="ru-RU" sz="2000" dirty="0">
                <a:latin typeface="Times New Roman" pitchFamily="18" charset="0"/>
              </a:rPr>
              <a:t>. Ее можно сравнить с классическим танцем в хореографии, но не по составу средств и упражнений, а по значимости. Это — азбука аэробики, именно с нее начинается изучение других видов, а также наиболее распространенный, устоявшийся вид аэробики, который представляет синтез </a:t>
            </a:r>
            <a:r>
              <a:rPr lang="ru-RU" sz="2000" dirty="0" err="1">
                <a:latin typeface="Times New Roman" pitchFamily="18" charset="0"/>
              </a:rPr>
              <a:t>общеразвивающих</a:t>
            </a:r>
            <a:r>
              <a:rPr lang="ru-RU" sz="2000" dirty="0">
                <a:latin typeface="Times New Roman" pitchFamily="18" charset="0"/>
              </a:rPr>
              <a:t> гимнастических упражнений, разновидностей бега, скачков и подскоков, выполняемых под музыкальное сопровождение.</a:t>
            </a:r>
          </a:p>
          <a:p>
            <a:r>
              <a:rPr lang="ru-RU" sz="2000" dirty="0">
                <a:latin typeface="Times New Roman" pitchFamily="18" charset="0"/>
              </a:rPr>
              <a:t>Основная физиологическая </a:t>
            </a:r>
          </a:p>
          <a:p>
            <a:r>
              <a:rPr lang="ru-RU" sz="2000" dirty="0">
                <a:latin typeface="Times New Roman" pitchFamily="18" charset="0"/>
              </a:rPr>
              <a:t>направленность классической а</a:t>
            </a:r>
          </a:p>
          <a:p>
            <a:r>
              <a:rPr lang="ru-RU" sz="2000" dirty="0">
                <a:latin typeface="Times New Roman" pitchFamily="18" charset="0"/>
              </a:rPr>
              <a:t>аэробики — развитие выносливости, </a:t>
            </a:r>
          </a:p>
          <a:p>
            <a:r>
              <a:rPr lang="ru-RU" sz="2000" dirty="0">
                <a:latin typeface="Times New Roman" pitchFamily="18" charset="0"/>
              </a:rPr>
              <a:t>повышение функциональных </a:t>
            </a:r>
          </a:p>
          <a:p>
            <a:r>
              <a:rPr lang="ru-RU" sz="2000" dirty="0">
                <a:latin typeface="Times New Roman" pitchFamily="18" charset="0"/>
              </a:rPr>
              <a:t>возможностей </a:t>
            </a:r>
          </a:p>
          <a:p>
            <a:r>
              <a:rPr lang="ru-RU" sz="2000" dirty="0" err="1">
                <a:latin typeface="Times New Roman" pitchFamily="18" charset="0"/>
              </a:rPr>
              <a:t>кардиореспираторной</a:t>
            </a:r>
            <a:r>
              <a:rPr lang="ru-RU" sz="2000" dirty="0">
                <a:latin typeface="Times New Roman" pitchFamily="18" charset="0"/>
              </a:rPr>
              <a:t> системы. </a:t>
            </a:r>
          </a:p>
          <a:p>
            <a:r>
              <a:rPr lang="ru-RU" sz="2000" dirty="0">
                <a:latin typeface="Times New Roman" pitchFamily="18" charset="0"/>
              </a:rPr>
              <a:t>Специалисты выделяют базовую </a:t>
            </a:r>
          </a:p>
          <a:p>
            <a:r>
              <a:rPr lang="ru-RU" sz="2000" dirty="0">
                <a:latin typeface="Times New Roman" pitchFamily="18" charset="0"/>
              </a:rPr>
              <a:t>аэробику  с низким и высоким уровнем </a:t>
            </a:r>
          </a:p>
          <a:p>
            <a:r>
              <a:rPr lang="ru-RU" sz="2000" dirty="0">
                <a:latin typeface="Times New Roman" pitchFamily="18" charset="0"/>
              </a:rPr>
              <a:t>нагрузки, некоторые авторы вводят и </a:t>
            </a:r>
          </a:p>
          <a:p>
            <a:r>
              <a:rPr lang="ru-RU" sz="2000" dirty="0">
                <a:latin typeface="Times New Roman" pitchFamily="18" charset="0"/>
              </a:rPr>
              <a:t>понятие среднего уровня. Первый </a:t>
            </a:r>
          </a:p>
          <a:p>
            <a:r>
              <a:rPr lang="ru-RU" sz="2000" dirty="0">
                <a:latin typeface="Times New Roman" pitchFamily="18" charset="0"/>
              </a:rPr>
              <a:t>рекомендуется для начинающих, третий — для </a:t>
            </a:r>
          </a:p>
          <a:p>
            <a:r>
              <a:rPr lang="ru-RU" sz="2000" dirty="0">
                <a:latin typeface="Times New Roman" pitchFamily="18" charset="0"/>
              </a:rPr>
              <a:t>подготовленных, второй — </a:t>
            </a:r>
          </a:p>
          <a:p>
            <a:r>
              <a:rPr lang="ru-RU" sz="2000" dirty="0">
                <a:latin typeface="Times New Roman" pitchFamily="18" charset="0"/>
              </a:rPr>
              <a:t>промежуточный  вариант.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428868"/>
            <a:ext cx="3810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71500" y="428625"/>
            <a:ext cx="8001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</a:rPr>
              <a:t>Степ-аэробика</a:t>
            </a:r>
            <a:r>
              <a:rPr lang="ru-RU" dirty="0">
                <a:latin typeface="Times New Roman" pitchFamily="18" charset="0"/>
              </a:rPr>
              <a:t> появилась в 90-х годах XX в. и быстро завоевала популярность. В США, Германии, Дании степ-аэробика составляет около 50% от всех видов. Ее особенностью является использование специальной </a:t>
            </a:r>
            <a:r>
              <a:rPr lang="ru-RU" dirty="0" err="1">
                <a:latin typeface="Times New Roman" pitchFamily="18" charset="0"/>
              </a:rPr>
              <a:t>степ-платформы</a:t>
            </a:r>
            <a:r>
              <a:rPr lang="ru-RU" dirty="0">
                <a:latin typeface="Times New Roman" pitchFamily="18" charset="0"/>
              </a:rPr>
              <a:t>. Она позволяет выполнять шаги, подскоки на нее и через нее в различных направлениях, а также использовать платформу при выполнении упражнений для брюшного пресса, спины и др. Ярусное устройство платформы регулирует высоту, а, следовательно, и физическую нагрузку, позволяет проводить одновременно занятия с людьми различной физической подготовленности, то есть делает процесс более индивидуальным. Подъем и спуск с платформы по интенсивности приравнивают к бегу со скоростью 12 километров в час.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3714750"/>
            <a:ext cx="48577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87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6438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Поведение и мышление,</a:t>
            </a:r>
          </a:p>
          <a:p>
            <a:pPr algn="ctr"/>
            <a:r>
              <a:rPr lang="ru-RU" sz="4400" dirty="0" smtClean="0"/>
              <a:t> которое обеспечивает охрану и укрепление здоровья, </a:t>
            </a:r>
          </a:p>
          <a:p>
            <a:pPr algn="ctr"/>
            <a:r>
              <a:rPr lang="ru-RU" sz="4400" dirty="0" smtClean="0"/>
              <a:t>называют Здоровым Образом Жизни(ЗОЖ).</a:t>
            </a:r>
            <a:endParaRPr lang="en-US" sz="4400" dirty="0" smtClean="0"/>
          </a:p>
        </p:txBody>
      </p:sp>
      <p:pic>
        <p:nvPicPr>
          <p:cNvPr id="3" name="Picture 4" descr="велосипе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4572000"/>
            <a:ext cx="25209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02000"/>
            <a:ext cx="21209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61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85813" y="500063"/>
            <a:ext cx="721518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</a:rPr>
              <a:t>Существуют также </a:t>
            </a:r>
            <a:r>
              <a:rPr lang="ru-RU" sz="2000" b="1" dirty="0">
                <a:latin typeface="Times New Roman" pitchFamily="18" charset="0"/>
              </a:rPr>
              <a:t>виды аэробики с силовой направленностью</a:t>
            </a:r>
            <a:r>
              <a:rPr lang="ru-RU" sz="2000" dirty="0">
                <a:latin typeface="Times New Roman" pitchFamily="18" charset="0"/>
              </a:rPr>
              <a:t> — </a:t>
            </a:r>
            <a:r>
              <a:rPr lang="ru-RU" sz="2000" dirty="0" err="1">
                <a:latin typeface="Times New Roman" pitchFamily="18" charset="0"/>
              </a:rPr>
              <a:t>боди-шейпинг</a:t>
            </a:r>
            <a:r>
              <a:rPr lang="ru-RU" sz="2000" dirty="0">
                <a:latin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</a:rPr>
              <a:t>боди-стайлинг</a:t>
            </a:r>
            <a:r>
              <a:rPr lang="ru-RU" sz="2000" dirty="0">
                <a:latin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</a:rPr>
              <a:t>боди-кондиционная</a:t>
            </a:r>
            <a:r>
              <a:rPr lang="ru-RU" sz="2000" dirty="0">
                <a:latin typeface="Times New Roman" pitchFamily="18" charset="0"/>
              </a:rPr>
              <a:t> аэробика, программа для мышц живота, спины и ног, система </a:t>
            </a:r>
            <a:r>
              <a:rPr lang="ru-RU" sz="2000" dirty="0" err="1">
                <a:latin typeface="Times New Roman" pitchFamily="18" charset="0"/>
              </a:rPr>
              <a:t>таргет-тонинг</a:t>
            </a:r>
            <a:r>
              <a:rPr lang="ru-RU" sz="2000" dirty="0">
                <a:latin typeface="Times New Roman" pitchFamily="18" charset="0"/>
              </a:rPr>
              <a:t> и другие. В этих видах широко используются гантели, резиновые амортизаторы, эспандеры различной конструкции. Совсем недавно появился новый вид — аэробика со штангой ("</a:t>
            </a:r>
            <a:r>
              <a:rPr lang="ru-RU" sz="2000" dirty="0" err="1">
                <a:latin typeface="Times New Roman" pitchFamily="18" charset="0"/>
              </a:rPr>
              <a:t>пумп</a:t>
            </a:r>
            <a:r>
              <a:rPr lang="ru-RU" sz="2000" dirty="0">
                <a:latin typeface="Times New Roman" pitchFamily="18" charset="0"/>
              </a:rPr>
              <a:t>"), тренировочный эффект которой, без сомнения, высок, однако она доступна лишь хорошо подготовленным людям.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500438"/>
            <a:ext cx="307181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143250"/>
            <a:ext cx="4214812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28625" y="642938"/>
            <a:ext cx="364331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</a:rPr>
              <a:t>Различают и </a:t>
            </a:r>
            <a:r>
              <a:rPr lang="ru-RU" sz="2000" b="1" dirty="0">
                <a:latin typeface="Times New Roman" pitchFamily="18" charset="0"/>
              </a:rPr>
              <a:t>танцевальные виды аэробики</a:t>
            </a:r>
            <a:r>
              <a:rPr lang="ru-RU" sz="2000" dirty="0">
                <a:latin typeface="Times New Roman" pitchFamily="18" charset="0"/>
              </a:rPr>
              <a:t>. К ним относятся джаз-аэробика, </a:t>
            </a:r>
            <a:r>
              <a:rPr lang="ru-RU" sz="2000" dirty="0" err="1">
                <a:latin typeface="Times New Roman" pitchFamily="18" charset="0"/>
              </a:rPr>
              <a:t>фанк-аэробика</a:t>
            </a:r>
            <a:r>
              <a:rPr lang="ru-RU" sz="2000" dirty="0">
                <a:latin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</a:rPr>
              <a:t>хип-хоп</a:t>
            </a:r>
            <a:r>
              <a:rPr lang="ru-RU" sz="2000" dirty="0">
                <a:latin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</a:rPr>
              <a:t>латин-джаз</a:t>
            </a:r>
            <a:r>
              <a:rPr lang="ru-RU" sz="2000" dirty="0">
                <a:latin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</a:rPr>
              <a:t>афрс</a:t>
            </a:r>
            <a:r>
              <a:rPr lang="ru-RU" sz="2000" dirty="0">
                <a:latin typeface="Times New Roman" pitchFamily="18" charset="0"/>
              </a:rPr>
              <a:t> аэробика, танго-аэробика, </a:t>
            </a:r>
            <a:r>
              <a:rPr lang="ru-RU" sz="2000" dirty="0" err="1">
                <a:latin typeface="Times New Roman" pitchFamily="18" charset="0"/>
              </a:rPr>
              <a:t>сити-джем</a:t>
            </a:r>
            <a:r>
              <a:rPr lang="ru-RU" sz="2000" dirty="0">
                <a:latin typeface="Times New Roman" pitchFamily="18" charset="0"/>
              </a:rPr>
              <a:t> и пр. Типичным в танцевальной аэробике является использование различных танцевальных движений под музыку, соответствующих тому или иному танцу. Особой популярностью в последнее время пользуются восточные танцы: танец живота, индийские танцы.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500063"/>
            <a:ext cx="25431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3500438"/>
            <a:ext cx="39624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28625" y="428625"/>
            <a:ext cx="3429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err="1">
                <a:latin typeface="Times New Roman" pitchFamily="18" charset="0"/>
              </a:rPr>
              <a:t>Аквааэробика</a:t>
            </a:r>
            <a:r>
              <a:rPr lang="ru-RU" sz="2000" b="1" dirty="0">
                <a:latin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</a:rPr>
              <a:t> Этот вид завоевывает все большую популярность в мире. Водная среда создает специальные условия для выполнения движений: в одних случаях облегчается процесс их исполнения, в других — усложняется. Различают </a:t>
            </a:r>
            <a:r>
              <a:rPr lang="ru-RU" sz="2000" dirty="0" err="1">
                <a:latin typeface="Times New Roman" pitchFamily="18" charset="0"/>
              </a:rPr>
              <a:t>аквааэробику</a:t>
            </a:r>
            <a:r>
              <a:rPr lang="ru-RU" sz="2000" dirty="0">
                <a:latin typeface="Times New Roman" pitchFamily="18" charset="0"/>
              </a:rPr>
              <a:t> в неглубокой и глубокой воде. Рекомендуют использовать различное специальное снаряжение (пояса, жилеты, доски, специальные манжеты для рук, ног и др.)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285750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500438"/>
            <a:ext cx="46434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00063" y="571500"/>
            <a:ext cx="792956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</a:rPr>
              <a:t>Аэробика с мячом.</a:t>
            </a:r>
            <a:r>
              <a:rPr lang="ru-RU" sz="2000" dirty="0">
                <a:latin typeface="Times New Roman" pitchFamily="18" charset="0"/>
              </a:rPr>
              <a:t> Различные резиновые мячи, </a:t>
            </a:r>
            <a:r>
              <a:rPr lang="ru-RU" sz="2000" dirty="0" err="1">
                <a:latin typeface="Times New Roman" pitchFamily="18" charset="0"/>
              </a:rPr>
              <a:t>медболы</a:t>
            </a:r>
            <a:r>
              <a:rPr lang="ru-RU" sz="2000" dirty="0">
                <a:latin typeface="Times New Roman" pitchFamily="18" charset="0"/>
              </a:rPr>
              <a:t> традиционно применялись в основной гимнастике и лечебной физкультуре. В аэробике используется специальный пластиковый мяч диаметром от 35 до 65 см. Это вносит игровые моменты в занятия, способствует тщательной разработке отдельных мышечных групп, вырабатывает чувство равновесия, способствует улучшению осанки, совершенствованию межмышечной регуляции.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857500"/>
            <a:ext cx="5072063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381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5000625" y="1143000"/>
            <a:ext cx="364331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</a:rPr>
              <a:t>Аэробика с элементами боевых видов спорта.</a:t>
            </a:r>
            <a:r>
              <a:rPr lang="ru-RU" sz="2000" dirty="0">
                <a:latin typeface="Times New Roman" pitchFamily="18" charset="0"/>
              </a:rPr>
              <a:t> Большой популярностью у молодежи также пользуется аэробика с элементами бокса и </a:t>
            </a:r>
            <a:r>
              <a:rPr lang="ru-RU" sz="2000" dirty="0" err="1">
                <a:latin typeface="Times New Roman" pitchFamily="18" charset="0"/>
              </a:rPr>
              <a:t>кик-бокса</a:t>
            </a:r>
            <a:r>
              <a:rPr lang="ru-RU" sz="2000" dirty="0">
                <a:latin typeface="Times New Roman" pitchFamily="18" charset="0"/>
              </a:rPr>
              <a:t>. Благодаря скоростной работе мышц, высокой интенсивности занятий корректно и быстро происходит тонизация мышц, развиваются выносливость, ловкость, снимается излишняя агрессивность, психическая напряженность. Не менее распространена и аэробика с элементами карате.</a:t>
            </a:r>
          </a:p>
        </p:txBody>
      </p:sp>
    </p:spTree>
  </p:cSld>
  <p:clrMapOvr>
    <a:masterClrMapping/>
  </p:clrMapOvr>
  <p:transition advTm="10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14375" y="357188"/>
            <a:ext cx="364331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err="1">
                <a:latin typeface="Times New Roman" pitchFamily="18" charset="0"/>
              </a:rPr>
              <a:t>Велоаэробика</a:t>
            </a:r>
            <a:r>
              <a:rPr lang="ru-RU" sz="2000" b="1" dirty="0">
                <a:latin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</a:rPr>
              <a:t> Известный американский велосипедист Джонни </a:t>
            </a:r>
            <a:r>
              <a:rPr lang="ru-RU" sz="2000" dirty="0" err="1">
                <a:latin typeface="Times New Roman" pitchFamily="18" charset="0"/>
              </a:rPr>
              <a:t>Голдберг</a:t>
            </a:r>
            <a:r>
              <a:rPr lang="ru-RU" sz="2000" dirty="0">
                <a:latin typeface="Times New Roman" pitchFamily="18" charset="0"/>
              </a:rPr>
              <a:t> разработал систему тренировки, названную "спиннинг". Он создал облегченный велосипед, который можно использовать в закрытых помещениях. Около 45 минут (а для подготовленных 90 минут) беспрерывного кручения педалей под музыку с различными движениями рук позволяют изрядно попотеть, похудеть и улучшить тонус мышц</a:t>
            </a:r>
            <a:r>
              <a:rPr lang="ru-RU" dirty="0">
                <a:latin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2571750"/>
            <a:ext cx="4500563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71500" y="285750"/>
            <a:ext cx="39290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</a:rPr>
              <a:t>Фитнес-аэробика</a:t>
            </a:r>
            <a:r>
              <a:rPr lang="ru-RU" dirty="0">
                <a:latin typeface="Times New Roman" pitchFamily="18" charset="0"/>
              </a:rPr>
              <a:t>. В последнее время все более популярной становится фитнес-аэробика. Она доступна детям и взрослым. Международная организация FISAF проводит чемпионаты мира и Европы по этому виду аэробики.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214938" y="4143375"/>
            <a:ext cx="3429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</a:rPr>
              <a:t>Спортивная аэробика.</a:t>
            </a:r>
            <a:r>
              <a:rPr lang="ru-RU" dirty="0">
                <a:latin typeface="Times New Roman" pitchFamily="18" charset="0"/>
              </a:rPr>
              <a:t> Как вид спорта она представляет собой некий синтез элементов гимнастики, акробатики, базовой аэробики и танцев.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357188"/>
            <a:ext cx="40481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286125"/>
            <a:ext cx="47625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428625" y="1000125"/>
            <a:ext cx="8358188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</a:rPr>
              <a:t>Главное воздействие занятия аэробикой оказывают на </a:t>
            </a:r>
            <a:r>
              <a:rPr lang="ru-RU" sz="2000" dirty="0" err="1">
                <a:latin typeface="Times New Roman" pitchFamily="18" charset="0"/>
              </a:rPr>
              <a:t>кардиореспираторную</a:t>
            </a:r>
            <a:r>
              <a:rPr lang="ru-RU" sz="2000" dirty="0">
                <a:latin typeface="Times New Roman" pitchFamily="18" charset="0"/>
              </a:rPr>
              <a:t> систему человеческого организма. Сердце человека, не привыкшего к физическим нагрузкам, за одно сокращение в состоянии покоя выталкивает в аорту до 70 мл крови, то есть за минуту 3,5—5 литров. Систематические тренировки способствуют увеличению этого показателя до 110 мл, а при тяжелых физических нагрузках цифра возрастает до 200 мл и более. Это развивает резервную мощность сердца. Эффект тренированности организма проявляется в благотворном влиянии на частоту сердечных сокращений за минуту, количество которых составляет в среднем 65 ударов в состоянии покоя, благодаря чему увеличивается время расслабления сердца, в момент которого этот орган получает артериальную кровь, богатую </a:t>
            </a:r>
            <a:r>
              <a:rPr lang="ru-RU" sz="2000" dirty="0" err="1" smtClean="0">
                <a:latin typeface="Times New Roman" pitchFamily="18" charset="0"/>
              </a:rPr>
              <a:t>кислородом.Кроме</a:t>
            </a: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</a:rPr>
              <a:t>того, при легкой нагрузке сердце тренированного человека работает более экономно, увеличивая ударный выброс крови, в то время как у человека неподготовленного резко возрастает количество сердечных сокращений. Регулярные занятия спортом вызывают увеличение скорости кровотока, интенсивности обмена веществ с использованием кислорода.</a:t>
            </a: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1785938" y="285750"/>
            <a:ext cx="5289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</a:rPr>
              <a:t>Влияние аэробики на организм</a:t>
            </a:r>
          </a:p>
        </p:txBody>
      </p:sp>
    </p:spTree>
  </p:cSld>
  <p:clrMapOvr>
    <a:masterClrMapping/>
  </p:clrMapOvr>
  <p:transition advTm="1546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87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85728"/>
            <a:ext cx="45235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Составляющие ЗОЖ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071546"/>
            <a:ext cx="7572428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Умеренное и сбалансированное питание;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Достаточная двигательная активность;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Закаливание;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Личная гигиена;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Грамотное экологическое поведение;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Психогигиена и умение управлять своими эмоциями;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Физическое воспитание;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Отказ от вредных привычек;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Безопасное поведение в быту, на улице, в школе, обеспечивающее предупреждение травматизма и отравлений.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6700" y="4786322"/>
            <a:ext cx="12573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врем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2349500"/>
            <a:ext cx="16573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56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87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76209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/>
              </a:rPr>
              <a:t>В основе ЗОЖ лежит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1357298"/>
            <a:ext cx="6357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kern="10" spc="-15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правильный режим</a:t>
            </a:r>
          </a:p>
          <a:p>
            <a:pPr algn="ctr"/>
            <a:r>
              <a:rPr lang="ru-RU" sz="4800" kern="10" spc="-15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жизнедеятельности</a:t>
            </a:r>
            <a:endParaRPr lang="ru-RU" sz="4800" spc="-1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0" y="3857628"/>
            <a:ext cx="4211638" cy="1800225"/>
          </a:xfrm>
          <a:prstGeom prst="ellipse">
            <a:avLst/>
          </a:prstGeom>
          <a:solidFill>
            <a:srgbClr val="00FF00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latin typeface="Arial" charset="0"/>
              </a:rPr>
              <a:t>Разумный порядок чередований</a:t>
            </a:r>
          </a:p>
          <a:p>
            <a:pPr algn="ctr"/>
            <a:r>
              <a:rPr lang="ru-RU" sz="2000" b="1" dirty="0">
                <a:latin typeface="Arial" charset="0"/>
              </a:rPr>
              <a:t>деятельности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3929058" y="3429000"/>
            <a:ext cx="1944687" cy="647700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4214810" y="4786322"/>
            <a:ext cx="1368425" cy="142875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132138" y="5876925"/>
            <a:ext cx="1295400" cy="215900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H="1">
            <a:off x="2643174" y="3000372"/>
            <a:ext cx="2016125" cy="7191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6000760" y="2714620"/>
            <a:ext cx="2592388" cy="1944687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i="1" dirty="0">
                <a:latin typeface="Arial" charset="0"/>
              </a:rPr>
              <a:t> </a:t>
            </a:r>
            <a:r>
              <a:rPr lang="ru-RU" sz="2400" b="1" u="sng" dirty="0">
                <a:solidFill>
                  <a:schemeClr val="hlink"/>
                </a:solidFill>
                <a:latin typeface="Arial" charset="0"/>
              </a:rPr>
              <a:t>режим </a:t>
            </a:r>
          </a:p>
          <a:p>
            <a:pPr algn="ctr"/>
            <a:r>
              <a:rPr lang="ru-RU" sz="2400" b="1" u="sng" dirty="0">
                <a:solidFill>
                  <a:schemeClr val="hlink"/>
                </a:solidFill>
                <a:latin typeface="Arial" charset="0"/>
                <a:hlinkClick r:id="" action="ppaction://noaction"/>
              </a:rPr>
              <a:t>работы</a:t>
            </a:r>
            <a:r>
              <a:rPr lang="ru-RU" sz="2400" b="1" u="sng" dirty="0">
                <a:solidFill>
                  <a:schemeClr val="hlink"/>
                </a:solidFill>
                <a:latin typeface="Arial" charset="0"/>
              </a:rPr>
              <a:t> и </a:t>
            </a:r>
          </a:p>
          <a:p>
            <a:pPr algn="ctr"/>
            <a:r>
              <a:rPr lang="ru-RU" sz="2400" b="1" u="sng" dirty="0">
                <a:solidFill>
                  <a:schemeClr val="hlink"/>
                </a:solidFill>
                <a:latin typeface="Arial" charset="0"/>
              </a:rPr>
              <a:t>отдыха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5643570" y="4643446"/>
            <a:ext cx="1943100" cy="1152525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u="sng" dirty="0">
                <a:solidFill>
                  <a:schemeClr val="hlink"/>
                </a:solidFill>
                <a:latin typeface="Arial" charset="0"/>
              </a:rPr>
              <a:t>Режим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>
                <a:latin typeface="Arial" charset="0"/>
                <a:hlinkClick r:id="" action="ppaction://noaction"/>
              </a:rPr>
              <a:t>питания</a:t>
            </a:r>
            <a:endParaRPr lang="ru-RU" sz="2000" b="1" dirty="0">
              <a:latin typeface="Arial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4500562" y="5876925"/>
            <a:ext cx="3168650" cy="981075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u="sng">
                <a:solidFill>
                  <a:schemeClr val="hlink"/>
                </a:solidFill>
                <a:latin typeface="Arial" charset="0"/>
                <a:hlinkClick r:id="rId2" action="ppaction://hlinksldjump"/>
              </a:rPr>
              <a:t>Организация</a:t>
            </a:r>
            <a:r>
              <a:rPr lang="ru-RU" sz="2000" b="1">
                <a:latin typeface="Arial" charset="0"/>
              </a:rPr>
              <a:t> </a:t>
            </a:r>
            <a:r>
              <a:rPr lang="ru-RU" sz="2000" b="1" u="sng">
                <a:solidFill>
                  <a:schemeClr val="hlink"/>
                </a:solidFill>
                <a:latin typeface="Arial" charset="0"/>
              </a:rPr>
              <a:t>сна</a:t>
            </a:r>
          </a:p>
        </p:txBody>
      </p:sp>
    </p:spTree>
  </p:cSld>
  <p:clrMapOvr>
    <a:masterClrMapping/>
  </p:clrMapOvr>
  <p:transition advTm="6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87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79296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dirty="0" smtClean="0"/>
              <a:t>Режим – это</a:t>
            </a:r>
          </a:p>
          <a:p>
            <a:pPr algn="ctr">
              <a:defRPr/>
            </a:pPr>
            <a:r>
              <a:rPr lang="ru-RU" sz="4400" dirty="0" smtClean="0"/>
              <a:t>установленный распорядок жизни, </a:t>
            </a:r>
          </a:p>
          <a:p>
            <a:pPr algn="ctr">
              <a:defRPr/>
            </a:pPr>
            <a:r>
              <a:rPr lang="ru-RU" sz="4400" dirty="0" smtClean="0"/>
              <a:t>который включает в себя</a:t>
            </a:r>
          </a:p>
          <a:p>
            <a:pPr algn="ctr">
              <a:defRPr/>
            </a:pPr>
            <a:r>
              <a:rPr lang="ru-RU" sz="4400" dirty="0" smtClean="0"/>
              <a:t> труд, питание, отдых и сон.</a:t>
            </a:r>
          </a:p>
        </p:txBody>
      </p:sp>
      <p:pic>
        <p:nvPicPr>
          <p:cNvPr id="3" name="Picture 5" descr="чай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7788" y="4941888"/>
            <a:ext cx="13684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коляс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4365625"/>
            <a:ext cx="216058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89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9000">
              <a:schemeClr val="tx1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жим труда и отдых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90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BB1578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14290"/>
            <a:ext cx="3920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Правила питания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139143"/>
            <a:ext cx="8358246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Достаточная, но не чрезмерная калорийность суточного рациона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Обязательное использование в пище продуктов как животного, так и растительного происхождения.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Правильный режим питания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Употребление витаминов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Поддержание кислотно-щелочного равновесия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Половина желудка должна быть заполнена пищей, ¼ -водой или жидкостью и ¼ -оставаться пустой для контроля над дыханием.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99 больных страдают из-за неправильного питания.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Питание должно обеспечивать гармоничное развитие и слаженную деятельность организма.</a:t>
            </a:r>
          </a:p>
        </p:txBody>
      </p:sp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BB1578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785926"/>
            <a:ext cx="4214842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От питания зависят</a:t>
            </a:r>
            <a:r>
              <a:rPr lang="ru-RU" sz="2400" dirty="0" smtClean="0"/>
              <a:t>: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Рост, вес.   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Работоспособность.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Настроение .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Заболеваемость. 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Продолжительность жизни.</a:t>
            </a:r>
          </a:p>
          <a:p>
            <a:pPr>
              <a:lnSpc>
                <a:spcPct val="80000"/>
              </a:lnSpc>
              <a:defRPr/>
            </a:pPr>
            <a:endParaRPr lang="ru-RU" sz="2400" b="1" dirty="0" smtClean="0"/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latin typeface="Georgia" pitchFamily="18" charset="0"/>
              </a:rPr>
              <a:t>В течение 70 лет жизни человек в среднем потребляет более 50 т воды, 2,5 т белков, 2 т жиров, 10 т углеводов,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latin typeface="Georgia" pitchFamily="18" charset="0"/>
              </a:rPr>
              <a:t>      0,2-0,3 т поваренной соли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71934" y="285728"/>
            <a:ext cx="4610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Гигиена питания</a:t>
            </a:r>
            <a:endParaRPr lang="ru-RU" sz="4800" dirty="0"/>
          </a:p>
        </p:txBody>
      </p:sp>
      <p:pic>
        <p:nvPicPr>
          <p:cNvPr id="4" name="Picture 3" descr="j01992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6613" y="2219325"/>
            <a:ext cx="3962400" cy="3514725"/>
          </a:xfrm>
          <a:prstGeom prst="rect">
            <a:avLst/>
          </a:prstGeom>
        </p:spPr>
      </p:pic>
    </p:spTree>
  </p:cSld>
  <p:clrMapOvr>
    <a:masterClrMapping/>
  </p:clrMapOvr>
  <p:transition advTm="657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BB1578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3348038" y="549275"/>
            <a:ext cx="145256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СОН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>
          <a:xfrm>
            <a:off x="285720" y="1412875"/>
            <a:ext cx="8715436" cy="2620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Ложиться спать нужно в 22 часа. Ужин должен быть за 2-3часа до сна, свежий воздух, комфортная температура,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чистота, тишина, постоянное время отхода ко сну – способствуют быстрому засыпанию.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388" y="4508500"/>
            <a:ext cx="8675687" cy="18002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Arial" charset="0"/>
              </a:rPr>
              <a:t>Своевременный подъем, утренняя гимнастика обязательные компоненты режима </a:t>
            </a:r>
            <a:r>
              <a:rPr lang="en-US" sz="2800" dirty="0">
                <a:latin typeface="Arial" charset="0"/>
              </a:rPr>
              <a:t>-</a:t>
            </a:r>
            <a:r>
              <a:rPr lang="ru-RU" sz="2800" dirty="0">
                <a:latin typeface="Arial" charset="0"/>
              </a:rPr>
              <a:t>они способствуют хорошему настрою</a:t>
            </a:r>
            <a:r>
              <a:rPr lang="en-US" sz="2800" dirty="0">
                <a:latin typeface="Arial" charset="0"/>
              </a:rPr>
              <a:t> </a:t>
            </a:r>
            <a:r>
              <a:rPr lang="ru-RU" sz="2800" dirty="0">
                <a:latin typeface="Arial" charset="0"/>
              </a:rPr>
              <a:t>на весь день.</a:t>
            </a:r>
          </a:p>
          <a:p>
            <a:endParaRPr lang="ru-RU" sz="2800" dirty="0">
              <a:latin typeface="Arial" charset="0"/>
            </a:endParaRPr>
          </a:p>
        </p:txBody>
      </p:sp>
    </p:spTree>
  </p:cSld>
  <p:clrMapOvr>
    <a:masterClrMapping/>
  </p:clrMapOvr>
  <p:transition advTm="6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4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1296</Words>
  <Application>Microsoft Office PowerPoint</Application>
  <PresentationFormat>Экран (4:3)</PresentationFormat>
  <Paragraphs>105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ФИЗИЧЕСКОЕ ВОСПИТАНИЕ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Рассмотрим влияние физического воспитания на примере аэробики </vt:lpstr>
      <vt:lpstr>Аэробика (известна также под названием ритмическая гимнастика) — гимнастика под ритмичную музыку, которая помогает следить за ритмом выполнения упражнений. Комплекс упражнений включает в себя ходьбу, бег, прыжки, упражнения на гибкость. Результат регулярных занятий аэробикой — поддержание тела в тонусе, тренировка мышц и кожи, общее оздоровление организма. Используется в профилактических и лечебно-оздоровительных целях.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13</cp:revision>
  <dcterms:modified xsi:type="dcterms:W3CDTF">2013-03-16T09:18:38Z</dcterms:modified>
</cp:coreProperties>
</file>