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A06C-BC51-4D5F-94E4-F562166C6828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C0FD-62D8-4C26-A77C-852C78864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A06C-BC51-4D5F-94E4-F562166C6828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C0FD-62D8-4C26-A77C-852C78864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A06C-BC51-4D5F-94E4-F562166C6828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C0FD-62D8-4C26-A77C-852C78864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A06C-BC51-4D5F-94E4-F562166C6828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C0FD-62D8-4C26-A77C-852C78864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A06C-BC51-4D5F-94E4-F562166C6828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C0FD-62D8-4C26-A77C-852C78864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A06C-BC51-4D5F-94E4-F562166C6828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C0FD-62D8-4C26-A77C-852C78864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A06C-BC51-4D5F-94E4-F562166C6828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C0FD-62D8-4C26-A77C-852C78864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A06C-BC51-4D5F-94E4-F562166C6828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C0FD-62D8-4C26-A77C-852C78864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A06C-BC51-4D5F-94E4-F562166C6828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C0FD-62D8-4C26-A77C-852C78864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A06C-BC51-4D5F-94E4-F562166C6828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C0FD-62D8-4C26-A77C-852C78864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A06C-BC51-4D5F-94E4-F562166C6828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4CAC0FD-62D8-4C26-A77C-852C78864C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9CA06C-BC51-4D5F-94E4-F562166C6828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CAC0FD-62D8-4C26-A77C-852C78864C9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hkolazhizni.ru/archive/0/n-13763/" TargetMode="External"/><Relationship Id="rId3" Type="http://schemas.openxmlformats.org/officeDocument/2006/relationships/hyperlink" Target="http://www.maecenas.ru/doc/2003_2_8.html" TargetMode="External"/><Relationship Id="rId7" Type="http://schemas.openxmlformats.org/officeDocument/2006/relationships/hyperlink" Target="http://www.zarubegom.com/project/ball_history.html" TargetMode="External"/><Relationship Id="rId2" Type="http://schemas.openxmlformats.org/officeDocument/2006/relationships/hyperlink" Target="http://www.moskvam.ru/2007/09/Korotkova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ga.kemerovo.su/WEB/HTML/68576.HTM" TargetMode="External"/><Relationship Id="rId11" Type="http://schemas.openxmlformats.org/officeDocument/2006/relationships/image" Target="../media/image25.jpeg"/><Relationship Id="rId5" Type="http://schemas.openxmlformats.org/officeDocument/2006/relationships/hyperlink" Target="http://www.gumer.info/bibliotek_Buks/History/Lotman/04.php" TargetMode="External"/><Relationship Id="rId10" Type="http://schemas.openxmlformats.org/officeDocument/2006/relationships/hyperlink" Target="http://www.reakcia.ru/article/?1373" TargetMode="External"/><Relationship Id="rId4" Type="http://schemas.openxmlformats.org/officeDocument/2006/relationships/hyperlink" Target="http://alveare.ru/content/view/29/27/" TargetMode="External"/><Relationship Id="rId9" Type="http://schemas.openxmlformats.org/officeDocument/2006/relationships/hyperlink" Target="http://unz-ev.de/Ru/spb_ball_dialog_der_kulturen.ph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Мои рисунки\ани\танцы\2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851648" cy="1828800"/>
          </a:xfrm>
        </p:spPr>
        <p:txBody>
          <a:bodyPr/>
          <a:lstStyle/>
          <a:p>
            <a:pPr algn="ctr"/>
            <a:r>
              <a:rPr lang="ru-RU" dirty="0" smtClean="0"/>
              <a:t>Вы поедите на бал?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50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СЕМЕЙНЫЕ БАЛЫ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3924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Семейные балы организовывали по случаю памятных семейных дат, на которые заранее распространяли пригласительные билеты. В залах проводили всевозможные аукционы и конкурсы, а вырученные деньги шли в помощь приютам. В художественном фильме «Анна на шее», главная героиня Анна в исполнении известной актрисы А.Ларионовой приглашена была проводить </a:t>
            </a:r>
          </a:p>
          <a:p>
            <a:pPr>
              <a:buNone/>
            </a:pPr>
            <a:r>
              <a:rPr lang="ru-RU" dirty="0" smtClean="0"/>
              <a:t>    такую благотворительную </a:t>
            </a:r>
          </a:p>
          <a:p>
            <a:pPr>
              <a:buNone/>
            </a:pPr>
            <a:r>
              <a:rPr lang="ru-RU" dirty="0" smtClean="0"/>
              <a:t>    лотерею.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6" name="Picture 2" descr="Картинка 12 из 53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861048"/>
            <a:ext cx="3610686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052736"/>
            <a:ext cx="6717432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ДЕТСКИЕ БАЛЫ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384376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Детские</a:t>
            </a:r>
            <a:r>
              <a:rPr lang="ru-RU" dirty="0" smtClean="0"/>
              <a:t> балы были праздниками для детей и их родителей. Чаще всего устраивались в частных домах. Девочки-подростки весело отплясывали, затевая игры. Это был первый выход в свет, возможность показать себя. </a:t>
            </a:r>
            <a:endParaRPr lang="ru-RU" dirty="0"/>
          </a:p>
        </p:txBody>
      </p:sp>
      <p:pic>
        <p:nvPicPr>
          <p:cNvPr id="22530" name="Picture 2" descr="Картинка 4 из 242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2894" y="3933056"/>
            <a:ext cx="3462153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32" name="Picture 4" descr="Картинка 42 из 242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8640"/>
            <a:ext cx="2304256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7560840" cy="722344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БАЛЫ - МАСКАРАДЫ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Балы-маскарады</a:t>
            </a:r>
            <a:r>
              <a:rPr lang="ru-RU" dirty="0" smtClean="0"/>
              <a:t> были особенно любимы обществом. Обязательными атрибутами были маски, плащи-домино. Атмосфера таинственности располагала к раскрепощенному общению.</a:t>
            </a:r>
            <a:endParaRPr lang="ru-RU" dirty="0"/>
          </a:p>
        </p:txBody>
      </p:sp>
      <p:pic>
        <p:nvPicPr>
          <p:cNvPr id="23556" name="Picture 4" descr="Картинка 77 из 163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501008"/>
            <a:ext cx="5091311" cy="2926434"/>
          </a:xfrm>
          <a:prstGeom prst="rect">
            <a:avLst/>
          </a:prstGeom>
          <a:noFill/>
        </p:spPr>
      </p:pic>
      <p:pic>
        <p:nvPicPr>
          <p:cNvPr id="23557" name="Picture 5" descr="G:\танцы 1\384267413988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2024404" cy="1727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30243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Балы в 19 веке были излюбленным развлечением публики - как великосветской, так и мещанской, и даже крестьянской. Балы давали все - соразмерно со своими средствами и возможностями.</a:t>
            </a:r>
          </a:p>
          <a:p>
            <a:pPr>
              <a:buNone/>
            </a:pPr>
            <a:r>
              <a:rPr lang="ru-RU" dirty="0" smtClean="0"/>
              <a:t>      Бал был очень дорогим удовольствием для принимающей стороны. «Давал три бала ежегодно и промотался наконец»</a:t>
            </a:r>
          </a:p>
          <a:p>
            <a:pPr>
              <a:buNone/>
            </a:pPr>
            <a:r>
              <a:rPr lang="ru-RU" dirty="0" smtClean="0"/>
              <a:t> - говорится об отце Онегина.</a:t>
            </a:r>
            <a:endParaRPr lang="ru-RU" dirty="0"/>
          </a:p>
        </p:txBody>
      </p:sp>
      <p:pic>
        <p:nvPicPr>
          <p:cNvPr id="24580" name="Picture 4" descr="Картинка 7 из 14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861048"/>
            <a:ext cx="3312368" cy="2587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на какой бал пришли бы Вы?</a:t>
            </a:r>
            <a:endParaRPr lang="ru-RU" dirty="0"/>
          </a:p>
        </p:txBody>
      </p:sp>
      <p:pic>
        <p:nvPicPr>
          <p:cNvPr id="25602" name="Picture 2" descr="G:\танцы 1\medium_vals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6474296" cy="4316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7032" y="764704"/>
            <a:ext cx="5626968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Ресурсы: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676456" cy="5733256"/>
          </a:xfrm>
        </p:spPr>
        <p:txBody>
          <a:bodyPr>
            <a:normAutofit fontScale="47500" lnSpcReduction="20000"/>
          </a:bodyPr>
          <a:lstStyle/>
          <a:p>
            <a:r>
              <a:rPr lang="ru-RU" sz="2900" dirty="0" smtClean="0"/>
              <a:t>Увеселения московского дворянства в XIII веке</a:t>
            </a:r>
            <a:br>
              <a:rPr lang="ru-RU" sz="2900" dirty="0" smtClean="0"/>
            </a:br>
            <a:r>
              <a:rPr lang="ru-RU" sz="2900" dirty="0" smtClean="0">
                <a:hlinkClick r:id="rId2"/>
              </a:rPr>
              <a:t>http://www.moskvam.ru/2007/09/Korotkova.htm</a:t>
            </a: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> </a:t>
            </a:r>
          </a:p>
          <a:p>
            <a:r>
              <a:rPr lang="ru-RU" sz="2900" dirty="0" smtClean="0"/>
              <a:t>Русские благотворительные балы 19 века</a:t>
            </a:r>
            <a:br>
              <a:rPr lang="ru-RU" sz="2900" dirty="0" smtClean="0"/>
            </a:br>
            <a:r>
              <a:rPr lang="ru-RU" sz="2900" dirty="0" smtClean="0">
                <a:hlinkClick r:id="rId3"/>
              </a:rPr>
              <a:t>http://www.maecenas.ru/doc/2003_2_8.html</a:t>
            </a: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> </a:t>
            </a:r>
          </a:p>
          <a:p>
            <a:r>
              <a:rPr lang="ru-RU" sz="2900" dirty="0" smtClean="0"/>
              <a:t>Балы 19 века (описание бала 19 века и подробный бальный этикет)</a:t>
            </a:r>
            <a:br>
              <a:rPr lang="ru-RU" sz="2900" dirty="0" smtClean="0"/>
            </a:br>
            <a:r>
              <a:rPr lang="ru-RU" sz="2900" dirty="0" smtClean="0">
                <a:hlinkClick r:id="rId4"/>
              </a:rPr>
              <a:t>http://alveare.ru/content/view/29/27/</a:t>
            </a: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> </a:t>
            </a:r>
          </a:p>
          <a:p>
            <a:r>
              <a:rPr lang="ru-RU" sz="2900" dirty="0" smtClean="0"/>
              <a:t>Лотман Ю. Беседы о русской культуре. Быт и традиции русского дворянства (XVIII-начало XIX века) // Бал</a:t>
            </a:r>
            <a:br>
              <a:rPr lang="ru-RU" sz="2900" dirty="0" smtClean="0"/>
            </a:br>
            <a:r>
              <a:rPr lang="ru-RU" sz="2900" dirty="0" smtClean="0">
                <a:hlinkClick r:id="rId5"/>
              </a:rPr>
              <a:t>http://www.gumer.info/bibliotek_Buks/History/Lotman/04.php</a:t>
            </a: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> </a:t>
            </a:r>
          </a:p>
          <a:p>
            <a:r>
              <a:rPr lang="ru-RU" sz="2900" dirty="0" smtClean="0"/>
              <a:t>Не поехать ли на бал? (история балов, балы 19 века)</a:t>
            </a:r>
            <a:br>
              <a:rPr lang="ru-RU" sz="2900" dirty="0" smtClean="0"/>
            </a:br>
            <a:r>
              <a:rPr lang="ru-RU" sz="2900" dirty="0" smtClean="0">
                <a:hlinkClick r:id="rId6"/>
              </a:rPr>
              <a:t>http://www.mega.kemerovo.su/WEB/HTML/68576.HTM</a:t>
            </a: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> </a:t>
            </a:r>
          </a:p>
          <a:p>
            <a:r>
              <a:rPr lang="ru-RU" sz="2900" dirty="0" smtClean="0"/>
              <a:t>История балов. Бальный этикет</a:t>
            </a:r>
            <a:br>
              <a:rPr lang="ru-RU" sz="2900" dirty="0" smtClean="0"/>
            </a:br>
            <a:r>
              <a:rPr lang="ru-RU" sz="2900" dirty="0" smtClean="0">
                <a:hlinkClick r:id="rId7"/>
              </a:rPr>
              <a:t>http://www.zarubegom.com/project/ball_history.html</a:t>
            </a: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> </a:t>
            </a:r>
          </a:p>
          <a:p>
            <a:r>
              <a:rPr lang="ru-RU" sz="2900" dirty="0" smtClean="0"/>
              <a:t>Вы поедете на бал? (Как развлекались наши предки.)</a:t>
            </a:r>
            <a:br>
              <a:rPr lang="ru-RU" sz="2900" dirty="0" smtClean="0"/>
            </a:br>
            <a:r>
              <a:rPr lang="ru-RU" sz="2900" dirty="0" smtClean="0"/>
              <a:t>(есть классификация балов)</a:t>
            </a:r>
            <a:br>
              <a:rPr lang="ru-RU" sz="2900" dirty="0" smtClean="0"/>
            </a:br>
            <a:r>
              <a:rPr lang="ru-RU" sz="2900" dirty="0" smtClean="0">
                <a:hlinkClick r:id="rId8"/>
              </a:rPr>
              <a:t>http://www.shkolazhizni.ru/archive/0/n-13763/</a:t>
            </a: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> </a:t>
            </a:r>
          </a:p>
          <a:p>
            <a:r>
              <a:rPr lang="ru-RU" sz="2900" dirty="0" smtClean="0"/>
              <a:t>Петербургские балы в XIX веке</a:t>
            </a:r>
            <a:br>
              <a:rPr lang="ru-RU" sz="2900" dirty="0" smtClean="0"/>
            </a:br>
            <a:r>
              <a:rPr lang="ru-RU" sz="2900" dirty="0" smtClean="0">
                <a:hlinkClick r:id="rId9"/>
              </a:rPr>
              <a:t>http://unz-ev.de/Ru/spb_ball_dialog_der_kulturen.php</a:t>
            </a: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> </a:t>
            </a:r>
          </a:p>
          <a:p>
            <a:r>
              <a:rPr lang="ru-RU" sz="2900" dirty="0" smtClean="0"/>
              <a:t>Встретимся в XIX веке (о современных балах)</a:t>
            </a:r>
            <a:br>
              <a:rPr lang="ru-RU" sz="2900" dirty="0" smtClean="0"/>
            </a:br>
            <a:r>
              <a:rPr lang="ru-RU" sz="2900" dirty="0" smtClean="0">
                <a:hlinkClick r:id="rId10"/>
              </a:rPr>
              <a:t>http://www.reakcia.ru/article/?1373</a:t>
            </a:r>
            <a:endParaRPr lang="ru-RU" sz="2900" dirty="0" smtClean="0"/>
          </a:p>
          <a:p>
            <a:endParaRPr lang="ru-RU" dirty="0"/>
          </a:p>
        </p:txBody>
      </p:sp>
      <p:pic>
        <p:nvPicPr>
          <p:cNvPr id="26626" name="Picture 2" descr="Картинка 149 из 149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28184" y="3140968"/>
            <a:ext cx="2520280" cy="32628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4287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Где танцевали вальсы Ваши предки?</a:t>
            </a:r>
            <a:endParaRPr lang="ru-RU" dirty="0"/>
          </a:p>
        </p:txBody>
      </p:sp>
      <p:pic>
        <p:nvPicPr>
          <p:cNvPr id="3" name="Picture 2" descr="C:\Documents and Settings\Семья\Рабочий стол\танцы\хлам\0_5b531_db9d85ee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2880320" cy="3594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Семья\Рабочий стол\танцы\хлам\image_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852936"/>
            <a:ext cx="2214746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Documents and Settings\Семья\Рабочий стол\танцы\image0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9708" y="1628800"/>
            <a:ext cx="2688731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338437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en-US" dirty="0" smtClean="0"/>
              <a:t>                                               </a:t>
            </a:r>
            <a:r>
              <a:rPr lang="ru-RU" sz="3100" dirty="0" smtClean="0"/>
              <a:t>С давних времен люди стремились </a:t>
            </a:r>
            <a:endParaRPr lang="en-US" sz="3100" dirty="0" smtClean="0"/>
          </a:p>
          <a:p>
            <a:pPr>
              <a:buNone/>
            </a:pPr>
            <a:r>
              <a:rPr lang="en-US" sz="3100" dirty="0" smtClean="0"/>
              <a:t>                                      </a:t>
            </a:r>
            <a:r>
              <a:rPr lang="ru-RU" sz="3100" dirty="0" smtClean="0"/>
              <a:t>налаживать отношения с </a:t>
            </a:r>
            <a:endParaRPr lang="en-US" sz="3100" dirty="0" smtClean="0"/>
          </a:p>
          <a:p>
            <a:pPr>
              <a:buNone/>
            </a:pPr>
            <a:r>
              <a:rPr lang="en-US" sz="3100" dirty="0" smtClean="0"/>
              <a:t>                                      </a:t>
            </a:r>
            <a:r>
              <a:rPr lang="ru-RU" sz="3100" dirty="0" smtClean="0"/>
              <a:t>представителями различных кругов</a:t>
            </a:r>
            <a:endParaRPr lang="en-US" sz="3100" dirty="0" smtClean="0"/>
          </a:p>
          <a:p>
            <a:pPr>
              <a:buNone/>
            </a:pPr>
            <a:r>
              <a:rPr lang="en-US" sz="3100" dirty="0" smtClean="0"/>
              <a:t>                              </a:t>
            </a:r>
            <a:r>
              <a:rPr lang="ru-RU" sz="3100" dirty="0" smtClean="0"/>
              <a:t> </a:t>
            </a:r>
            <a:r>
              <a:rPr lang="en-US" sz="3100" dirty="0" smtClean="0"/>
              <a:t>       </a:t>
            </a:r>
            <a:r>
              <a:rPr lang="ru-RU" sz="3100" dirty="0" smtClean="0"/>
              <a:t>общества (разумеется, в рамках </a:t>
            </a:r>
            <a:endParaRPr lang="en-US" sz="3100" dirty="0" smtClean="0"/>
          </a:p>
          <a:p>
            <a:pPr>
              <a:buNone/>
            </a:pPr>
            <a:r>
              <a:rPr lang="en-US" sz="3100" dirty="0" smtClean="0"/>
              <a:t>                                     </a:t>
            </a:r>
            <a:r>
              <a:rPr lang="ru-RU" sz="3100" dirty="0" smtClean="0"/>
              <a:t>одного социального слоя). С этой целью</a:t>
            </a:r>
            <a:endParaRPr lang="en-US" sz="3100" dirty="0" smtClean="0"/>
          </a:p>
          <a:p>
            <a:pPr>
              <a:buNone/>
            </a:pPr>
            <a:r>
              <a:rPr lang="en-US" sz="3100" dirty="0" smtClean="0"/>
              <a:t>                          </a:t>
            </a:r>
            <a:r>
              <a:rPr lang="ru-RU" sz="3100" dirty="0" smtClean="0"/>
              <a:t> </a:t>
            </a:r>
            <a:r>
              <a:rPr lang="en-US" sz="3100" dirty="0" smtClean="0"/>
              <a:t>          </a:t>
            </a:r>
            <a:r>
              <a:rPr lang="ru-RU" sz="3100" dirty="0" smtClean="0"/>
              <a:t>устраивались балы. Бал (от фр. </a:t>
            </a:r>
            <a:r>
              <a:rPr lang="ru-RU" sz="3100" i="1" dirty="0" err="1" smtClean="0"/>
              <a:t>bal</a:t>
            </a:r>
            <a:r>
              <a:rPr lang="ru-RU" sz="3100" dirty="0" smtClean="0"/>
              <a:t>, </a:t>
            </a:r>
            <a:r>
              <a:rPr lang="ru-RU" sz="3100" dirty="0" err="1" smtClean="0"/>
              <a:t>итал</a:t>
            </a:r>
            <a:r>
              <a:rPr lang="ru-RU" sz="3100" dirty="0" smtClean="0"/>
              <a:t>. </a:t>
            </a:r>
            <a:r>
              <a:rPr lang="ru-RU" sz="3100" i="1" dirty="0" err="1" smtClean="0"/>
              <a:t>ballo</a:t>
            </a:r>
            <a:r>
              <a:rPr lang="ru-RU" sz="3100" dirty="0" smtClean="0"/>
              <a:t>, нем. </a:t>
            </a:r>
            <a:r>
              <a:rPr lang="ru-RU" sz="3100" i="1" dirty="0" err="1" smtClean="0"/>
              <a:t>Ball</a:t>
            </a:r>
            <a:r>
              <a:rPr lang="ru-RU" sz="3100" dirty="0" smtClean="0"/>
              <a:t> – танцевать) – собрание многочисленного общества лиц обоего пола для танцев. </a:t>
            </a:r>
          </a:p>
          <a:p>
            <a:pPr>
              <a:buNone/>
            </a:pPr>
            <a:r>
              <a:rPr lang="en-US" dirty="0" smtClean="0"/>
              <a:t>   </a:t>
            </a:r>
            <a:endParaRPr lang="ru-RU" dirty="0"/>
          </a:p>
        </p:txBody>
      </p:sp>
      <p:pic>
        <p:nvPicPr>
          <p:cNvPr id="1026" name="Рисунок 2" descr="http://img0.liveinternet.ru/images/attach/b/2/25/9/25009520_1210842169_Vladimir_Pervuninskiy__Ba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2627784" cy="29463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 descr="Вее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129770"/>
            <a:ext cx="4608512" cy="2549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38912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dirty="0" smtClean="0"/>
              <a:t>     </a:t>
            </a:r>
            <a:r>
              <a:rPr lang="en-US" dirty="0" smtClean="0"/>
              <a:t>                       </a:t>
            </a:r>
            <a:r>
              <a:rPr lang="ru-RU" dirty="0" smtClean="0"/>
              <a:t>В России балы начали устраивать по 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                           </a:t>
            </a:r>
            <a:r>
              <a:rPr lang="ru-RU" dirty="0" smtClean="0"/>
              <a:t>указу Петра I с 1718 года. Они назывались ассамблеями и давались по очереди всеми придворными. На ассамблеях вели деловые беседы, курили трубки, пили вино, играли в шашки и шахматы. Главным же увеселением были танцы. </a:t>
            </a:r>
            <a:endParaRPr lang="ru-RU" dirty="0"/>
          </a:p>
        </p:txBody>
      </p:sp>
      <p:pic>
        <p:nvPicPr>
          <p:cNvPr id="2050" name="Picture 2" descr="Картинка 1 из 1279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2016224" cy="18448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Картинка 2 из 2122"/>
          <p:cNvPicPr>
            <a:picLocks noChangeAspect="1" noChangeArrowheads="1"/>
          </p:cNvPicPr>
          <p:nvPr/>
        </p:nvPicPr>
        <p:blipFill>
          <a:blip r:embed="rId3" cstate="print"/>
          <a:srcRect t="15099"/>
          <a:stretch>
            <a:fillRect/>
          </a:stretch>
        </p:blipFill>
        <p:spPr bwMode="auto">
          <a:xfrm>
            <a:off x="4067944" y="3861048"/>
            <a:ext cx="4536504" cy="2708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12241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</a:t>
            </a:r>
            <a:r>
              <a:rPr lang="ru-RU" sz="2400" dirty="0" smtClean="0"/>
              <a:t>Осваивалось танцевальное искусство медленно. Читаем у А. Пушкина в повести "Арап Петра Великого": " Во всю длину танцевальной залы дамы </a:t>
            </a:r>
            <a:endParaRPr lang="ru-RU" sz="2400" dirty="0"/>
          </a:p>
        </p:txBody>
      </p:sp>
      <p:pic>
        <p:nvPicPr>
          <p:cNvPr id="1028" name="Picture 4" descr="Картинка 1 из 8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501008"/>
            <a:ext cx="4608512" cy="28299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11560" y="3068960"/>
            <a:ext cx="34563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 кавалеры стояли в два ряда друг против друга; кавалеры низко кланялись, дамы еще ниже приседали: прямо против себя, потом, </a:t>
            </a:r>
            <a:r>
              <a:rPr lang="ru-RU" sz="2400" dirty="0" err="1" smtClean="0"/>
              <a:t>поворотясь</a:t>
            </a:r>
            <a:r>
              <a:rPr lang="ru-RU" sz="2400" dirty="0" smtClean="0"/>
              <a:t> направо, потом налево и так далее".</a:t>
            </a:r>
            <a:endParaRPr lang="ru-RU" sz="2400" dirty="0"/>
          </a:p>
        </p:txBody>
      </p:sp>
      <p:pic>
        <p:nvPicPr>
          <p:cNvPr id="1030" name="Picture 6" descr="Картинка 10 из 1050"/>
          <p:cNvPicPr>
            <a:picLocks noChangeAspect="1" noChangeArrowheads="1"/>
          </p:cNvPicPr>
          <p:nvPr/>
        </p:nvPicPr>
        <p:blipFill>
          <a:blip r:embed="rId3" cstate="print"/>
          <a:srcRect t="23090"/>
          <a:stretch>
            <a:fillRect/>
          </a:stretch>
        </p:blipFill>
        <p:spPr bwMode="auto">
          <a:xfrm>
            <a:off x="539552" y="201288"/>
            <a:ext cx="2304256" cy="2174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</a:t>
            </a:r>
            <a:r>
              <a:rPr lang="ru-RU" dirty="0" smtClean="0"/>
              <a:t>После смерти Петра I в России закончилась эпоха ассамблей и началась эпоха балов. Табак и спиртные напитки ушли в прошлое, гостям разносили прохладительные напитки: лимонад, оршад и другие. Вместо шашек и шахмат играли в карты. </a:t>
            </a:r>
            <a:endParaRPr lang="ru-RU" dirty="0"/>
          </a:p>
        </p:txBody>
      </p:sp>
      <p:pic>
        <p:nvPicPr>
          <p:cNvPr id="17410" name="Picture 2" descr="Картинка 38 из 14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068960"/>
            <a:ext cx="5429250" cy="34861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КЛАССИФИКАЦИЯ БАЛОВ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8064" y="1988840"/>
            <a:ext cx="3538736" cy="38164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Балы выполняли разные функции, в том числе социальные. В зависимости от функций, они имели свои разновидности.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4" name="Picture 2" descr="Картинка 5 из 8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4861299" cy="4608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926976"/>
          </a:xfrm>
        </p:spPr>
        <p:txBody>
          <a:bodyPr/>
          <a:lstStyle/>
          <a:p>
            <a:pPr algn="r"/>
            <a:r>
              <a:rPr lang="ru-RU" dirty="0" smtClean="0"/>
              <a:t>ПРИДВОРНЫЕ БАЛЫ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31683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b="1" dirty="0" smtClean="0"/>
              <a:t>Придворные</a:t>
            </a:r>
            <a:r>
              <a:rPr lang="ru-RU" dirty="0" smtClean="0"/>
              <a:t> балы, как правило, были скучны. Но посещать придворные балы в Петербурге было необходимо. Это были официальные мероприятия. Чопорность и сдержанность были визитной карточкой подобных балов. Тысячи важных гостей собирались на балы, которые проводили самые именитые фамилии России. </a:t>
            </a:r>
            <a:endParaRPr lang="ru-RU" dirty="0"/>
          </a:p>
        </p:txBody>
      </p:sp>
      <p:pic>
        <p:nvPicPr>
          <p:cNvPr id="19458" name="Picture 2" descr="http://im6-tub-ru.yandex.net/i?id=302968667-09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283495"/>
            <a:ext cx="3168352" cy="24290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62" name="Picture 6" descr="http://im8-tub-ru.yandex.net/i?id=243745166-36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2317136" cy="1513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/>
          <a:lstStyle/>
          <a:p>
            <a:pPr algn="r"/>
            <a:r>
              <a:rPr lang="ru-RU" dirty="0" smtClean="0"/>
              <a:t>МОСКОВСКИЕ БАЛЫ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35480"/>
            <a:ext cx="8712968" cy="2213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Но светская молодежь предпочитала посещать </a:t>
            </a:r>
            <a:r>
              <a:rPr lang="ru-RU" b="1" dirty="0" smtClean="0"/>
              <a:t>московские</a:t>
            </a:r>
            <a:r>
              <a:rPr lang="ru-RU" dirty="0" smtClean="0"/>
              <a:t> – гораздо более непринужденные, на которые собиралось по нескольку тысяч человек. Такие балы предоставляли возможность веселиться от души. </a:t>
            </a:r>
            <a:endParaRPr lang="ru-RU" dirty="0"/>
          </a:p>
        </p:txBody>
      </p:sp>
      <p:pic>
        <p:nvPicPr>
          <p:cNvPr id="4" name="Picture 4" descr="Картинка 83 из 10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2736304" cy="1824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2" name="Picture 2" descr="Картинка 14 из 317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02184"/>
            <a:ext cx="3822969" cy="2523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182</TotalTime>
  <Words>377</Words>
  <Application>Microsoft Office PowerPoint</Application>
  <PresentationFormat>Экран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Вы поедите на бал?</vt:lpstr>
      <vt:lpstr>Где танцевали вальсы Ваши предки?</vt:lpstr>
      <vt:lpstr>Слайд 3</vt:lpstr>
      <vt:lpstr>Слайд 4</vt:lpstr>
      <vt:lpstr>Слайд 5</vt:lpstr>
      <vt:lpstr>Слайд 6</vt:lpstr>
      <vt:lpstr>КЛАССИФИКАЦИЯ БАЛОВ</vt:lpstr>
      <vt:lpstr>ПРИДВОРНЫЕ БАЛЫ</vt:lpstr>
      <vt:lpstr>МОСКОВСКИЕ БАЛЫ</vt:lpstr>
      <vt:lpstr>СЕМЕЙНЫЕ БАЛЫ</vt:lpstr>
      <vt:lpstr>ДЕТСКИЕ БАЛЫ</vt:lpstr>
      <vt:lpstr>БАЛЫ - МАСКАРАДЫ</vt:lpstr>
      <vt:lpstr>Слайд 13</vt:lpstr>
      <vt:lpstr>А на какой бал пришли бы Вы?</vt:lpstr>
      <vt:lpstr>Ресурсы: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 поедите на бал?</dc:title>
  <dc:creator>Семья</dc:creator>
  <cp:lastModifiedBy>user</cp:lastModifiedBy>
  <cp:revision>22</cp:revision>
  <dcterms:created xsi:type="dcterms:W3CDTF">2001-12-31T20:03:23Z</dcterms:created>
  <dcterms:modified xsi:type="dcterms:W3CDTF">2011-11-14T06:25:56Z</dcterms:modified>
</cp:coreProperties>
</file>