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7"/>
  </p:notesMasterIdLst>
  <p:sldIdLst>
    <p:sldId id="256" r:id="rId2"/>
    <p:sldId id="257" r:id="rId3"/>
    <p:sldId id="269" r:id="rId4"/>
    <p:sldId id="272" r:id="rId5"/>
    <p:sldId id="270" r:id="rId6"/>
    <p:sldId id="290" r:id="rId7"/>
    <p:sldId id="258" r:id="rId8"/>
    <p:sldId id="261" r:id="rId9"/>
    <p:sldId id="280" r:id="rId10"/>
    <p:sldId id="273" r:id="rId11"/>
    <p:sldId id="274" r:id="rId12"/>
    <p:sldId id="275" r:id="rId13"/>
    <p:sldId id="276" r:id="rId14"/>
    <p:sldId id="277" r:id="rId15"/>
    <p:sldId id="295" r:id="rId16"/>
    <p:sldId id="296" r:id="rId17"/>
    <p:sldId id="278" r:id="rId18"/>
    <p:sldId id="262" r:id="rId19"/>
    <p:sldId id="268" r:id="rId20"/>
    <p:sldId id="306" r:id="rId21"/>
    <p:sldId id="305" r:id="rId22"/>
    <p:sldId id="294" r:id="rId23"/>
    <p:sldId id="297" r:id="rId24"/>
    <p:sldId id="300" r:id="rId25"/>
    <p:sldId id="299" r:id="rId26"/>
    <p:sldId id="301" r:id="rId27"/>
    <p:sldId id="302" r:id="rId28"/>
    <p:sldId id="303" r:id="rId29"/>
    <p:sldId id="304" r:id="rId30"/>
    <p:sldId id="284" r:id="rId31"/>
    <p:sldId id="286" r:id="rId32"/>
    <p:sldId id="285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9" autoAdjust="0"/>
    <p:restoredTop sz="94714" autoAdjust="0"/>
  </p:normalViewPr>
  <p:slideViewPr>
    <p:cSldViewPr>
      <p:cViewPr varScale="1">
        <p:scale>
          <a:sx n="76" d="100"/>
          <a:sy n="76" d="100"/>
        </p:scale>
        <p:origin x="-12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29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2FA6C-DDAE-4F74-AE78-03CFF3211866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83A52-071D-431A-BD40-7A7D2F1689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09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0A48-F054-49C3-AFF8-2E8D6BB272A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6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0A48-F054-49C3-AFF8-2E8D6BB272A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6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0A48-F054-49C3-AFF8-2E8D6BB272A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54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F0A48-F054-49C3-AFF8-2E8D6BB272A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5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886728" cy="2714644"/>
          </a:xfrm>
          <a:noFill/>
          <a:ln>
            <a:noFill/>
          </a:ln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Учебный  проект </a:t>
            </a:r>
            <a:br>
              <a:rPr lang="ru-RU" dirty="0" smtClean="0"/>
            </a:br>
            <a:r>
              <a:rPr lang="ru-RU" dirty="0" smtClean="0"/>
              <a:t>Тема: Личность и спорт</a:t>
            </a:r>
            <a:br>
              <a:rPr lang="ru-RU" dirty="0" smtClean="0"/>
            </a:br>
            <a:r>
              <a:rPr lang="ru-RU" dirty="0" smtClean="0"/>
              <a:t>Название: Мы такие разные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7584" y="3143248"/>
            <a:ext cx="7088832" cy="3310088"/>
          </a:xfrm>
          <a:noFill/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2600" dirty="0"/>
              <a:t>Авторы проекта</a:t>
            </a:r>
          </a:p>
          <a:p>
            <a:pPr algn="ctr"/>
            <a:endParaRPr lang="en-US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Константинова Екатерина Георгиевна,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Миронова Надежда Ивановна</a:t>
            </a:r>
          </a:p>
          <a:p>
            <a:pPr algn="ctr"/>
            <a:endParaRPr lang="ru-RU" sz="2100" dirty="0" smtClean="0">
              <a:solidFill>
                <a:schemeClr val="tx1"/>
              </a:solidFill>
            </a:endParaRP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Иркутская область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г </a:t>
            </a:r>
            <a:r>
              <a:rPr lang="ru-RU" sz="2200" dirty="0" err="1" smtClean="0">
                <a:solidFill>
                  <a:schemeClr val="tx1"/>
                </a:solidFill>
              </a:rPr>
              <a:t>Усолье-Сибирское</a:t>
            </a:r>
            <a:endParaRPr lang="ru-RU" sz="2200" dirty="0" smtClean="0">
              <a:solidFill>
                <a:schemeClr val="tx1"/>
              </a:solidFill>
            </a:endParaRPr>
          </a:p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МБОУ ДОД ДЮСШ №1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Темперамент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88840"/>
            <a:ext cx="7941568" cy="30068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Темперамент</a:t>
            </a:r>
            <a:r>
              <a:rPr lang="ru-RU" b="1" dirty="0" smtClean="0"/>
              <a:t> –</a:t>
            </a:r>
            <a:r>
              <a:rPr lang="ru-RU" dirty="0" smtClean="0"/>
              <a:t> врожденное свойство личности, то есть </a:t>
            </a:r>
            <a:r>
              <a:rPr lang="ru-RU" dirty="0" err="1" smtClean="0"/>
              <a:t>природно</a:t>
            </a:r>
            <a:r>
              <a:rPr lang="ru-RU" dirty="0" smtClean="0"/>
              <a:t> обусловленное, дано человеку от рождения и неизменимо в течение всей жизни.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071942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Типы темперамента: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391876" cy="452628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endParaRPr lang="en-US" sz="2800" b="1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800" b="1" dirty="0" smtClean="0"/>
              <a:t>Сангвиник</a:t>
            </a:r>
          </a:p>
          <a:p>
            <a:pPr>
              <a:lnSpc>
                <a:spcPct val="80000"/>
              </a:lnSpc>
              <a:buNone/>
            </a:pPr>
            <a:endParaRPr lang="ru-RU" sz="2800" b="1" i="1" dirty="0" smtClean="0">
              <a:solidFill>
                <a:srgbClr val="CC0099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800" dirty="0" smtClean="0"/>
              <a:t>Быстро приспосабливается к новым условиям, быстро сходится с людьми, общителен. Чувства легко возникают и сменяются, эмоциональные переживания, как правило неглубоки. </a:t>
            </a:r>
            <a:endParaRPr lang="ru-RU" sz="2800" dirty="0"/>
          </a:p>
        </p:txBody>
      </p:sp>
      <p:pic>
        <p:nvPicPr>
          <p:cNvPr id="4" name="Picture 4" descr="SP_A016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14480" y="4214818"/>
            <a:ext cx="5549852" cy="240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algn="ctr"/>
            <a:r>
              <a:rPr lang="ru-RU" dirty="0" smtClean="0"/>
              <a:t>Типы темперамента: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68773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800" b="1" dirty="0" smtClean="0"/>
              <a:t>Холерик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sz="28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800" dirty="0" smtClean="0"/>
              <a:t>Отличается повышенной возбудимостью, действия прерывисты. Ему свойственны резкость и стремительность движений, сила, импульсивность, яркая выраженность эмоциональных переживаний. </a:t>
            </a:r>
            <a:endParaRPr lang="ru-RU" sz="2800" dirty="0"/>
          </a:p>
        </p:txBody>
      </p:sp>
      <p:pic>
        <p:nvPicPr>
          <p:cNvPr id="4" name="Picture 4" descr="SP_A016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10428" y="4221088"/>
            <a:ext cx="5857916" cy="211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/>
          <a:lstStyle/>
          <a:p>
            <a:pPr algn="ctr"/>
            <a:r>
              <a:rPr lang="ru-RU" dirty="0" smtClean="0"/>
              <a:t>Типы темперамента: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320438" cy="445484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800" b="1" dirty="0" smtClean="0"/>
              <a:t>Флегматик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sz="28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800" dirty="0" smtClean="0"/>
              <a:t>Характеризуется сравнительно низким уровнем активности поведения, новые формы которого вырабатываются медленно, но являются стойкими. Обладает медлительностью и спокойствием в действиях, мимике и речи, ровностью, постоянством, глубиной чувств и настроений. </a:t>
            </a:r>
            <a:endParaRPr lang="ru-RU" sz="2800" dirty="0"/>
          </a:p>
        </p:txBody>
      </p:sp>
      <p:pic>
        <p:nvPicPr>
          <p:cNvPr id="4" name="Picture 4" descr="SP_A016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43808" y="4509120"/>
            <a:ext cx="5302372" cy="198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/>
          <a:lstStyle/>
          <a:p>
            <a:pPr algn="ctr"/>
            <a:r>
              <a:rPr lang="ru-RU" dirty="0" smtClean="0"/>
              <a:t>Типы темперамента: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363272" cy="467234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800" b="1" dirty="0" smtClean="0"/>
              <a:t>Меланхолик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800" dirty="0" smtClean="0"/>
              <a:t>У него реакция часто не соответствует силе раздражителя, присутствует глубина и устойчивость чувств при слабом их выражении. Ему трудно долго на чем-нибудь сосредоточиться. Сильные воздействия часто вызывают у меланхоликов продолжительную тормозную реакцию ("опускаются руки").</a:t>
            </a:r>
            <a:endParaRPr lang="ru-RU" sz="2800" dirty="0"/>
          </a:p>
        </p:txBody>
      </p:sp>
      <p:pic>
        <p:nvPicPr>
          <p:cNvPr id="4" name="Picture 4" descr="SP_A016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43042" y="4421096"/>
            <a:ext cx="6176986" cy="210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5499"/>
            <a:ext cx="7239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Советы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571184" cy="4846320"/>
          </a:xfrm>
        </p:spPr>
        <p:txBody>
          <a:bodyPr>
            <a:noAutofit/>
          </a:bodyPr>
          <a:lstStyle/>
          <a:p>
            <a:pPr marL="0" lvl="0" indent="0">
              <a:buNone/>
              <a:defRPr/>
            </a:pPr>
            <a:r>
              <a:rPr lang="ru-RU" sz="2300" dirty="0"/>
              <a:t>темпераментом проще научиться управлять, чем тратить силы и время на его целенаправленное изменение, потому что </a:t>
            </a:r>
            <a:r>
              <a:rPr lang="ru-RU" sz="2300" dirty="0" smtClean="0"/>
              <a:t>переделать его кардинально невозможно</a:t>
            </a:r>
          </a:p>
          <a:p>
            <a:pPr marL="0" lvl="0" indent="0">
              <a:buNone/>
              <a:defRPr/>
            </a:pPr>
            <a:endParaRPr lang="ru-RU" sz="2300" dirty="0" smtClean="0"/>
          </a:p>
          <a:p>
            <a:pPr marL="0" lvl="0" indent="0">
              <a:buNone/>
              <a:defRPr/>
            </a:pPr>
            <a:r>
              <a:rPr lang="ru-RU" sz="2300" dirty="0" smtClean="0"/>
              <a:t>зная темперамент, вы можете научиться :</a:t>
            </a:r>
            <a:endParaRPr lang="ru-RU" sz="2300" dirty="0"/>
          </a:p>
          <a:p>
            <a:pPr lvl="0">
              <a:buFont typeface="Wingdings" pitchFamily="2" charset="2"/>
              <a:buChar char="§"/>
              <a:defRPr/>
            </a:pPr>
            <a:r>
              <a:rPr lang="ru-RU" sz="2300" dirty="0" smtClean="0"/>
              <a:t>прогнозировать свое поведение, избавившись от </a:t>
            </a:r>
            <a:r>
              <a:rPr lang="ru-RU" sz="2300" dirty="0"/>
              <a:t>многих трудностей;</a:t>
            </a:r>
          </a:p>
          <a:p>
            <a:pPr lvl="0">
              <a:buFont typeface="Wingdings" pitchFamily="2" charset="2"/>
              <a:buChar char="§"/>
              <a:defRPr/>
            </a:pPr>
            <a:r>
              <a:rPr lang="ru-RU" sz="2300" dirty="0" smtClean="0"/>
              <a:t>использовать </a:t>
            </a:r>
            <a:r>
              <a:rPr lang="ru-RU" sz="2300" dirty="0"/>
              <a:t>в "мирных целях" как положительные черты темперамента, так и </a:t>
            </a:r>
            <a:r>
              <a:rPr lang="ru-RU" sz="2300" dirty="0" smtClean="0"/>
              <a:t>отрицательные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68832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1571"/>
            <a:ext cx="7239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Советы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Для того чтобы овладеть этим мастерством, </a:t>
            </a:r>
            <a:r>
              <a:rPr lang="ru-RU" sz="2400" dirty="0" smtClean="0"/>
              <a:t>необходимо</a:t>
            </a:r>
            <a:r>
              <a:rPr lang="ru-RU" sz="24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знать типы темперамента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определить темперамент, изучить </a:t>
            </a:r>
            <a:r>
              <a:rPr lang="ru-RU" sz="2400" dirty="0"/>
              <a:t>его слабые и сильные </a:t>
            </a:r>
            <a:r>
              <a:rPr lang="ru-RU" sz="2400" dirty="0" smtClean="0"/>
              <a:t>стороны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определить </a:t>
            </a:r>
            <a:r>
              <a:rPr lang="ru-RU" sz="2400" dirty="0"/>
              <a:t>темперамент у </a:t>
            </a:r>
            <a:r>
              <a:rPr lang="ru-RU" sz="2400" dirty="0" smtClean="0"/>
              <a:t>родителей (если встречается непонимание)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использовать </a:t>
            </a:r>
            <a:r>
              <a:rPr lang="ru-RU" sz="2400" dirty="0"/>
              <a:t>полученные знания на </a:t>
            </a:r>
            <a:r>
              <a:rPr lang="ru-RU" sz="2400" dirty="0" smtClean="0"/>
              <a:t>практике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507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Работа психолога с детьми</a:t>
            </a:r>
            <a:endParaRPr lang="ru-RU" dirty="0"/>
          </a:p>
        </p:txBody>
      </p:sp>
      <p:pic>
        <p:nvPicPr>
          <p:cNvPr id="5" name="Содержимое 4" descr="450px-SAM_0364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772816"/>
            <a:ext cx="3143272" cy="3929090"/>
          </a:xfrm>
          <a:prstGeom prst="roundRect">
            <a:avLst>
              <a:gd name="adj" fmla="val 0"/>
            </a:avLst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t="18140" r="2820" b="8960"/>
          <a:stretch/>
        </p:blipFill>
        <p:spPr bwMode="auto">
          <a:xfrm rot="195982">
            <a:off x="4644008" y="1628800"/>
            <a:ext cx="3871959" cy="2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t="19355" r="2809" b="8985"/>
          <a:stretch/>
        </p:blipFill>
        <p:spPr bwMode="auto">
          <a:xfrm rot="21359896">
            <a:off x="3939829" y="3631549"/>
            <a:ext cx="3833872" cy="26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80526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Анкета для </a:t>
            </a:r>
            <a:r>
              <a:rPr lang="ru-RU" dirty="0"/>
              <a:t>детей на определение темперамента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Работа психолога с детьми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11560" y="1628800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355976" y="1916832"/>
            <a:ext cx="38884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Круглый </a:t>
            </a:r>
            <a:r>
              <a:rPr lang="ru-RU" sz="2000" dirty="0" smtClean="0"/>
              <a:t>стол.</a:t>
            </a:r>
          </a:p>
          <a:p>
            <a:r>
              <a:rPr lang="ru-RU" sz="2000" dirty="0" smtClean="0"/>
              <a:t>Тест «Мы </a:t>
            </a:r>
            <a:r>
              <a:rPr lang="ru-RU" sz="2000" dirty="0"/>
              <a:t>рисуем </a:t>
            </a:r>
            <a:r>
              <a:rPr lang="ru-RU" sz="2000" dirty="0" err="1"/>
              <a:t>психотип</a:t>
            </a:r>
            <a:r>
              <a:rPr lang="ru-RU" sz="2000" dirty="0"/>
              <a:t>»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/>
              <a:t>Определить</a:t>
            </a:r>
            <a:r>
              <a:rPr lang="ru-RU" sz="2000" dirty="0"/>
              <a:t>, к какому </a:t>
            </a:r>
            <a:r>
              <a:rPr lang="ru-RU" sz="2000" dirty="0" err="1" smtClean="0"/>
              <a:t>психотипу</a:t>
            </a:r>
            <a:r>
              <a:rPr lang="ru-RU" sz="2000" dirty="0" smtClean="0"/>
              <a:t>  </a:t>
            </a:r>
            <a:r>
              <a:rPr lang="ru-RU" sz="2000" dirty="0"/>
              <a:t>принадлежит человек, можно с помощью </a:t>
            </a:r>
            <a:r>
              <a:rPr lang="ru-RU" sz="2000" dirty="0" smtClean="0"/>
              <a:t>несложного теста.</a:t>
            </a:r>
            <a:endParaRPr lang="ru-RU" sz="2000" dirty="0"/>
          </a:p>
          <a:p>
            <a:r>
              <a:rPr lang="ru-RU" sz="2000" dirty="0"/>
              <a:t>Возьмите чистый лист бумаги и нарисуйте круг. А теперь дополните круг так, чтобы вышел рисунок.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Работа психолога с детьми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700808"/>
            <a:ext cx="4752528" cy="44717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800" dirty="0" smtClean="0"/>
              <a:t>Результаты теста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Посмотрим, что нарисовано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Если все дорисованное находится в основном  </a:t>
            </a:r>
            <a:r>
              <a:rPr lang="ru-RU" dirty="0" smtClean="0">
                <a:solidFill>
                  <a:srgbClr val="FF0000"/>
                </a:solidFill>
              </a:rPr>
              <a:t>внутри круга </a:t>
            </a:r>
            <a:r>
              <a:rPr lang="ru-RU" dirty="0" smtClean="0"/>
              <a:t>(например, лицо человека, часы и т.д.), то человек - </a:t>
            </a:r>
            <a:r>
              <a:rPr lang="ru-RU" dirty="0" smtClean="0">
                <a:solidFill>
                  <a:srgbClr val="FF0000"/>
                </a:solidFill>
              </a:rPr>
              <a:t>интроверт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Если же дорисованное оказалось </a:t>
            </a:r>
            <a:r>
              <a:rPr lang="ru-RU" dirty="0" smtClean="0">
                <a:solidFill>
                  <a:srgbClr val="FF0000"/>
                </a:solidFill>
              </a:rPr>
              <a:t>вне круга </a:t>
            </a:r>
            <a:r>
              <a:rPr lang="ru-RU" dirty="0" smtClean="0"/>
              <a:t>(например, цветок, солнышко и т. д;), то —</a:t>
            </a:r>
            <a:r>
              <a:rPr lang="ru-RU" dirty="0" smtClean="0">
                <a:solidFill>
                  <a:srgbClr val="FF0000"/>
                </a:solidFill>
              </a:rPr>
              <a:t> экстраверт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r>
              <a:rPr lang="ru-RU" dirty="0" smtClean="0"/>
              <a:t>Дополнение рисунка </a:t>
            </a:r>
            <a:r>
              <a:rPr lang="ru-RU" dirty="0" smtClean="0">
                <a:solidFill>
                  <a:srgbClr val="FF0000"/>
                </a:solidFill>
              </a:rPr>
              <a:t>в равной мере и извне, и внутри </a:t>
            </a:r>
            <a:r>
              <a:rPr lang="ru-RU" dirty="0" smtClean="0"/>
              <a:t>свидетельствует, что человек принадлежит к </a:t>
            </a:r>
            <a:r>
              <a:rPr lang="ru-RU" dirty="0" err="1" smtClean="0">
                <a:solidFill>
                  <a:srgbClr val="FF0000"/>
                </a:solidFill>
              </a:rPr>
              <a:t>амбивертам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642910" y="1357298"/>
            <a:ext cx="2786082" cy="223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786190"/>
            <a:ext cx="2971671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+mn-lt"/>
              </a:rPr>
              <a:t>Краткая аннотация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628800"/>
            <a:ext cx="4878284" cy="4824536"/>
          </a:xfrm>
        </p:spPr>
        <p:style>
          <a:lnRef idx="1">
            <a:schemeClr val="accent4"/>
          </a:lnRef>
          <a:fillRef idx="1001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Все дети на земле разные. Даже близнецы, воспитывающиеся в одной семье, не похожи друг на друга. Одни дети от природы спокойны и медлительны, другие энергичные и самостоятельные. Третьи несдержанные, раздражительные, их решительность не всегда обдумана. Четвертые нерешительные и не уверенны  в себе. Одни на замечания взрослых реагируют криком, другие плачем, третьи замыкаются в себе, а четвертые - просто не обращают на них никакого внимания. В чем причина таких различий? А причина действительно есть, и на</a:t>
            </a: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</a:t>
            </a:r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данном проекте звание ей - темперамент. В проекте даются рекомендации для обучающихся  родителей, тренеров-преподавателей.</a:t>
            </a:r>
          </a:p>
        </p:txBody>
      </p:sp>
      <p:pic>
        <p:nvPicPr>
          <p:cNvPr id="4" name="Рисунок 3" descr="DSCN066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1772816"/>
            <a:ext cx="2923259" cy="4298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1" t="21230" r="4159" b="11867"/>
          <a:stretch/>
        </p:blipFill>
        <p:spPr bwMode="auto">
          <a:xfrm>
            <a:off x="755576" y="836712"/>
            <a:ext cx="7370064" cy="499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856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" y="5979776"/>
            <a:ext cx="8229600" cy="6138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2" t="21749" r="5856" b="11870"/>
          <a:stretch/>
        </p:blipFill>
        <p:spPr bwMode="auto">
          <a:xfrm>
            <a:off x="683568" y="908720"/>
            <a:ext cx="7272808" cy="507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344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136896"/>
            <a:ext cx="5105400" cy="200407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формула общения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645024"/>
            <a:ext cx="5114778" cy="2088232"/>
          </a:xfrm>
        </p:spPr>
        <p:txBody>
          <a:bodyPr>
            <a:normAutofit/>
          </a:bodyPr>
          <a:lstStyle/>
          <a:p>
            <a:r>
              <a:rPr lang="ru-RU" dirty="0" smtClean="0"/>
              <a:t>Рекомендуемый подход</a:t>
            </a:r>
          </a:p>
          <a:p>
            <a:r>
              <a:rPr lang="ru-RU" dirty="0" smtClean="0"/>
              <a:t>к представителям</a:t>
            </a:r>
          </a:p>
          <a:p>
            <a:r>
              <a:rPr lang="ru-RU" dirty="0" smtClean="0"/>
              <a:t>каждого типа</a:t>
            </a:r>
          </a:p>
          <a:p>
            <a:r>
              <a:rPr lang="ru-RU" dirty="0" smtClean="0"/>
              <a:t>темперамента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4" b="89850" l="38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96" y="1412776"/>
            <a:ext cx="2404517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21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19256" cy="107157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«Ни минуты покоя»</a:t>
            </a:r>
            <a:b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принципы 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</a:rPr>
              <a:t>подхода 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к холерику</a:t>
            </a:r>
            <a:endParaRPr lang="ru-RU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42984"/>
            <a:ext cx="7848872" cy="5382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Холерик все время должен быть занят делом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Контролируйте его как можно чаще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Любой его поступок справедливо оценивайте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Развивайте его творческие способности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Хвалите за самостоятельный поиск решений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В общении с ним недопустимы резкость и несдержанность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Учитывайте, что он не уравновешен и вспыльчив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Он </a:t>
            </a:r>
            <a:r>
              <a:rPr lang="ru-RU" sz="2000" dirty="0"/>
              <a:t>способен потерять контроль над собой, если его </a:t>
            </a:r>
            <a:r>
              <a:rPr lang="ru-RU" sz="2000" dirty="0" smtClean="0"/>
              <a:t>обидеть</a:t>
            </a: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4552104"/>
            <a:ext cx="3458227" cy="230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88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91264" cy="1143000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accent1">
                    <a:lumMod val="75000"/>
                  </a:schemeClr>
                </a:solidFill>
              </a:rPr>
              <a:t>Рекомендации при 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общении с сангвиником</a:t>
            </a:r>
            <a:endParaRPr lang="ru-RU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188" y="1556792"/>
            <a:ext cx="536793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Эмоциональные </a:t>
            </a:r>
            <a:r>
              <a:rPr lang="ru-RU" sz="2000" dirty="0"/>
              <a:t>переживания сангвиника зачастую поверхностны, и он бывает малочувствителен к эмоциям других. Высокая подвижность мешает ему сосредоточиться на конкретном деле, он часто торопится, бывает несобранным. С этим недостатком помогут справиться планирование и постановка конкретных целей, разделение большой задачи на несколько малых, при решении которых требуются усидчивость и сосредоточенность. Если нет новых занятий, </a:t>
            </a:r>
            <a:r>
              <a:rPr lang="ru-RU" sz="2000" dirty="0" smtClean="0"/>
              <a:t>сангвинику </a:t>
            </a:r>
            <a:r>
              <a:rPr lang="ru-RU" sz="2000" dirty="0"/>
              <a:t>быстро становится скучно. Похвала и активное включение в игру — ключ к успеху </a:t>
            </a:r>
            <a:r>
              <a:rPr lang="ru-RU" sz="2000" dirty="0" smtClean="0"/>
              <a:t>в общении!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68" y="2060848"/>
            <a:ext cx="212090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19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91264" cy="11430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«Доверяй, но проверяй»</a:t>
            </a:r>
            <a:b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принципы подхода к сангвинику</a:t>
            </a:r>
            <a:endParaRPr lang="ru-RU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4896544" cy="39604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err="1" smtClean="0"/>
              <a:t>Ставте</a:t>
            </a:r>
            <a:r>
              <a:rPr lang="ru-RU" sz="2000" dirty="0" smtClean="0"/>
              <a:t> новые, по возможности интересные задачи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Включайте его в активную деятельность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Систематически поощряйте его усилия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Контролируйте  выполнение заданий, обещаний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В общении с ним подходите без гнева и занудства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468" y="2060848"/>
            <a:ext cx="212090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27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«Не торопи»</a:t>
            </a:r>
            <a:b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принципы подхода к флегматику</a:t>
            </a:r>
            <a:endParaRPr lang="ru-RU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7344816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Заинтересуйте, вовлеките в активную, но не суетливую деятельность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Флегматики  не могут работать в дефиците времени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Им  необходим индивидуальный темп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Не переключайте быстро с одной задачи на другую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Он  не требует к себе систематического внимания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90234"/>
            <a:ext cx="3584848" cy="239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93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solidFill>
                  <a:schemeClr val="accent1">
                    <a:lumMod val="75000"/>
                  </a:schemeClr>
                </a:solidFill>
              </a:rPr>
              <a:t>Рекомендации при общении с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флегматиком</a:t>
            </a:r>
            <a:endParaRPr lang="ru-RU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7344816" cy="31683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Учите </a:t>
            </a:r>
            <a:r>
              <a:rPr lang="ru-RU" sz="2000" dirty="0"/>
              <a:t>флегматика</a:t>
            </a:r>
            <a:r>
              <a:rPr lang="ru-RU" sz="2000" b="1" dirty="0"/>
              <a:t>  </a:t>
            </a:r>
            <a:r>
              <a:rPr lang="ru-RU" sz="2000" dirty="0"/>
              <a:t>свободно выражать эмоции, покажите, как это делать, разговаривайте с ним о чувствах. Будьте внимательны, выслушивайте его. Обязательно подчеркивайте, что есть разные способы решения одной и той же задачи. Важно не торопить его во время выполнения задания, нельзя быстро переключать с одной деятельности на другую.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90234"/>
            <a:ext cx="3584848" cy="239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2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114300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«Не навреди»</a:t>
            </a:r>
            <a:b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принципы подхода к меланхолику</a:t>
            </a:r>
            <a:endParaRPr lang="ru-RU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844824"/>
            <a:ext cx="4392488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В общении с ним недопустимы резкость, грубость, повышенный тон, ирония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Требует к себе особого внимания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Вовремя хвалить за успехи, проявленную решительность и волю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О проступке говорить с ним наедине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Отрицательную оценку использовать осторожно, смягчая её негативное действие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t="2481" r="2082" b="2031"/>
          <a:stretch/>
        </p:blipFill>
        <p:spPr bwMode="auto">
          <a:xfrm>
            <a:off x="434437" y="2425570"/>
            <a:ext cx="2985435" cy="265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97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1143000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solidFill>
                  <a:schemeClr val="accent1">
                    <a:lumMod val="75000"/>
                  </a:schemeClr>
                </a:solidFill>
              </a:rPr>
              <a:t>Рекомендации при общении с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меланхоликом</a:t>
            </a:r>
            <a:endParaRPr lang="ru-RU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628800"/>
            <a:ext cx="4392488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Учитывайте </a:t>
            </a:r>
            <a:r>
              <a:rPr lang="ru-RU" sz="2000" dirty="0"/>
              <a:t>природную ранимость меланхолика. При постоянном давлении из него может вырасти человек с заниженной самооценкой, вечный неудачник, замкнутый, отчужденный. По отношению к меланхолику недопустима резкость. Общаясь с ним, </a:t>
            </a:r>
            <a:r>
              <a:rPr lang="ru-RU" sz="2000" dirty="0" smtClean="0"/>
              <a:t>не </a:t>
            </a:r>
            <a:r>
              <a:rPr lang="ru-RU" sz="2000" dirty="0"/>
              <a:t>стоит повышать голос или иронизировать — он может замкнуться в себе. Ему необходимы постоянное поощрение и поддержка всех начинаний, похвала, особенно когда он проявляет решительность и волю.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t="2481" r="2082" b="2031"/>
          <a:stretch/>
        </p:blipFill>
        <p:spPr bwMode="auto">
          <a:xfrm>
            <a:off x="434437" y="2425570"/>
            <a:ext cx="2985435" cy="265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8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00808"/>
            <a:ext cx="7717480" cy="4493184"/>
          </a:xfrm>
        </p:spPr>
        <p:style>
          <a:lnRef idx="1">
            <a:schemeClr val="accent4"/>
          </a:lnRef>
          <a:fillRef idx="1001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Главная цель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b="1" i="1" dirty="0" smtClean="0">
                <a:solidFill>
                  <a:schemeClr val="tx1"/>
                </a:solidFill>
              </a:rPr>
              <a:t>проекта: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Определить тип темперамента и </a:t>
            </a:r>
            <a:r>
              <a:rPr lang="ru-RU" dirty="0" err="1" smtClean="0">
                <a:solidFill>
                  <a:schemeClr val="tx1"/>
                </a:solidFill>
              </a:rPr>
              <a:t>психотип</a:t>
            </a:r>
            <a:r>
              <a:rPr lang="ru-RU" dirty="0" smtClean="0">
                <a:solidFill>
                  <a:schemeClr val="tx1"/>
                </a:solidFill>
              </a:rPr>
              <a:t> у обучающихся, дать рекомендации по общению с детьми разного типа темперамента и выбору для них подходящего вида легкой атлетики.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Задачи проекта: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ознакомить  с понятием, типами и свойствами темперамента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протестировать  родителей и детей на определение доминирующего типа темперамента и </a:t>
            </a:r>
            <a:r>
              <a:rPr lang="ru-RU" dirty="0" err="1" smtClean="0">
                <a:solidFill>
                  <a:schemeClr val="tx1"/>
                </a:solidFill>
              </a:rPr>
              <a:t>психотипа</a:t>
            </a:r>
            <a:r>
              <a:rPr lang="ru-RU" dirty="0" smtClean="0">
                <a:solidFill>
                  <a:schemeClr val="tx1"/>
                </a:solidFill>
              </a:rPr>
              <a:t> ребенка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разработать рекомендации  по каждому типу темперамента и наиболее благоприятному для него виду спорта.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70-m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635896" y="1340768"/>
            <a:ext cx="5045035" cy="45811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21278"/>
            <a:ext cx="820976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Рекомендации  в  спорте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7504" y="908720"/>
            <a:ext cx="3516568" cy="6284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Холерик</a:t>
            </a:r>
            <a:endParaRPr lang="en-US" sz="2000" b="1" dirty="0" smtClean="0"/>
          </a:p>
          <a:p>
            <a:pPr marL="0" indent="0">
              <a:buNone/>
            </a:pPr>
            <a:r>
              <a:rPr lang="ru-RU" sz="2000" dirty="0" smtClean="0"/>
              <a:t>Холерик часто бывает азартным болельщиком, любит  участвовать  в соревнованиях, будет одним из самых активных, захочет стать капитаном команды или лидером, но, в  то же время, часто может не считаться с другими (возможны проявления злости и зависти).</a:t>
            </a:r>
          </a:p>
          <a:p>
            <a:pPr marL="0" indent="0">
              <a:buNone/>
            </a:pPr>
            <a:r>
              <a:rPr lang="ru-RU" sz="2000" dirty="0" smtClean="0"/>
              <a:t>Ему важно быть лучшим из  лучших! Перед соревнованиями наблюдается «предстартовая лихорадка»</a:t>
            </a:r>
          </a:p>
          <a:p>
            <a:endParaRPr lang="ru-RU" sz="2000" dirty="0"/>
          </a:p>
        </p:txBody>
      </p:sp>
    </p:spTree>
  </p:cSld>
  <p:clrMapOvr>
    <a:masterClrMapping/>
  </p:clrMapOvr>
  <p:transition advTm="10000">
    <p:pull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91091" y="1357298"/>
            <a:ext cx="4567157" cy="488001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/>
              <a:t>Сангвиник</a:t>
            </a:r>
            <a:endParaRPr lang="en-US" sz="2400" b="1" dirty="0" smtClean="0"/>
          </a:p>
          <a:p>
            <a:pPr algn="l"/>
            <a:r>
              <a:rPr lang="ru-RU" sz="2400" dirty="0" smtClean="0"/>
              <a:t>Вид спорта сангвиники могут освоить любой. Но выбор ребенка обычно остается за такими спортивными занятиями, в которых он может ярко проявить свою индивидуальность, личностные качества. Хороши для сангвиника  спринт, многоборье, прыжки.</a:t>
            </a:r>
          </a:p>
          <a:p>
            <a:pPr algn="l"/>
            <a:r>
              <a:rPr lang="ru-RU" sz="2400" dirty="0" smtClean="0"/>
              <a:t>К соревнованиям подходит в полной «боевой готовности».</a:t>
            </a:r>
          </a:p>
          <a:p>
            <a:endParaRPr lang="ru-RU" dirty="0"/>
          </a:p>
        </p:txBody>
      </p:sp>
      <p:pic>
        <p:nvPicPr>
          <p:cNvPr id="5" name="Содержимое 4" descr="2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60" y="1268760"/>
            <a:ext cx="3530672" cy="4854653"/>
          </a:xfrm>
        </p:spPr>
      </p:pic>
      <p:sp>
        <p:nvSpPr>
          <p:cNvPr id="6" name="TextBox 5"/>
          <p:cNvSpPr txBox="1"/>
          <p:nvPr/>
        </p:nvSpPr>
        <p:spPr>
          <a:xfrm>
            <a:off x="223968" y="404664"/>
            <a:ext cx="8134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Рекомендации  в  спорте</a:t>
            </a:r>
            <a:endParaRPr lang="ru-RU" sz="3200" dirty="0"/>
          </a:p>
        </p:txBody>
      </p:sp>
    </p:spTree>
  </p:cSld>
  <p:clrMapOvr>
    <a:masterClrMapping/>
  </p:clrMapOvr>
  <p:transition advTm="10391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7984" y="1714488"/>
            <a:ext cx="4501734" cy="466684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флегматик</a:t>
            </a:r>
            <a:endParaRPr lang="en-US" sz="2400" b="1" dirty="0" smtClean="0"/>
          </a:p>
          <a:p>
            <a:pPr algn="l"/>
            <a:r>
              <a:rPr lang="ru-RU" sz="2400" dirty="0" smtClean="0"/>
              <a:t>Флегматик способен проявлять упрямство и надорваться, не сумев вовремя остановиться. Это может привести к тому, что он оставит спорт. Флегматику можно рекомендовать бег на средние и  длинные дистанции.</a:t>
            </a:r>
          </a:p>
          <a:p>
            <a:r>
              <a:rPr lang="ru-RU" sz="2400" dirty="0"/>
              <a:t>К соревнованиям подходит в полной «боевой готовности».</a:t>
            </a:r>
          </a:p>
          <a:p>
            <a:pPr algn="l"/>
            <a:endParaRPr lang="ru-RU" sz="2400" dirty="0" smtClean="0"/>
          </a:p>
          <a:p>
            <a:endParaRPr lang="ru-RU" sz="2400" dirty="0"/>
          </a:p>
        </p:txBody>
      </p:sp>
      <p:pic>
        <p:nvPicPr>
          <p:cNvPr id="5" name="Содержимое 4" descr="5O5K7189_900x800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72816"/>
            <a:ext cx="4133847" cy="3401483"/>
          </a:xfrm>
        </p:spPr>
      </p:pic>
      <p:sp>
        <p:nvSpPr>
          <p:cNvPr id="6" name="TextBox 5"/>
          <p:cNvSpPr txBox="1"/>
          <p:nvPr/>
        </p:nvSpPr>
        <p:spPr>
          <a:xfrm>
            <a:off x="223968" y="404664"/>
            <a:ext cx="7634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Рекомендации  в  спорте</a:t>
            </a:r>
            <a:endParaRPr lang="ru-RU" sz="2800" dirty="0"/>
          </a:p>
        </p:txBody>
      </p:sp>
    </p:spTree>
  </p:cSld>
  <p:clrMapOvr>
    <a:masterClrMapping/>
  </p:clrMapOvr>
  <p:transition advTm="9734"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endParaRPr lang="ru-RU" sz="32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5076056" y="1714488"/>
            <a:ext cx="3960440" cy="416278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3300" b="1" dirty="0" smtClean="0"/>
              <a:t>меланхолик</a:t>
            </a:r>
            <a:endParaRPr lang="en-US" sz="3300" b="1" dirty="0" smtClean="0"/>
          </a:p>
          <a:p>
            <a:pPr algn="l"/>
            <a:r>
              <a:rPr lang="ru-RU" sz="2800" dirty="0" smtClean="0"/>
              <a:t>У меланхоликов есть трезвый расчет и точность — они способны заниматься такими видами, как прыжки в высоту, метание диска, копья, толкание ядра.</a:t>
            </a:r>
          </a:p>
          <a:p>
            <a:pPr algn="l"/>
            <a:r>
              <a:rPr lang="ru-RU" sz="2800" dirty="0" smtClean="0"/>
              <a:t>Перед выступлением в соревнованиях наблюдается « стартовая апатия».</a:t>
            </a:r>
          </a:p>
          <a:p>
            <a:pPr algn="l"/>
            <a:endParaRPr lang="ru-RU" dirty="0"/>
          </a:p>
        </p:txBody>
      </p:sp>
      <p:pic>
        <p:nvPicPr>
          <p:cNvPr id="11" name="Содержимое 10" descr="5O5K8438_900x8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4633914" cy="3401483"/>
          </a:xfrm>
        </p:spPr>
      </p:pic>
      <p:sp>
        <p:nvSpPr>
          <p:cNvPr id="6" name="TextBox 5"/>
          <p:cNvSpPr txBox="1"/>
          <p:nvPr/>
        </p:nvSpPr>
        <p:spPr>
          <a:xfrm>
            <a:off x="223968" y="404664"/>
            <a:ext cx="8205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Рекомендации  в  спорте</a:t>
            </a:r>
            <a:endParaRPr lang="ru-RU" sz="2800" dirty="0"/>
          </a:p>
        </p:txBody>
      </p:sp>
    </p:spTree>
  </p:cSld>
  <p:clrMapOvr>
    <a:masterClrMapping/>
  </p:clrMapOvr>
  <p:transition advTm="10312">
    <p:strip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60648"/>
            <a:ext cx="3383280" cy="64294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Рекомендации: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1000108"/>
            <a:ext cx="4164776" cy="5628339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  <a:r>
              <a:rPr lang="ru-RU" sz="2000" dirty="0"/>
              <a:t>* Посмотрев какие виды легкой атлетики бывают ,возможно каждый найдет что-то для себя неординарное и очень интересное! </a:t>
            </a:r>
          </a:p>
          <a:p>
            <a:r>
              <a:rPr lang="ru-RU" sz="2000" dirty="0"/>
              <a:t> * Самое главное – ходить с желанием и получать удовольствие от легкой атлетики . </a:t>
            </a:r>
          </a:p>
          <a:p>
            <a:r>
              <a:rPr lang="ru-RU" sz="2000" dirty="0"/>
              <a:t> * Если Я выберу вид легкой атлетики, не соответствующий моему  темпераменту – ничего страшного! Вдруг Я действительно в нем преуспею?</a:t>
            </a:r>
          </a:p>
          <a:p>
            <a:endParaRPr lang="ru-RU" dirty="0"/>
          </a:p>
        </p:txBody>
      </p:sp>
      <p:pic>
        <p:nvPicPr>
          <p:cNvPr id="9" name="Содержимое 8" descr="1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536" y="260648"/>
            <a:ext cx="3901017" cy="5851525"/>
          </a:xfrm>
        </p:spPr>
      </p:pic>
    </p:spTree>
  </p:cSld>
  <p:clrMapOvr>
    <a:masterClrMapping/>
  </p:clrMapOvr>
  <p:transition advTm="10203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1113029"/>
            <a:ext cx="3383280" cy="5340307"/>
          </a:xfrm>
        </p:spPr>
        <p:txBody>
          <a:bodyPr/>
          <a:lstStyle/>
          <a:p>
            <a:r>
              <a:rPr lang="ru-RU" sz="1600" dirty="0" smtClean="0"/>
              <a:t> </a:t>
            </a:r>
            <a:r>
              <a:rPr lang="ru-RU" sz="1100" dirty="0"/>
              <a:t> </a:t>
            </a:r>
            <a:r>
              <a:rPr lang="ru-RU" sz="2400" dirty="0"/>
              <a:t>* Прежде чем выбрать какой-то «свой» вид легкой атлетики, может потребоваться много времени. Я буду заниматься немножко тем, немножко этим!</a:t>
            </a:r>
          </a:p>
          <a:p>
            <a:r>
              <a:rPr lang="ru-RU" sz="2400" dirty="0"/>
              <a:t> * Не надо гнаться за спортивными достижениями. Занимаясь спортом, мы укрепляем  здоровье и находим друзей. Все остальное – вторично.</a:t>
            </a:r>
          </a:p>
          <a:p>
            <a:pPr algn="l"/>
            <a:endParaRPr lang="ru-RU" sz="2400" dirty="0"/>
          </a:p>
        </p:txBody>
      </p:sp>
      <p:pic>
        <p:nvPicPr>
          <p:cNvPr id="5" name="Содержимое 4" descr="27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536" y="1484784"/>
            <a:ext cx="4704092" cy="3655879"/>
          </a:xfrm>
        </p:spPr>
      </p:pic>
    </p:spTree>
  </p:cSld>
  <p:clrMapOvr>
    <a:masterClrMapping/>
  </p:clrMapOvr>
  <p:transition advTm="10594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Характеристики проекта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9348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/>
              <a:t>Срок реализации проекта 1 месяц</a:t>
            </a:r>
          </a:p>
          <a:p>
            <a:pPr>
              <a:buNone/>
            </a:pPr>
            <a:r>
              <a:rPr lang="ru-RU" sz="2400" dirty="0" smtClean="0"/>
              <a:t>Возраст обучающихся в ДЮСШ 11-14 лет. </a:t>
            </a:r>
          </a:p>
          <a:p>
            <a:pPr>
              <a:buNone/>
            </a:pPr>
            <a:r>
              <a:rPr lang="ru-RU" sz="2400" dirty="0" smtClean="0"/>
              <a:t>Использование предметов при обучении: 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Легкая атлетика 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Психология </a:t>
            </a:r>
          </a:p>
          <a:p>
            <a:pPr>
              <a:buNone/>
            </a:pPr>
            <a:r>
              <a:rPr lang="ru-RU" sz="2400" dirty="0" smtClean="0"/>
              <a:t>Учебный проект проводится в рамках курсов повышения квалификации.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/>
          </a:bodyPr>
          <a:lstStyle/>
          <a:p>
            <a:pPr marL="0" indent="0"/>
            <a:r>
              <a:rPr lang="ru-RU" sz="4000" dirty="0"/>
              <a:t>Вопросы, направляющие проект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Основополагающий вопрос</a:t>
            </a:r>
          </a:p>
          <a:p>
            <a:r>
              <a:rPr lang="ru-RU" dirty="0" smtClean="0"/>
              <a:t>Почему мы такие разные?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Проблемные вопросы учебной темы</a:t>
            </a:r>
          </a:p>
          <a:p>
            <a:r>
              <a:rPr lang="ru-RU" dirty="0" smtClean="0"/>
              <a:t>1. Как мы реагируем на ситуации? </a:t>
            </a:r>
          </a:p>
          <a:p>
            <a:r>
              <a:rPr lang="ru-RU" dirty="0" smtClean="0"/>
              <a:t>2. Как улучшить эффективность взаимодействия между собой?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ru-RU" dirty="0" smtClean="0"/>
              <a:t>3.  Как связан темперамент в спорте?</a:t>
            </a:r>
          </a:p>
          <a:p>
            <a:pPr marL="0" indent="0">
              <a:buNone/>
            </a:pPr>
            <a:r>
              <a:rPr lang="ru-RU" b="1" dirty="0" smtClean="0"/>
              <a:t>Учебные вопросы</a:t>
            </a:r>
          </a:p>
          <a:p>
            <a:r>
              <a:rPr lang="ru-RU" dirty="0" smtClean="0"/>
              <a:t>1.Какие бывают типы и свойства темперамента? </a:t>
            </a:r>
          </a:p>
          <a:p>
            <a:r>
              <a:rPr lang="ru-RU" dirty="0" smtClean="0"/>
              <a:t>2.Как определить тип темперамента и психологический тип? </a:t>
            </a:r>
          </a:p>
          <a:p>
            <a:r>
              <a:rPr lang="ru-RU" dirty="0" smtClean="0"/>
              <a:t>3.Как учитывать знания типов темперамента в спорте? </a:t>
            </a:r>
          </a:p>
          <a:p>
            <a:r>
              <a:rPr lang="ru-RU" dirty="0" smtClean="0"/>
              <a:t>4.Какой тип темперамента предпочтителен в разных видах легкой атлетики?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 проведения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4352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Подготовительный этап: </a:t>
            </a:r>
          </a:p>
          <a:p>
            <a:r>
              <a:rPr lang="ru-RU" sz="1800" dirty="0"/>
              <a:t>1.Постановка цели и задач проекта </a:t>
            </a:r>
          </a:p>
          <a:p>
            <a:r>
              <a:rPr lang="ru-RU" sz="1800" dirty="0"/>
              <a:t>2.Подбор участников для проекта </a:t>
            </a:r>
            <a:endParaRPr lang="ru-RU" sz="1800" dirty="0" smtClean="0"/>
          </a:p>
          <a:p>
            <a:r>
              <a:rPr lang="ru-RU" sz="1800" dirty="0" smtClean="0"/>
              <a:t>3.Приглашение психолога для участия в проекте</a:t>
            </a:r>
            <a:endParaRPr lang="ru-RU" sz="1800" dirty="0"/>
          </a:p>
          <a:p>
            <a:r>
              <a:rPr lang="ru-RU" sz="1800" dirty="0"/>
              <a:t>4</a:t>
            </a:r>
            <a:r>
              <a:rPr lang="ru-RU" sz="1800" dirty="0" smtClean="0"/>
              <a:t>.Наработка </a:t>
            </a:r>
            <a:r>
              <a:rPr lang="ru-RU" sz="1800" dirty="0"/>
              <a:t>материалов по данной теме </a:t>
            </a:r>
          </a:p>
          <a:p>
            <a:r>
              <a:rPr lang="ru-RU" sz="1800" dirty="0"/>
              <a:t>5</a:t>
            </a:r>
            <a:r>
              <a:rPr lang="ru-RU" sz="1800" dirty="0" smtClean="0"/>
              <a:t>.Обсуждение </a:t>
            </a:r>
            <a:r>
              <a:rPr lang="ru-RU" sz="1800" dirty="0"/>
              <a:t>проблемных вопросов </a:t>
            </a:r>
          </a:p>
          <a:p>
            <a:pPr marL="0" indent="0">
              <a:buNone/>
            </a:pPr>
            <a:r>
              <a:rPr lang="ru-RU" sz="1800" b="1" dirty="0" smtClean="0"/>
              <a:t>Основной </a:t>
            </a:r>
            <a:r>
              <a:rPr lang="ru-RU" sz="1800" b="1" dirty="0"/>
              <a:t>этап: </a:t>
            </a:r>
          </a:p>
          <a:p>
            <a:r>
              <a:rPr lang="ru-RU" sz="1800" dirty="0"/>
              <a:t>1.Организация совместной деятельности с обучающимися </a:t>
            </a:r>
          </a:p>
          <a:p>
            <a:r>
              <a:rPr lang="ru-RU" sz="1800" dirty="0"/>
              <a:t>2.Организация и проведение родительского собрания </a:t>
            </a:r>
          </a:p>
          <a:p>
            <a:r>
              <a:rPr lang="ru-RU" sz="1800" dirty="0"/>
              <a:t>3.Публикация </a:t>
            </a:r>
            <a:r>
              <a:rPr lang="ru-RU" sz="1800" dirty="0" smtClean="0"/>
              <a:t>тренера-преподавателя, психолога </a:t>
            </a:r>
            <a:endParaRPr lang="ru-RU" sz="1800" dirty="0"/>
          </a:p>
          <a:p>
            <a:r>
              <a:rPr lang="ru-RU" sz="1800" dirty="0"/>
              <a:t>4.Сбор и обработка тестового материала </a:t>
            </a:r>
          </a:p>
          <a:p>
            <a:r>
              <a:rPr lang="ru-RU" sz="1800" dirty="0" smtClean="0"/>
              <a:t>5. Оценивание </a:t>
            </a:r>
            <a:r>
              <a:rPr lang="ru-RU" sz="1800" dirty="0"/>
              <a:t>результатов работы </a:t>
            </a:r>
          </a:p>
          <a:p>
            <a:r>
              <a:rPr lang="ru-RU" sz="1800" dirty="0"/>
              <a:t>6.Оформление результатов работы над проектом </a:t>
            </a:r>
          </a:p>
          <a:p>
            <a:pPr marL="0" indent="0">
              <a:buNone/>
            </a:pPr>
            <a:r>
              <a:rPr lang="ru-RU" sz="1800" b="1" dirty="0" smtClean="0"/>
              <a:t>Итоговый </a:t>
            </a:r>
            <a:r>
              <a:rPr lang="ru-RU" sz="1800" b="1" dirty="0"/>
              <a:t>этап: </a:t>
            </a:r>
          </a:p>
          <a:p>
            <a:r>
              <a:rPr lang="ru-RU" sz="1800" dirty="0" smtClean="0"/>
              <a:t>1.Итоговая презентация </a:t>
            </a:r>
            <a:r>
              <a:rPr lang="ru-RU" sz="1800" dirty="0"/>
              <a:t>результатов работы </a:t>
            </a:r>
            <a:r>
              <a:rPr lang="ru-RU" sz="1800" dirty="0" smtClean="0"/>
              <a:t>обучающихся на родительском собрании.</a:t>
            </a:r>
            <a:endParaRPr lang="ru-RU" sz="1800" dirty="0"/>
          </a:p>
          <a:p>
            <a:r>
              <a:rPr lang="ru-RU" sz="1800" dirty="0"/>
              <a:t>2.Обсуждение результатов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9619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+mn-lt"/>
              </a:rPr>
              <a:t>Во время проекта</a:t>
            </a: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72816"/>
            <a:ext cx="8064896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dirty="0"/>
              <a:t>м</a:t>
            </a:r>
            <a:r>
              <a:rPr lang="ru-RU" sz="2800" dirty="0" smtClean="0"/>
              <a:t>ы проводим:</a:t>
            </a:r>
          </a:p>
          <a:p>
            <a:r>
              <a:rPr lang="ru-RU" sz="2800" dirty="0" smtClean="0"/>
              <a:t>родительские собрания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убликации и презентации</a:t>
            </a:r>
          </a:p>
          <a:p>
            <a:r>
              <a:rPr lang="ru-RU" sz="2800" dirty="0" smtClean="0"/>
              <a:t>анкетирование родителей</a:t>
            </a:r>
          </a:p>
          <a:p>
            <a:r>
              <a:rPr lang="ru-RU" sz="2800" dirty="0" smtClean="0"/>
              <a:t>круглый стол для детей, проводимый психологом</a:t>
            </a:r>
          </a:p>
          <a:p>
            <a:r>
              <a:rPr lang="ru-RU" sz="2800" dirty="0" smtClean="0"/>
              <a:t>тестирование детей</a:t>
            </a:r>
          </a:p>
          <a:p>
            <a:pPr marL="0" indent="0">
              <a:buNone/>
            </a:pPr>
            <a:r>
              <a:rPr lang="ru-RU" sz="2800" dirty="0" smtClean="0"/>
              <a:t>Результаты своих исследований </a:t>
            </a:r>
            <a:r>
              <a:rPr lang="ru-RU" sz="2800" dirty="0" smtClean="0"/>
              <a:t> </a:t>
            </a:r>
            <a:r>
              <a:rPr lang="ru-RU" sz="2800" smtClean="0"/>
              <a:t>обучающиеся оформляют </a:t>
            </a:r>
            <a:r>
              <a:rPr lang="ru-RU" sz="2800" dirty="0" smtClean="0"/>
              <a:t>в виде диаграмм, рисунков, презентации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Итогом</a:t>
            </a:r>
            <a:r>
              <a:rPr lang="ru-RU" sz="2800" b="1" dirty="0"/>
              <a:t> </a:t>
            </a:r>
            <a:r>
              <a:rPr lang="ru-RU" sz="2800" dirty="0"/>
              <a:t>проекта является проведение мероприятий:</a:t>
            </a:r>
          </a:p>
          <a:p>
            <a:pPr lvl="0"/>
            <a:r>
              <a:rPr lang="ru-RU" sz="2800" dirty="0" smtClean="0"/>
              <a:t> родительское собрание, </a:t>
            </a:r>
            <a:r>
              <a:rPr lang="ru-RU" sz="2800" dirty="0"/>
              <a:t>на котором проводится </a:t>
            </a:r>
            <a:r>
              <a:rPr lang="ru-RU" sz="2800" dirty="0" smtClean="0"/>
              <a:t>итоговая презентация </a:t>
            </a:r>
            <a:r>
              <a:rPr lang="ru-RU" sz="2800" dirty="0"/>
              <a:t>результатов </a:t>
            </a:r>
            <a:r>
              <a:rPr lang="ru-RU" sz="2800" dirty="0" smtClean="0"/>
              <a:t>работы обучающимися</a:t>
            </a:r>
            <a:endParaRPr lang="ru-RU" sz="2800" dirty="0"/>
          </a:p>
          <a:p>
            <a:r>
              <a:rPr lang="ru-RU" sz="2800" dirty="0"/>
              <a:t>обсуждение результатов проекта</a:t>
            </a:r>
          </a:p>
          <a:p>
            <a:pPr marL="0" indent="0"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Работа с родителями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427983" y="1844823"/>
            <a:ext cx="4220815" cy="255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9" y="1772816"/>
            <a:ext cx="3960403" cy="262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4950460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Родительское собрание, анкетирование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3" t="19117" r="3029" b="8850"/>
          <a:stretch/>
        </p:blipFill>
        <p:spPr bwMode="auto">
          <a:xfrm>
            <a:off x="4593282" y="2060848"/>
            <a:ext cx="3983672" cy="276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18152" r="2537" b="9476"/>
          <a:stretch/>
        </p:blipFill>
        <p:spPr bwMode="auto">
          <a:xfrm>
            <a:off x="467544" y="2060848"/>
            <a:ext cx="4020815" cy="278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6694" y="5013176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Анкета для родителей на определение типа темперамента </a:t>
            </a:r>
            <a:r>
              <a:rPr lang="ru-RU" sz="2400" dirty="0"/>
              <a:t>«Чем лучше я знаю своего </a:t>
            </a:r>
            <a:r>
              <a:rPr lang="ru-RU" sz="2400" dirty="0" smtClean="0"/>
              <a:t>ребёнка, тем лучше я </a:t>
            </a:r>
            <a:r>
              <a:rPr lang="ru-RU" sz="2400" dirty="0"/>
              <a:t>его </a:t>
            </a:r>
            <a:r>
              <a:rPr lang="ru-RU" sz="2400" dirty="0" smtClean="0"/>
              <a:t>понимаю</a:t>
            </a:r>
            <a:r>
              <a:rPr lang="ru-RU" sz="2400" dirty="0"/>
              <a:t>»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Работа с родителями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501</TotalTime>
  <Words>1365</Words>
  <Application>Microsoft Office PowerPoint</Application>
  <PresentationFormat>Экран (4:3)</PresentationFormat>
  <Paragraphs>185</Paragraphs>
  <Slides>35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    Учебный  проект  Тема: Личность и спорт Название: Мы такие разные </vt:lpstr>
      <vt:lpstr>Краткая аннотация проекта</vt:lpstr>
      <vt:lpstr>Презентация PowerPoint</vt:lpstr>
      <vt:lpstr>Характеристики проекта</vt:lpstr>
      <vt:lpstr>Вопросы, направляющие проект</vt:lpstr>
      <vt:lpstr>План проведения проекта</vt:lpstr>
      <vt:lpstr>Во время проекта</vt:lpstr>
      <vt:lpstr> Работа с родителями</vt:lpstr>
      <vt:lpstr> Работа с родителями</vt:lpstr>
      <vt:lpstr>Темперамент</vt:lpstr>
      <vt:lpstr>Типы темперамента:</vt:lpstr>
      <vt:lpstr>Типы темперамента:</vt:lpstr>
      <vt:lpstr>Типы темперамента:</vt:lpstr>
      <vt:lpstr>Типы темперамента:</vt:lpstr>
      <vt:lpstr>Советы</vt:lpstr>
      <vt:lpstr>Советы</vt:lpstr>
      <vt:lpstr>Работа психолога с детьми</vt:lpstr>
      <vt:lpstr>Работа психолога с детьми</vt:lpstr>
      <vt:lpstr>Работа психолога с детьми</vt:lpstr>
      <vt:lpstr>Презентация PowerPoint</vt:lpstr>
      <vt:lpstr>Презентация PowerPoint</vt:lpstr>
      <vt:lpstr>формула общения</vt:lpstr>
      <vt:lpstr>«Ни минуты покоя» принципы подхода к холерику</vt:lpstr>
      <vt:lpstr>Рекомендации при общении с сангвиником</vt:lpstr>
      <vt:lpstr>«Доверяй, но проверяй» принципы подхода к сангвинику</vt:lpstr>
      <vt:lpstr>«Не торопи» принципы подхода к флегматику</vt:lpstr>
      <vt:lpstr>Рекомендации при общении с флегматиком</vt:lpstr>
      <vt:lpstr>«Не навреди» принципы подхода к меланхолику</vt:lpstr>
      <vt:lpstr>Рекомендации при общении с меланхоликом</vt:lpstr>
      <vt:lpstr>Рекомендации  в  спорте </vt:lpstr>
      <vt:lpstr>Презентация PowerPoint</vt:lpstr>
      <vt:lpstr>Презентация PowerPoint</vt:lpstr>
      <vt:lpstr>Презентация PowerPoint</vt:lpstr>
      <vt:lpstr>Рекомендации: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Учебный  проект:  Тема: Личность и спорт Название: Мы такие разные </dc:title>
  <cp:lastModifiedBy>www.PHILka.RU</cp:lastModifiedBy>
  <cp:revision>64</cp:revision>
  <dcterms:modified xsi:type="dcterms:W3CDTF">2012-03-04T12:54:15Z</dcterms:modified>
</cp:coreProperties>
</file>