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7" r:id="rId3"/>
    <p:sldId id="273" r:id="rId4"/>
    <p:sldId id="264" r:id="rId5"/>
    <p:sldId id="259" r:id="rId6"/>
    <p:sldId id="260" r:id="rId7"/>
    <p:sldId id="275" r:id="rId8"/>
    <p:sldId id="268" r:id="rId9"/>
    <p:sldId id="277" r:id="rId10"/>
    <p:sldId id="289" r:id="rId11"/>
    <p:sldId id="290" r:id="rId12"/>
    <p:sldId id="283" r:id="rId13"/>
    <p:sldId id="286" r:id="rId14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45267"/>
    <a:srgbClr val="000000"/>
    <a:srgbClr val="E9D13F"/>
    <a:srgbClr val="333333"/>
    <a:srgbClr val="93D393"/>
    <a:srgbClr val="FAA712"/>
    <a:srgbClr val="5FC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4660"/>
  </p:normalViewPr>
  <p:slideViewPr>
    <p:cSldViewPr>
      <p:cViewPr varScale="1">
        <p:scale>
          <a:sx n="69" d="100"/>
          <a:sy n="69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2D4E31E4-56E1-472E-935E-7C2E1FA2D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D2118820-D0A7-464B-99B8-F506A95BFF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03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41" name="Rectangle 269"/>
          <p:cNvSpPr>
            <a:spLocks noChangeArrowheads="1"/>
          </p:cNvSpPr>
          <p:nvPr/>
        </p:nvSpPr>
        <p:spPr bwMode="hidden">
          <a:xfrm>
            <a:off x="1828800" y="5835650"/>
            <a:ext cx="5867400" cy="782638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340" name="Picture 268" descr="Pict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51163"/>
            <a:ext cx="9167813" cy="3684587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4800" y="1295400"/>
            <a:ext cx="6324600" cy="1371600"/>
          </a:xfrm>
        </p:spPr>
        <p:txBody>
          <a:bodyPr/>
          <a:lstStyle>
            <a:lvl1pPr>
              <a:defRPr sz="5000" i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4800" y="2743200"/>
            <a:ext cx="6400800" cy="381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277" name="Text Box 205"/>
          <p:cNvSpPr txBox="1">
            <a:spLocks noChangeArrowheads="1"/>
          </p:cNvSpPr>
          <p:nvPr/>
        </p:nvSpPr>
        <p:spPr bwMode="gray">
          <a:xfrm>
            <a:off x="4265613" y="6156325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200" b="0">
                <a:latin typeface="Arial Black" pitchFamily="34" charset="0"/>
              </a:rPr>
              <a:t>L/O/G/O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362200" y="6477000"/>
            <a:ext cx="14478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391400" y="6477000"/>
            <a:ext cx="1600200" cy="24447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638800" y="6477000"/>
            <a:ext cx="1524000" cy="244475"/>
          </a:xfrm>
        </p:spPr>
        <p:txBody>
          <a:bodyPr/>
          <a:lstStyle>
            <a:lvl1pPr algn="ctr">
              <a:defRPr/>
            </a:lvl1pPr>
          </a:lstStyle>
          <a:p>
            <a:fld id="{C45564B0-3745-4395-A654-76F0BBD3270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403" name="Rectangle 331"/>
          <p:cNvSpPr>
            <a:spLocks noChangeArrowheads="1"/>
          </p:cNvSpPr>
          <p:nvPr/>
        </p:nvSpPr>
        <p:spPr bwMode="hidden">
          <a:xfrm>
            <a:off x="76200" y="2667000"/>
            <a:ext cx="7315200" cy="76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405" name="Picture 333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0913" y="1093788"/>
            <a:ext cx="1009650" cy="200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8E887-959E-4CAF-9AFB-072FEF719B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338"/>
            <a:ext cx="2057400" cy="61642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338"/>
            <a:ext cx="6019800" cy="61642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EAA53-5150-4D89-B8C7-68B871E589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89295713-8D1E-4942-A89B-DF5A8D92D4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3106BA09-6502-4E11-A01C-55D3EEB90E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243A6-D02E-4138-A2C6-062F61FD1E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DF4D6-40E3-4B66-B6C6-0CFCB3CABB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B6BDE-C4A8-4AAF-A237-647945F4A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070DC-B790-452B-88BD-A3C4E8D1AF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7C687-DBB7-4101-8B05-4519BF3DDB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AE346-BE08-4478-B1E4-2B0249606E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55587-3CF3-4ACE-BAC0-895F5ACF63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423CD-B7B3-48B0-A000-43AC41414D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4478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fld id="{34464416-CE76-4D71-8DC0-94815627EA3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black">
          <a:xfrm>
            <a:off x="-25400" y="1062038"/>
            <a:ext cx="7313613" cy="730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60338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pics.livejournal.com/dux_slava/pic/0003pye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g13.nnm.ru/9/e/e/3/8/2742b17cb4956a32bde4e6d1b77.jp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g15.nnm.ru/a/b/7/d/c/87995d04df99c2ae6a12e8f8fae.jpg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E%D0%B9%D1%86%D0%BE%D0%B2%D1%81%D0%BA%D0%B8%D0%B9_%D0%BA%D0%BB%D1%83%D0%B1_(%D1%80%D0%BE%D0%BC%D0%B0%D0%BD)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Palahniuk,_Chuck_MBFI_2011.jpg?uselang=ru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ru.wikipedia.org/wiki/%D0%9A%D0%BE%D0%BB%D1%8B%D0%B1%D0%B5%D0%BB%D1%8C%D0%BD%D0%B0%D1%8F_(%D1%80%D0%BE%D0%BC%D0%B0%D0%BD)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img11.nnm.ru/8/9/3/3/9/14c135b803250ac6abe58b9681f.gi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tendresse.ru/wp-content/img_titles/palahniuk_fightclub.jpg" TargetMode="External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Rectangle 37"/>
          <p:cNvSpPr>
            <a:spLocks noGrp="1" noChangeArrowheads="1"/>
          </p:cNvSpPr>
          <p:nvPr>
            <p:ph type="ctrTitle"/>
          </p:nvPr>
        </p:nvSpPr>
        <p:spPr bwMode="white">
          <a:xfrm>
            <a:off x="251520" y="1340768"/>
            <a:ext cx="7206952" cy="1728192"/>
          </a:xfrm>
        </p:spPr>
        <p:txBody>
          <a:bodyPr/>
          <a:lstStyle/>
          <a:p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Чак</a:t>
            </a:r>
            <a:r>
              <a:rPr lang="ru-RU" dirty="0" smtClean="0"/>
              <a:t> </a:t>
            </a:r>
            <a:r>
              <a:rPr lang="ru-RU" dirty="0" err="1" smtClean="0"/>
              <a:t>Паланик</a:t>
            </a:r>
            <a:r>
              <a:rPr lang="ru-RU" dirty="0" smtClean="0"/>
              <a:t>-</a:t>
            </a:r>
            <a:br>
              <a:rPr lang="ru-RU" dirty="0" smtClean="0"/>
            </a:br>
            <a:r>
              <a:rPr lang="ru-RU" dirty="0" smtClean="0"/>
              <a:t>   </a:t>
            </a:r>
            <a:br>
              <a:rPr lang="ru-RU" dirty="0" smtClean="0"/>
            </a:br>
            <a:r>
              <a:rPr lang="ru-RU" sz="3600" dirty="0" smtClean="0"/>
              <a:t>король контркультуры</a:t>
            </a:r>
            <a:endParaRPr lang="en-US" sz="3600" dirty="0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4607496" y="5085184"/>
            <a:ext cx="4536504" cy="1152128"/>
          </a:xfrm>
        </p:spPr>
        <p:txBody>
          <a:bodyPr/>
          <a:lstStyle/>
          <a:p>
            <a:r>
              <a:rPr lang="ru-RU" sz="2400" dirty="0" smtClean="0">
                <a:solidFill>
                  <a:srgbClr val="E9D13F"/>
                </a:solidFill>
              </a:rPr>
              <a:t>               </a:t>
            </a:r>
            <a:r>
              <a:rPr lang="ru-RU" sz="2400" dirty="0" smtClean="0">
                <a:solidFill>
                  <a:schemeClr val="tx1"/>
                </a:solidFill>
              </a:rPr>
              <a:t>Рыбина Светлана</a:t>
            </a:r>
          </a:p>
          <a:p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  МБОУ СОШ №174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60648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kern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Научное общество учащихся </a:t>
            </a:r>
            <a:endParaRPr lang="ru-RU" sz="2400" dirty="0">
              <a:solidFill>
                <a:srgbClr val="FFFFFF"/>
              </a:solidFill>
            </a:endParaRPr>
          </a:p>
        </p:txBody>
      </p:sp>
      <p:pic>
        <p:nvPicPr>
          <p:cNvPr id="5" name="Рисунок 4" descr="s320x24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908720"/>
            <a:ext cx="1876936" cy="2160240"/>
          </a:xfrm>
          <a:prstGeom prst="rect">
            <a:avLst/>
          </a:prstGeom>
          <a:noFill/>
          <a:ln w="28575" cmpd="sng">
            <a:solidFill>
              <a:schemeClr val="tx2">
                <a:lumMod val="25000"/>
              </a:schemeClr>
            </a:solidFill>
            <a:prstDash val="sysDot"/>
            <a:miter lim="800000"/>
            <a:headEnd/>
            <a:tailEnd/>
          </a:ln>
          <a:effectLst>
            <a:outerShdw blurRad="749300" dist="76200" dir="5400000" sx="113000" sy="113000" algn="ctr" rotWithShape="0">
              <a:schemeClr val="tx2">
                <a:lumMod val="25000"/>
                <a:alpha val="69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Поклонники и фанаты</a:t>
            </a:r>
            <a:endParaRPr lang="ru-RU" sz="4400" dirty="0"/>
          </a:p>
        </p:txBody>
      </p:sp>
      <p:pic>
        <p:nvPicPr>
          <p:cNvPr id="3" name="Рисунок 2" descr="C:\Users\Ирина\Desktop\Чак Паланик1\ioXd62ToIf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653136"/>
            <a:ext cx="2160240" cy="1656184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100000" sx="104000" sy="104000" algn="tr" rotWithShape="0">
              <a:schemeClr val="tx1">
                <a:lumMod val="65000"/>
                <a:lumOff val="35000"/>
                <a:alpha val="15000"/>
              </a:schemeClr>
            </a:outerShdw>
          </a:effectLst>
        </p:spPr>
      </p:pic>
      <p:pic>
        <p:nvPicPr>
          <p:cNvPr id="4" name="Рисунок 3" descr="C:\Users\Ирина\Desktop\Чартова дюжин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4536504" cy="2376264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C:\Users\Ирина\Desktop\Чак Паланик1\x_8fba3ff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340768"/>
            <a:ext cx="2736304" cy="1512168"/>
          </a:xfrm>
          <a:prstGeom prst="rect">
            <a:avLst/>
          </a:prstGeom>
          <a:noFill/>
          <a:ln w="38100">
            <a:solidFill>
              <a:srgbClr val="FFFFFF"/>
            </a:solidFill>
            <a:prstDash val="solid"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C:\Users\Ирина\Desktop\Чак Паланик1\x_771b5c5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653136"/>
            <a:ext cx="3240360" cy="1728192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338"/>
            <a:ext cx="7848600" cy="748382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Результаты соцопроса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gray">
          <a:xfrm>
            <a:off x="467544" y="2564904"/>
            <a:ext cx="2698750" cy="2679700"/>
          </a:xfrm>
          <a:prstGeom prst="ellipse">
            <a:avLst/>
          </a:prstGeom>
          <a:gradFill rotWithShape="1">
            <a:gsLst>
              <a:gs pos="0">
                <a:srgbClr val="080808"/>
              </a:gs>
              <a:gs pos="50000">
                <a:srgbClr val="080808">
                  <a:gamma/>
                  <a:tint val="45490"/>
                  <a:invGamma/>
                </a:srgbClr>
              </a:gs>
              <a:gs pos="100000">
                <a:srgbClr val="080808"/>
              </a:gs>
            </a:gsLst>
            <a:lin ang="2700000" scaled="1"/>
          </a:gradFill>
          <a:ln w="762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64" name="Arc 12"/>
          <p:cNvSpPr>
            <a:spLocks/>
          </p:cNvSpPr>
          <p:nvPr/>
        </p:nvSpPr>
        <p:spPr bwMode="gray">
          <a:xfrm>
            <a:off x="1763688" y="2564904"/>
            <a:ext cx="1185863" cy="1336675"/>
          </a:xfrm>
          <a:custGeom>
            <a:avLst/>
            <a:gdLst>
              <a:gd name="G0" fmla="+- 322 0 0"/>
              <a:gd name="G1" fmla="+- 21600 0 0"/>
              <a:gd name="G2" fmla="+- 21600 0 0"/>
              <a:gd name="T0" fmla="*/ 0 w 18999"/>
              <a:gd name="T1" fmla="*/ 2 h 21600"/>
              <a:gd name="T2" fmla="*/ 18999 w 18999"/>
              <a:gd name="T3" fmla="*/ 10750 h 21600"/>
              <a:gd name="T4" fmla="*/ 322 w 1899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99" h="21600" fill="none" extrusionOk="0">
                <a:moveTo>
                  <a:pt x="0" y="2"/>
                </a:moveTo>
                <a:cubicBezTo>
                  <a:pt x="107" y="0"/>
                  <a:pt x="214" y="-1"/>
                  <a:pt x="322" y="0"/>
                </a:cubicBezTo>
                <a:cubicBezTo>
                  <a:pt x="8018" y="0"/>
                  <a:pt x="15133" y="4095"/>
                  <a:pt x="18999" y="10749"/>
                </a:cubicBezTo>
              </a:path>
              <a:path w="18999" h="21600" stroke="0" extrusionOk="0">
                <a:moveTo>
                  <a:pt x="0" y="2"/>
                </a:moveTo>
                <a:cubicBezTo>
                  <a:pt x="107" y="0"/>
                  <a:pt x="214" y="-1"/>
                  <a:pt x="322" y="0"/>
                </a:cubicBezTo>
                <a:cubicBezTo>
                  <a:pt x="8018" y="0"/>
                  <a:pt x="15133" y="4095"/>
                  <a:pt x="18999" y="10749"/>
                </a:cubicBezTo>
                <a:lnTo>
                  <a:pt x="322" y="21600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65" name="Arc 13"/>
          <p:cNvSpPr>
            <a:spLocks/>
          </p:cNvSpPr>
          <p:nvPr/>
        </p:nvSpPr>
        <p:spPr bwMode="ltGray">
          <a:xfrm rot="5400000" flipH="1" flipV="1">
            <a:off x="-172217" y="3204667"/>
            <a:ext cx="2682875" cy="14033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8 w 43197"/>
              <a:gd name="T1" fmla="*/ 22479 h 22479"/>
              <a:gd name="T2" fmla="*/ 43197 w 43197"/>
              <a:gd name="T3" fmla="*/ 21211 h 22479"/>
              <a:gd name="T4" fmla="*/ 21600 w 43197"/>
              <a:gd name="T5" fmla="*/ 21600 h 22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7" h="22479" fill="none" extrusionOk="0">
                <a:moveTo>
                  <a:pt x="17" y="22479"/>
                </a:moveTo>
                <a:cubicBezTo>
                  <a:pt x="5" y="22186"/>
                  <a:pt x="0" y="218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377" y="-1"/>
                  <a:pt x="42984" y="9435"/>
                  <a:pt x="43196" y="21211"/>
                </a:cubicBezTo>
              </a:path>
              <a:path w="43197" h="22479" stroke="0" extrusionOk="0">
                <a:moveTo>
                  <a:pt x="17" y="22479"/>
                </a:moveTo>
                <a:cubicBezTo>
                  <a:pt x="5" y="22186"/>
                  <a:pt x="0" y="218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377" y="-1"/>
                  <a:pt x="42984" y="9435"/>
                  <a:pt x="43196" y="21211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hlink"/>
          </a:solidFill>
          <a:ln w="76200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66" name="Arc 14"/>
          <p:cNvSpPr>
            <a:spLocks/>
          </p:cNvSpPr>
          <p:nvPr/>
        </p:nvSpPr>
        <p:spPr bwMode="ltGray">
          <a:xfrm rot="9670427">
            <a:off x="1543845" y="3449069"/>
            <a:ext cx="1728787" cy="16017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84 w 27700"/>
              <a:gd name="T1" fmla="*/ 25655 h 25655"/>
              <a:gd name="T2" fmla="*/ 27700 w 27700"/>
              <a:gd name="T3" fmla="*/ 879 h 25655"/>
              <a:gd name="T4" fmla="*/ 21600 w 27700"/>
              <a:gd name="T5" fmla="*/ 21600 h 25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700" h="25655" fill="none" extrusionOk="0">
                <a:moveTo>
                  <a:pt x="384" y="25654"/>
                </a:moveTo>
                <a:cubicBezTo>
                  <a:pt x="128" y="24318"/>
                  <a:pt x="0" y="2296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664" y="-1"/>
                  <a:pt x="25719" y="296"/>
                  <a:pt x="27699" y="879"/>
                </a:cubicBezTo>
              </a:path>
              <a:path w="27700" h="25655" stroke="0" extrusionOk="0">
                <a:moveTo>
                  <a:pt x="384" y="25654"/>
                </a:moveTo>
                <a:cubicBezTo>
                  <a:pt x="128" y="24318"/>
                  <a:pt x="0" y="2296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664" y="-1"/>
                  <a:pt x="25719" y="296"/>
                  <a:pt x="27699" y="879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folHlink"/>
          </a:solidFill>
          <a:ln w="76200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67" name="Oval 15"/>
          <p:cNvSpPr>
            <a:spLocks noChangeArrowheads="1"/>
          </p:cNvSpPr>
          <p:nvPr/>
        </p:nvSpPr>
        <p:spPr bwMode="gray">
          <a:xfrm>
            <a:off x="1403648" y="3573016"/>
            <a:ext cx="708025" cy="708025"/>
          </a:xfrm>
          <a:prstGeom prst="ellipse">
            <a:avLst/>
          </a:prstGeom>
          <a:solidFill>
            <a:schemeClr val="accent1"/>
          </a:solidFill>
          <a:ln w="254000">
            <a:solidFill>
              <a:srgbClr val="FFFFFF">
                <a:alpha val="89999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 rot="16200000" flipV="1">
            <a:off x="2191971" y="3079124"/>
            <a:ext cx="2006600" cy="442913"/>
            <a:chOff x="2532" y="1051"/>
            <a:chExt cx="893" cy="246"/>
          </a:xfrm>
        </p:grpSpPr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49170" name="AutoShape 18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1" name="AutoShape 19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2" name="AutoShape 20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3" name="AutoShape 21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22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49175" name="AutoShape 23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6" name="AutoShape 24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7" name="AutoShape 25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8" name="AutoShape 26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9184" name="Text Box 32"/>
          <p:cNvSpPr txBox="1">
            <a:spLocks noChangeArrowheads="1"/>
          </p:cNvSpPr>
          <p:nvPr/>
        </p:nvSpPr>
        <p:spPr bwMode="black">
          <a:xfrm>
            <a:off x="467544" y="3717032"/>
            <a:ext cx="863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FEFEFE"/>
                </a:solidFill>
              </a:rPr>
              <a:t>55%</a:t>
            </a:r>
          </a:p>
        </p:txBody>
      </p:sp>
      <p:sp>
        <p:nvSpPr>
          <p:cNvPr id="49185" name="Text Box 33"/>
          <p:cNvSpPr txBox="1">
            <a:spLocks noChangeArrowheads="1"/>
          </p:cNvSpPr>
          <p:nvPr/>
        </p:nvSpPr>
        <p:spPr bwMode="black">
          <a:xfrm>
            <a:off x="1907704" y="2924944"/>
            <a:ext cx="863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FEFEFE"/>
                </a:solidFill>
              </a:rPr>
              <a:t>16%</a:t>
            </a:r>
          </a:p>
        </p:txBody>
      </p:sp>
      <p:sp>
        <p:nvSpPr>
          <p:cNvPr id="49186" name="Text Box 34"/>
          <p:cNvSpPr txBox="1">
            <a:spLocks noChangeArrowheads="1"/>
          </p:cNvSpPr>
          <p:nvPr/>
        </p:nvSpPr>
        <p:spPr bwMode="black">
          <a:xfrm>
            <a:off x="2123728" y="4293096"/>
            <a:ext cx="863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FEFEFE"/>
                </a:solidFill>
              </a:rPr>
              <a:t>45%</a:t>
            </a:r>
          </a:p>
        </p:txBody>
      </p:sp>
      <p:sp>
        <p:nvSpPr>
          <p:cNvPr id="49187" name="Oval 35"/>
          <p:cNvSpPr>
            <a:spLocks noChangeArrowheads="1"/>
          </p:cNvSpPr>
          <p:nvPr/>
        </p:nvSpPr>
        <p:spPr bwMode="gray">
          <a:xfrm>
            <a:off x="5220072" y="2420888"/>
            <a:ext cx="2698750" cy="2679700"/>
          </a:xfrm>
          <a:prstGeom prst="ellipse">
            <a:avLst/>
          </a:prstGeom>
          <a:gradFill rotWithShape="1">
            <a:gsLst>
              <a:gs pos="0">
                <a:srgbClr val="080808"/>
              </a:gs>
              <a:gs pos="50000">
                <a:srgbClr val="080808">
                  <a:gamma/>
                  <a:tint val="42353"/>
                  <a:invGamma/>
                </a:srgbClr>
              </a:gs>
              <a:gs pos="100000">
                <a:srgbClr val="080808"/>
              </a:gs>
            </a:gsLst>
            <a:lin ang="2700000" scaled="1"/>
          </a:gradFill>
          <a:ln w="762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88" name="Arc 36"/>
          <p:cNvSpPr>
            <a:spLocks/>
          </p:cNvSpPr>
          <p:nvPr/>
        </p:nvSpPr>
        <p:spPr bwMode="gray">
          <a:xfrm>
            <a:off x="6588224" y="2492896"/>
            <a:ext cx="1185862" cy="1336675"/>
          </a:xfrm>
          <a:custGeom>
            <a:avLst/>
            <a:gdLst>
              <a:gd name="G0" fmla="+- 322 0 0"/>
              <a:gd name="G1" fmla="+- 21600 0 0"/>
              <a:gd name="G2" fmla="+- 21600 0 0"/>
              <a:gd name="T0" fmla="*/ 0 w 18999"/>
              <a:gd name="T1" fmla="*/ 2 h 21600"/>
              <a:gd name="T2" fmla="*/ 18999 w 18999"/>
              <a:gd name="T3" fmla="*/ 10750 h 21600"/>
              <a:gd name="T4" fmla="*/ 322 w 1899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99" h="21600" fill="none" extrusionOk="0">
                <a:moveTo>
                  <a:pt x="0" y="2"/>
                </a:moveTo>
                <a:cubicBezTo>
                  <a:pt x="107" y="0"/>
                  <a:pt x="214" y="-1"/>
                  <a:pt x="322" y="0"/>
                </a:cubicBezTo>
                <a:cubicBezTo>
                  <a:pt x="8018" y="0"/>
                  <a:pt x="15133" y="4095"/>
                  <a:pt x="18999" y="10749"/>
                </a:cubicBezTo>
              </a:path>
              <a:path w="18999" h="21600" stroke="0" extrusionOk="0">
                <a:moveTo>
                  <a:pt x="0" y="2"/>
                </a:moveTo>
                <a:cubicBezTo>
                  <a:pt x="107" y="0"/>
                  <a:pt x="214" y="-1"/>
                  <a:pt x="322" y="0"/>
                </a:cubicBezTo>
                <a:cubicBezTo>
                  <a:pt x="8018" y="0"/>
                  <a:pt x="15133" y="4095"/>
                  <a:pt x="18999" y="10749"/>
                </a:cubicBezTo>
                <a:lnTo>
                  <a:pt x="322" y="21600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89" name="Arc 37"/>
          <p:cNvSpPr>
            <a:spLocks/>
          </p:cNvSpPr>
          <p:nvPr/>
        </p:nvSpPr>
        <p:spPr bwMode="ltGray">
          <a:xfrm rot="5400000" flipH="1" flipV="1">
            <a:off x="4942831" y="2842145"/>
            <a:ext cx="2046287" cy="1347788"/>
          </a:xfrm>
          <a:custGeom>
            <a:avLst/>
            <a:gdLst>
              <a:gd name="G0" fmla="+- 11342 0 0"/>
              <a:gd name="G1" fmla="+- 21600 0 0"/>
              <a:gd name="G2" fmla="+- 21600 0 0"/>
              <a:gd name="T0" fmla="*/ 0 w 32939"/>
              <a:gd name="T1" fmla="*/ 3217 h 21600"/>
              <a:gd name="T2" fmla="*/ 32939 w 32939"/>
              <a:gd name="T3" fmla="*/ 21211 h 21600"/>
              <a:gd name="T4" fmla="*/ 11342 w 3293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939" h="21600" fill="none" extrusionOk="0">
                <a:moveTo>
                  <a:pt x="0" y="3217"/>
                </a:moveTo>
                <a:cubicBezTo>
                  <a:pt x="3409" y="1113"/>
                  <a:pt x="7336" y="-1"/>
                  <a:pt x="11342" y="0"/>
                </a:cubicBezTo>
                <a:cubicBezTo>
                  <a:pt x="23119" y="0"/>
                  <a:pt x="32726" y="9435"/>
                  <a:pt x="32938" y="21211"/>
                </a:cubicBezTo>
              </a:path>
              <a:path w="32939" h="21600" stroke="0" extrusionOk="0">
                <a:moveTo>
                  <a:pt x="0" y="3217"/>
                </a:moveTo>
                <a:cubicBezTo>
                  <a:pt x="3409" y="1113"/>
                  <a:pt x="7336" y="-1"/>
                  <a:pt x="11342" y="0"/>
                </a:cubicBezTo>
                <a:cubicBezTo>
                  <a:pt x="23119" y="0"/>
                  <a:pt x="32726" y="9435"/>
                  <a:pt x="32938" y="21211"/>
                </a:cubicBezTo>
                <a:lnTo>
                  <a:pt x="11342" y="21600"/>
                </a:lnTo>
                <a:close/>
              </a:path>
            </a:pathLst>
          </a:custGeom>
          <a:solidFill>
            <a:schemeClr val="hlink"/>
          </a:solidFill>
          <a:ln w="76200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90" name="Arc 38"/>
          <p:cNvSpPr>
            <a:spLocks/>
          </p:cNvSpPr>
          <p:nvPr/>
        </p:nvSpPr>
        <p:spPr bwMode="ltGray">
          <a:xfrm rot="9670427">
            <a:off x="5479485" y="3526647"/>
            <a:ext cx="2655887" cy="16017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84 w 42617"/>
              <a:gd name="T1" fmla="*/ 25655 h 25655"/>
              <a:gd name="T2" fmla="*/ 42617 w 42617"/>
              <a:gd name="T3" fmla="*/ 16614 h 25655"/>
              <a:gd name="T4" fmla="*/ 21600 w 42617"/>
              <a:gd name="T5" fmla="*/ 21600 h 25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617" h="25655" fill="none" extrusionOk="0">
                <a:moveTo>
                  <a:pt x="384" y="25654"/>
                </a:moveTo>
                <a:cubicBezTo>
                  <a:pt x="128" y="24318"/>
                  <a:pt x="0" y="2296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1608" y="-1"/>
                  <a:pt x="40306" y="6875"/>
                  <a:pt x="42616" y="16614"/>
                </a:cubicBezTo>
              </a:path>
              <a:path w="42617" h="25655" stroke="0" extrusionOk="0">
                <a:moveTo>
                  <a:pt x="384" y="25654"/>
                </a:moveTo>
                <a:cubicBezTo>
                  <a:pt x="128" y="24318"/>
                  <a:pt x="0" y="2296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1608" y="-1"/>
                  <a:pt x="40306" y="6875"/>
                  <a:pt x="42616" y="16614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folHlink"/>
          </a:solidFill>
          <a:ln w="76200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91" name="Oval 39"/>
          <p:cNvSpPr>
            <a:spLocks noChangeArrowheads="1"/>
          </p:cNvSpPr>
          <p:nvPr/>
        </p:nvSpPr>
        <p:spPr bwMode="gray">
          <a:xfrm>
            <a:off x="6300192" y="3501008"/>
            <a:ext cx="708025" cy="708025"/>
          </a:xfrm>
          <a:prstGeom prst="ellipse">
            <a:avLst/>
          </a:prstGeom>
          <a:solidFill>
            <a:schemeClr val="accent1"/>
          </a:solidFill>
          <a:ln w="254000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" name="Group 40"/>
          <p:cNvGrpSpPr>
            <a:grpSpLocks/>
          </p:cNvGrpSpPr>
          <p:nvPr/>
        </p:nvGrpSpPr>
        <p:grpSpPr bwMode="auto">
          <a:xfrm rot="14245961" flipV="1">
            <a:off x="6311624" y="2588115"/>
            <a:ext cx="2006600" cy="442912"/>
            <a:chOff x="2532" y="1051"/>
            <a:chExt cx="893" cy="246"/>
          </a:xfrm>
        </p:grpSpPr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49194" name="AutoShape 42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95" name="AutoShape 43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96" name="AutoShape 44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97" name="AutoShape 45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49199" name="AutoShape 47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00" name="AutoShape 48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01" name="AutoShape 49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02" name="AutoShape 50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1" name="Group 51"/>
          <p:cNvGrpSpPr>
            <a:grpSpLocks/>
          </p:cNvGrpSpPr>
          <p:nvPr/>
        </p:nvGrpSpPr>
        <p:grpSpPr bwMode="auto">
          <a:xfrm rot="3836024" flipV="1">
            <a:off x="4662066" y="4601366"/>
            <a:ext cx="1658938" cy="328612"/>
            <a:chOff x="1565" y="2568"/>
            <a:chExt cx="1118" cy="279"/>
          </a:xfrm>
        </p:grpSpPr>
        <p:sp>
          <p:nvSpPr>
            <p:cNvPr id="49204" name="AutoShape 52"/>
            <p:cNvSpPr>
              <a:spLocks noChangeArrowheads="1"/>
            </p:cNvSpPr>
            <p:nvPr/>
          </p:nvSpPr>
          <p:spPr bwMode="gray">
            <a:xfrm rot="5263130">
              <a:off x="1859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205" name="AutoShape 53"/>
            <p:cNvSpPr>
              <a:spLocks noChangeArrowheads="1"/>
            </p:cNvSpPr>
            <p:nvPr/>
          </p:nvSpPr>
          <p:spPr bwMode="gray">
            <a:xfrm rot="6078281">
              <a:off x="1995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206" name="AutoShape 54"/>
            <p:cNvSpPr>
              <a:spLocks noChangeArrowheads="1"/>
            </p:cNvSpPr>
            <p:nvPr/>
          </p:nvSpPr>
          <p:spPr bwMode="gray">
            <a:xfrm rot="6373927">
              <a:off x="2071" y="229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207" name="AutoShape 55"/>
            <p:cNvSpPr>
              <a:spLocks noChangeArrowheads="1"/>
            </p:cNvSpPr>
            <p:nvPr/>
          </p:nvSpPr>
          <p:spPr bwMode="gray">
            <a:xfrm rot="6906312">
              <a:off x="2161" y="232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9208" name="Text Box 56"/>
          <p:cNvSpPr txBox="1">
            <a:spLocks noChangeArrowheads="1"/>
          </p:cNvSpPr>
          <p:nvPr/>
        </p:nvSpPr>
        <p:spPr bwMode="black">
          <a:xfrm>
            <a:off x="5652120" y="3356992"/>
            <a:ext cx="8636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rgbClr val="FEFEFE"/>
                </a:solidFill>
              </a:rPr>
              <a:t>34</a:t>
            </a:r>
            <a:r>
              <a:rPr lang="en-US" sz="1600" dirty="0" smtClean="0">
                <a:solidFill>
                  <a:srgbClr val="FEFEFE"/>
                </a:solidFill>
              </a:rPr>
              <a:t>%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49209" name="Text Box 57"/>
          <p:cNvSpPr txBox="1">
            <a:spLocks noChangeArrowheads="1"/>
          </p:cNvSpPr>
          <p:nvPr/>
        </p:nvSpPr>
        <p:spPr bwMode="black">
          <a:xfrm>
            <a:off x="6804248" y="2924944"/>
            <a:ext cx="863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FEFEFE"/>
                </a:solidFill>
              </a:rPr>
              <a:t>16%</a:t>
            </a:r>
          </a:p>
        </p:txBody>
      </p:sp>
      <p:sp>
        <p:nvSpPr>
          <p:cNvPr id="49210" name="Text Box 58"/>
          <p:cNvSpPr txBox="1">
            <a:spLocks noChangeArrowheads="1"/>
          </p:cNvSpPr>
          <p:nvPr/>
        </p:nvSpPr>
        <p:spPr bwMode="black">
          <a:xfrm>
            <a:off x="6804248" y="4293096"/>
            <a:ext cx="863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FEFEFE"/>
                </a:solidFill>
              </a:rPr>
              <a:t>50%</a:t>
            </a:r>
          </a:p>
        </p:txBody>
      </p: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467544" y="1340768"/>
            <a:ext cx="219075" cy="219075"/>
            <a:chOff x="1021" y="2525"/>
            <a:chExt cx="416" cy="414"/>
          </a:xfrm>
        </p:grpSpPr>
        <p:sp>
          <p:nvSpPr>
            <p:cNvPr id="49212" name="Oval 60"/>
            <p:cNvSpPr>
              <a:spLocks noChangeArrowheads="1"/>
            </p:cNvSpPr>
            <p:nvPr/>
          </p:nvSpPr>
          <p:spPr bwMode="gray">
            <a:xfrm>
              <a:off x="1021" y="2527"/>
              <a:ext cx="416" cy="412"/>
            </a:xfrm>
            <a:prstGeom prst="ellipse">
              <a:avLst/>
            </a:prstGeom>
            <a:solidFill>
              <a:schemeClr val="hlink"/>
            </a:solidFill>
            <a:ln w="127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9213" name="Picture 61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056" y="2525"/>
              <a:ext cx="344" cy="344"/>
            </a:xfrm>
            <a:prstGeom prst="rect">
              <a:avLst/>
            </a:prstGeom>
            <a:noFill/>
          </p:spPr>
        </p:pic>
      </p:grpSp>
      <p:grpSp>
        <p:nvGrpSpPr>
          <p:cNvPr id="13" name="Group 62"/>
          <p:cNvGrpSpPr>
            <a:grpSpLocks/>
          </p:cNvGrpSpPr>
          <p:nvPr/>
        </p:nvGrpSpPr>
        <p:grpSpPr bwMode="auto">
          <a:xfrm>
            <a:off x="5220072" y="1988840"/>
            <a:ext cx="219075" cy="218017"/>
            <a:chOff x="1021" y="2527"/>
            <a:chExt cx="416" cy="412"/>
          </a:xfrm>
        </p:grpSpPr>
        <p:sp>
          <p:nvSpPr>
            <p:cNvPr id="49215" name="Oval 63"/>
            <p:cNvSpPr>
              <a:spLocks noChangeArrowheads="1"/>
            </p:cNvSpPr>
            <p:nvPr/>
          </p:nvSpPr>
          <p:spPr bwMode="ltGray">
            <a:xfrm>
              <a:off x="1021" y="2527"/>
              <a:ext cx="416" cy="412"/>
            </a:xfrm>
            <a:prstGeom prst="ellipse">
              <a:avLst/>
            </a:prstGeom>
            <a:solidFill>
              <a:schemeClr val="accent2"/>
            </a:solidFill>
            <a:ln w="127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9216" name="Picture 64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ltGray">
            <a:xfrm>
              <a:off x="1158" y="2627"/>
              <a:ext cx="242" cy="242"/>
            </a:xfrm>
            <a:prstGeom prst="rect">
              <a:avLst/>
            </a:prstGeom>
            <a:noFill/>
          </p:spPr>
        </p:pic>
      </p:grp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467544" y="1700808"/>
            <a:ext cx="219075" cy="219075"/>
            <a:chOff x="1021" y="2525"/>
            <a:chExt cx="416" cy="414"/>
          </a:xfrm>
        </p:grpSpPr>
        <p:sp>
          <p:nvSpPr>
            <p:cNvPr id="49218" name="Oval 66"/>
            <p:cNvSpPr>
              <a:spLocks noChangeArrowheads="1"/>
            </p:cNvSpPr>
            <p:nvPr/>
          </p:nvSpPr>
          <p:spPr bwMode="ltGray">
            <a:xfrm>
              <a:off x="1021" y="2527"/>
              <a:ext cx="416" cy="412"/>
            </a:xfrm>
            <a:prstGeom prst="ellipse">
              <a:avLst/>
            </a:prstGeom>
            <a:solidFill>
              <a:schemeClr val="folHlink"/>
            </a:solidFill>
            <a:ln w="127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9219" name="Picture 67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ltGray">
            <a:xfrm>
              <a:off x="1056" y="2525"/>
              <a:ext cx="344" cy="344"/>
            </a:xfrm>
            <a:prstGeom prst="rect">
              <a:avLst/>
            </a:prstGeom>
            <a:noFill/>
          </p:spPr>
        </p:pic>
      </p:grpSp>
      <p:sp>
        <p:nvSpPr>
          <p:cNvPr id="49221" name="Text Box 69"/>
          <p:cNvSpPr txBox="1">
            <a:spLocks noChangeArrowheads="1"/>
          </p:cNvSpPr>
          <p:nvPr/>
        </p:nvSpPr>
        <p:spPr bwMode="black">
          <a:xfrm>
            <a:off x="755576" y="1628800"/>
            <a:ext cx="3348880" cy="1292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0" hangingPunct="0"/>
            <a:endParaRPr lang="ru-RU" b="0" dirty="0" smtClean="0">
              <a:latin typeface="Arial" pitchFamily="34" charset="0"/>
              <a:cs typeface="Arial" pitchFamily="34" charset="0"/>
            </a:endParaRPr>
          </a:p>
          <a:p>
            <a:pPr lvl="0" algn="l" eaLnBrk="0" hangingPunct="0"/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читаю только программные</a:t>
            </a:r>
          </a:p>
          <a:p>
            <a:pPr lvl="0" algn="l" eaLnBrk="0" hangingPunct="0"/>
            <a:r>
              <a:rPr lang="ru-RU" dirty="0" smtClean="0">
                <a:latin typeface="Calibri" pitchFamily="34" charset="0"/>
                <a:cs typeface="Times New Roman" pitchFamily="18" charset="0"/>
              </a:rPr>
              <a:t>                         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1600" dirty="0"/>
          </a:p>
        </p:txBody>
      </p:sp>
      <p:grpSp>
        <p:nvGrpSpPr>
          <p:cNvPr id="72" name="Group 59"/>
          <p:cNvGrpSpPr>
            <a:grpSpLocks/>
          </p:cNvGrpSpPr>
          <p:nvPr/>
        </p:nvGrpSpPr>
        <p:grpSpPr bwMode="auto">
          <a:xfrm>
            <a:off x="5220072" y="1268760"/>
            <a:ext cx="219075" cy="219075"/>
            <a:chOff x="1021" y="2525"/>
            <a:chExt cx="416" cy="414"/>
          </a:xfrm>
        </p:grpSpPr>
        <p:sp>
          <p:nvSpPr>
            <p:cNvPr id="73" name="Oval 60"/>
            <p:cNvSpPr>
              <a:spLocks noChangeArrowheads="1"/>
            </p:cNvSpPr>
            <p:nvPr/>
          </p:nvSpPr>
          <p:spPr bwMode="gray">
            <a:xfrm>
              <a:off x="1021" y="2527"/>
              <a:ext cx="416" cy="412"/>
            </a:xfrm>
            <a:prstGeom prst="ellipse">
              <a:avLst/>
            </a:prstGeom>
            <a:solidFill>
              <a:schemeClr val="hlink"/>
            </a:solidFill>
            <a:ln w="127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4" name="Picture 61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056" y="2525"/>
              <a:ext cx="344" cy="344"/>
            </a:xfrm>
            <a:prstGeom prst="rect">
              <a:avLst/>
            </a:prstGeom>
            <a:noFill/>
          </p:spPr>
        </p:pic>
      </p:grpSp>
      <p:grpSp>
        <p:nvGrpSpPr>
          <p:cNvPr id="75" name="Group 62"/>
          <p:cNvGrpSpPr>
            <a:grpSpLocks/>
          </p:cNvGrpSpPr>
          <p:nvPr/>
        </p:nvGrpSpPr>
        <p:grpSpPr bwMode="auto">
          <a:xfrm>
            <a:off x="467544" y="2060848"/>
            <a:ext cx="219075" cy="218017"/>
            <a:chOff x="1021" y="2527"/>
            <a:chExt cx="416" cy="412"/>
          </a:xfrm>
        </p:grpSpPr>
        <p:sp>
          <p:nvSpPr>
            <p:cNvPr id="76" name="Oval 63"/>
            <p:cNvSpPr>
              <a:spLocks noChangeArrowheads="1"/>
            </p:cNvSpPr>
            <p:nvPr/>
          </p:nvSpPr>
          <p:spPr bwMode="ltGray">
            <a:xfrm>
              <a:off x="1021" y="2527"/>
              <a:ext cx="416" cy="412"/>
            </a:xfrm>
            <a:prstGeom prst="ellipse">
              <a:avLst/>
            </a:prstGeom>
            <a:solidFill>
              <a:schemeClr val="accent2"/>
            </a:solidFill>
            <a:ln w="127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7" name="Picture 64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ltGray">
            <a:xfrm>
              <a:off x="1158" y="2627"/>
              <a:ext cx="242" cy="242"/>
            </a:xfrm>
            <a:prstGeom prst="rect">
              <a:avLst/>
            </a:prstGeom>
            <a:noFill/>
          </p:spPr>
        </p:pic>
      </p:grpSp>
      <p:grpSp>
        <p:nvGrpSpPr>
          <p:cNvPr id="78" name="Group 65"/>
          <p:cNvGrpSpPr>
            <a:grpSpLocks/>
          </p:cNvGrpSpPr>
          <p:nvPr/>
        </p:nvGrpSpPr>
        <p:grpSpPr bwMode="auto">
          <a:xfrm>
            <a:off x="5220072" y="1628800"/>
            <a:ext cx="219075" cy="219075"/>
            <a:chOff x="1021" y="2525"/>
            <a:chExt cx="416" cy="414"/>
          </a:xfrm>
        </p:grpSpPr>
        <p:sp>
          <p:nvSpPr>
            <p:cNvPr id="79" name="Oval 66"/>
            <p:cNvSpPr>
              <a:spLocks noChangeArrowheads="1"/>
            </p:cNvSpPr>
            <p:nvPr/>
          </p:nvSpPr>
          <p:spPr bwMode="ltGray">
            <a:xfrm>
              <a:off x="1021" y="2527"/>
              <a:ext cx="416" cy="412"/>
            </a:xfrm>
            <a:prstGeom prst="ellipse">
              <a:avLst/>
            </a:prstGeom>
            <a:solidFill>
              <a:schemeClr val="folHlink"/>
            </a:solidFill>
            <a:ln w="127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80" name="Picture 67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ltGray">
            <a:xfrm>
              <a:off x="1056" y="2525"/>
              <a:ext cx="344" cy="344"/>
            </a:xfrm>
            <a:prstGeom prst="rect">
              <a:avLst/>
            </a:prstGeom>
            <a:noFill/>
          </p:spPr>
        </p:pic>
      </p:grpSp>
      <p:sp>
        <p:nvSpPr>
          <p:cNvPr id="81" name="Прямоугольник 80"/>
          <p:cNvSpPr/>
          <p:nvPr/>
        </p:nvSpPr>
        <p:spPr>
          <a:xfrm>
            <a:off x="5508104" y="1916832"/>
            <a:ext cx="432048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0" hangingPunct="0"/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нет, книжные герои далеки   от</a:t>
            </a:r>
          </a:p>
          <a:p>
            <a:pPr lvl="0" algn="l" eaLnBrk="0" hangingPunct="0"/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реальности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l" eaLnBrk="0" hangingPunct="0"/>
            <a:endParaRPr lang="ru-RU" sz="4000" b="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5364088" y="1556792"/>
            <a:ext cx="3635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иногда, когда ситуации  похожи</a:t>
            </a:r>
            <a:endParaRPr lang="en-US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5481655" y="1196752"/>
            <a:ext cx="349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всегда сравниваю героя с собой </a:t>
            </a:r>
            <a:endParaRPr lang="en-US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666834" y="1268760"/>
            <a:ext cx="3491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да, просто «проглатываю» книги</a:t>
            </a:r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683568" y="1556792"/>
            <a:ext cx="2339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нет, не люблю читать</a:t>
            </a:r>
            <a:endParaRPr lang="ru-RU" dirty="0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gray">
          <a:xfrm>
            <a:off x="179512" y="5373216"/>
            <a:ext cx="1835696" cy="1268760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Знаком ли ты</a:t>
            </a:r>
          </a:p>
          <a:p>
            <a:r>
              <a:rPr lang="ru-RU" dirty="0" smtClean="0"/>
              <a:t> с творчеством</a:t>
            </a:r>
          </a:p>
          <a:p>
            <a:r>
              <a:rPr lang="ru-RU" dirty="0" smtClean="0"/>
              <a:t> Ч </a:t>
            </a:r>
            <a:r>
              <a:rPr lang="ru-RU" dirty="0" err="1" smtClean="0"/>
              <a:t>Паланика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89" name="Rectangle 3"/>
          <p:cNvSpPr>
            <a:spLocks noChangeArrowheads="1"/>
          </p:cNvSpPr>
          <p:nvPr/>
        </p:nvSpPr>
        <p:spPr bwMode="gray">
          <a:xfrm>
            <a:off x="3779912" y="5301208"/>
            <a:ext cx="2376264" cy="1368152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dirty="0" smtClean="0"/>
              <a:t>Хотел бы почитать</a:t>
            </a:r>
          </a:p>
          <a:p>
            <a:pPr algn="l"/>
            <a:r>
              <a:rPr lang="ru-RU" dirty="0" smtClean="0"/>
              <a:t> после знакомства </a:t>
            </a:r>
          </a:p>
          <a:p>
            <a:pPr algn="l"/>
            <a:r>
              <a:rPr lang="ru-RU" dirty="0" smtClean="0"/>
              <a:t>с моей работой?</a:t>
            </a:r>
            <a:endParaRPr lang="ru-RU" dirty="0"/>
          </a:p>
        </p:txBody>
      </p:sp>
      <p:sp>
        <p:nvSpPr>
          <p:cNvPr id="94" name="Rectangle 16"/>
          <p:cNvSpPr>
            <a:spLocks noChangeArrowheads="1"/>
          </p:cNvSpPr>
          <p:nvPr/>
        </p:nvSpPr>
        <p:spPr bwMode="gray">
          <a:xfrm>
            <a:off x="1979712" y="5733256"/>
            <a:ext cx="1207914" cy="288032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r>
              <a:rPr lang="ru-RU" dirty="0" smtClean="0"/>
              <a:t>35% -нет</a:t>
            </a:r>
            <a:endParaRPr lang="ru-RU" dirty="0"/>
          </a:p>
        </p:txBody>
      </p:sp>
      <p:sp>
        <p:nvSpPr>
          <p:cNvPr id="95" name="Rectangle 16"/>
          <p:cNvSpPr>
            <a:spLocks noChangeArrowheads="1"/>
          </p:cNvSpPr>
          <p:nvPr/>
        </p:nvSpPr>
        <p:spPr bwMode="gray">
          <a:xfrm>
            <a:off x="6156176" y="6237312"/>
            <a:ext cx="2592288" cy="288032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r>
              <a:rPr lang="ru-RU" dirty="0" smtClean="0"/>
              <a:t>21 %-нет, не мой жанр</a:t>
            </a:r>
            <a:endParaRPr lang="ru-RU" dirty="0"/>
          </a:p>
        </p:txBody>
      </p:sp>
      <p:sp>
        <p:nvSpPr>
          <p:cNvPr id="96" name="Rectangle 11"/>
          <p:cNvSpPr>
            <a:spLocks noChangeArrowheads="1"/>
          </p:cNvSpPr>
          <p:nvPr/>
        </p:nvSpPr>
        <p:spPr bwMode="gray">
          <a:xfrm>
            <a:off x="6156176" y="5805264"/>
            <a:ext cx="2987824" cy="288032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tint val="7372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l"/>
            <a:r>
              <a:rPr lang="ru-RU" dirty="0" smtClean="0"/>
              <a:t> 79% -  да</a:t>
            </a:r>
            <a:endParaRPr lang="ru-RU" dirty="0"/>
          </a:p>
        </p:txBody>
      </p:sp>
      <p:sp>
        <p:nvSpPr>
          <p:cNvPr id="97" name="Rectangle 11"/>
          <p:cNvSpPr>
            <a:spLocks noChangeArrowheads="1"/>
          </p:cNvSpPr>
          <p:nvPr/>
        </p:nvSpPr>
        <p:spPr bwMode="gray">
          <a:xfrm>
            <a:off x="1979712" y="6237312"/>
            <a:ext cx="1584176" cy="288032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tint val="7372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l"/>
            <a:r>
              <a:rPr lang="ru-RU" dirty="0" smtClean="0"/>
              <a:t>  65% -да</a:t>
            </a:r>
            <a:endParaRPr lang="ru-RU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2771800" y="2204864"/>
            <a:ext cx="1625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произведения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AutoShape 3"/>
          <p:cNvSpPr>
            <a:spLocks noChangeArrowheads="1"/>
          </p:cNvSpPr>
          <p:nvPr/>
        </p:nvSpPr>
        <p:spPr bwMode="gray">
          <a:xfrm>
            <a:off x="3635896" y="4869160"/>
            <a:ext cx="2284413" cy="1574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82353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gray">
          <a:xfrm>
            <a:off x="3995936" y="5589240"/>
            <a:ext cx="162068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 smtClean="0">
                <a:solidFill>
                  <a:srgbClr val="FFFFFF"/>
                </a:solidFill>
                <a:cs typeface="Arial" charset="0"/>
              </a:rPr>
              <a:t>Стоит почитать?</a:t>
            </a:r>
            <a:endParaRPr lang="en-US" sz="2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7608" name="Rectangle 24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6228184" cy="794048"/>
          </a:xfrm>
        </p:spPr>
        <p:txBody>
          <a:bodyPr/>
          <a:lstStyle/>
          <a:p>
            <a:r>
              <a:rPr lang="ru-RU" dirty="0" smtClean="0"/>
              <a:t>Гений или графоман ?</a:t>
            </a:r>
            <a:endParaRPr lang="en-US" dirty="0"/>
          </a:p>
        </p:txBody>
      </p:sp>
      <p:pic>
        <p:nvPicPr>
          <p:cNvPr id="25" name="Рисунок 24" descr="C:\Users\Ирина\Desktop\к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37112"/>
            <a:ext cx="2238375" cy="2238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</p:pic>
      <p:pic>
        <p:nvPicPr>
          <p:cNvPr id="26" name="Рисунок 25" descr="C:\Users\Ирина\Desktop\чтен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052736"/>
            <a:ext cx="2448272" cy="151216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</p:pic>
      <p:pic>
        <p:nvPicPr>
          <p:cNvPr id="27" name="Рисунок 26" descr="C:\Users\Ирина\Desktop\книг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581128"/>
            <a:ext cx="2088232" cy="1368152"/>
          </a:xfrm>
          <a:prstGeom prst="rect">
            <a:avLst/>
          </a:prstGeom>
          <a:noFill/>
          <a:ln w="9525">
            <a:solidFill>
              <a:srgbClr val="FFFFFF"/>
            </a:solidFill>
            <a:prstDash val="sysDash"/>
            <a:miter lim="800000"/>
            <a:headEnd/>
            <a:tailEnd/>
          </a:ln>
        </p:spPr>
      </p:pic>
      <p:pic>
        <p:nvPicPr>
          <p:cNvPr id="28" name="Рисунок 27" descr="картинк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708920"/>
            <a:ext cx="2520280" cy="194421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  <a:effectLst>
            <a:outerShdw blurRad="190500" dist="165100" dir="3180000" algn="tl" rotWithShape="0">
              <a:schemeClr val="accent2">
                <a:lumMod val="50000"/>
                <a:alpha val="27000"/>
              </a:schemeClr>
            </a:outerShdw>
          </a:effectLst>
        </p:spPr>
      </p:pic>
      <p:pic>
        <p:nvPicPr>
          <p:cNvPr id="29" name="Рисунок 28" descr="C:\Users\Ирина\Desktop\i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268760"/>
            <a:ext cx="2088232" cy="151216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04800" y="1306513"/>
            <a:ext cx="6324600" cy="1371600"/>
          </a:xfrm>
        </p:spPr>
        <p:txBody>
          <a:bodyPr/>
          <a:lstStyle/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6000" dirty="0"/>
              <a:t>Thank You!</a:t>
            </a:r>
          </a:p>
        </p:txBody>
      </p:sp>
      <p:pic>
        <p:nvPicPr>
          <p:cNvPr id="5" name="Рисунок 4" descr="C:\Users\Ирина\Desktop\чте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301208"/>
            <a:ext cx="1440160" cy="9361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Чак Паланик - Король контркультуры. Дню рождения посвящается!">
            <a:hlinkClick r:id="rId3" tgtFrame="&quot;_blank&quot;" tooltip="&quot;Оригинальный размер изображения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645024"/>
            <a:ext cx="1080120" cy="144016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7" name="Рисунок 6" descr="C:\Users\Ирина\Desktop\чтен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068960"/>
            <a:ext cx="1656184" cy="1008112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8" name="Picture 12" descr="1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052736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val 2"/>
          <p:cNvSpPr>
            <a:spLocks noChangeArrowheads="1"/>
          </p:cNvSpPr>
          <p:nvPr/>
        </p:nvSpPr>
        <p:spPr bwMode="gray">
          <a:xfrm rot="10800000" flipV="1">
            <a:off x="1143000" y="5380038"/>
            <a:ext cx="3306763" cy="487362"/>
          </a:xfrm>
          <a:prstGeom prst="ellipse">
            <a:avLst/>
          </a:prstGeom>
          <a:solidFill>
            <a:srgbClr val="000000">
              <a:alpha val="3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Годы творчества:</a:t>
            </a:r>
            <a:endParaRPr lang="ru-RU" sz="1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79875" name="Oval 3"/>
          <p:cNvSpPr>
            <a:spLocks noChangeArrowheads="1"/>
          </p:cNvSpPr>
          <p:nvPr/>
        </p:nvSpPr>
        <p:spPr bwMode="gray">
          <a:xfrm rot="10800000" flipV="1">
            <a:off x="5076825" y="5353050"/>
            <a:ext cx="3305175" cy="485775"/>
          </a:xfrm>
          <a:prstGeom prst="ellipse">
            <a:avLst/>
          </a:prstGeom>
          <a:solidFill>
            <a:srgbClr val="000000">
              <a:alpha val="3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1996 — настоящее время</a:t>
            </a:r>
            <a:endParaRPr lang="ru-RU" sz="1200" dirty="0">
              <a:latin typeface="Calibri"/>
              <a:ea typeface="Calibri"/>
              <a:cs typeface="Times New Roman"/>
            </a:endParaRPr>
          </a:p>
        </p:txBody>
      </p:sp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1247775" y="2432050"/>
            <a:ext cx="3106738" cy="3076575"/>
            <a:chOff x="723" y="1673"/>
            <a:chExt cx="1957" cy="1938"/>
          </a:xfrm>
        </p:grpSpPr>
        <p:sp>
          <p:nvSpPr>
            <p:cNvPr id="79877" name="Rectangle 5"/>
            <p:cNvSpPr>
              <a:spLocks noChangeArrowheads="1"/>
            </p:cNvSpPr>
            <p:nvPr/>
          </p:nvSpPr>
          <p:spPr bwMode="gray">
            <a:xfrm>
              <a:off x="2367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9878" name="Rectangle 6"/>
            <p:cNvSpPr>
              <a:spLocks noChangeArrowheads="1"/>
            </p:cNvSpPr>
            <p:nvPr/>
          </p:nvSpPr>
          <p:spPr bwMode="gray">
            <a:xfrm>
              <a:off x="940" y="1673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9879" name="AutoShape 7"/>
            <p:cNvSpPr>
              <a:spLocks noChangeArrowheads="1"/>
            </p:cNvSpPr>
            <p:nvPr/>
          </p:nvSpPr>
          <p:spPr bwMode="gray">
            <a:xfrm>
              <a:off x="723" y="1798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880" name="AutoShape 8"/>
            <p:cNvSpPr>
              <a:spLocks noChangeArrowheads="1"/>
            </p:cNvSpPr>
            <p:nvPr/>
          </p:nvSpPr>
          <p:spPr bwMode="gray">
            <a:xfrm>
              <a:off x="723" y="2134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79881" name="AutoShape 9"/>
            <p:cNvSpPr>
              <a:spLocks noChangeArrowheads="1"/>
            </p:cNvSpPr>
            <p:nvPr/>
          </p:nvSpPr>
          <p:spPr bwMode="gray">
            <a:xfrm>
              <a:off x="723" y="2470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79882" name="AutoShape 10"/>
            <p:cNvSpPr>
              <a:spLocks noChangeArrowheads="1"/>
            </p:cNvSpPr>
            <p:nvPr/>
          </p:nvSpPr>
          <p:spPr bwMode="gray">
            <a:xfrm>
              <a:off x="723" y="2806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79883" name="AutoShape 11"/>
            <p:cNvSpPr>
              <a:spLocks noChangeArrowheads="1"/>
            </p:cNvSpPr>
            <p:nvPr/>
          </p:nvSpPr>
          <p:spPr bwMode="gray">
            <a:xfrm>
              <a:off x="723" y="3142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</p:grpSp>
      <p:sp>
        <p:nvSpPr>
          <p:cNvPr id="79884" name="AutoShape 12"/>
          <p:cNvSpPr>
            <a:spLocks noChangeArrowheads="1"/>
          </p:cNvSpPr>
          <p:nvPr/>
        </p:nvSpPr>
        <p:spPr bwMode="auto">
          <a:xfrm>
            <a:off x="323528" y="1196752"/>
            <a:ext cx="6553200" cy="866775"/>
          </a:xfrm>
          <a:prstGeom prst="roundRect">
            <a:avLst>
              <a:gd name="adj" fmla="val 0"/>
            </a:avLst>
          </a:prstGeom>
          <a:noFill/>
          <a:ln w="19050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b="0" dirty="0">
              <a:cs typeface="Arial" charset="0"/>
            </a:endParaRPr>
          </a:p>
        </p:txBody>
      </p:sp>
      <p:grpSp>
        <p:nvGrpSpPr>
          <p:cNvPr id="79885" name="Group 13"/>
          <p:cNvGrpSpPr>
            <a:grpSpLocks/>
          </p:cNvGrpSpPr>
          <p:nvPr/>
        </p:nvGrpSpPr>
        <p:grpSpPr bwMode="auto">
          <a:xfrm>
            <a:off x="5133976" y="2427288"/>
            <a:ext cx="3205163" cy="3081337"/>
            <a:chOff x="2941" y="1670"/>
            <a:chExt cx="2019" cy="1941"/>
          </a:xfrm>
        </p:grpSpPr>
        <p:sp>
          <p:nvSpPr>
            <p:cNvPr id="79886" name="Rectangle 14"/>
            <p:cNvSpPr>
              <a:spLocks noChangeArrowheads="1"/>
            </p:cNvSpPr>
            <p:nvPr/>
          </p:nvSpPr>
          <p:spPr bwMode="gray">
            <a:xfrm>
              <a:off x="4661" y="1670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87" name="Rectangle 15"/>
            <p:cNvSpPr>
              <a:spLocks noChangeArrowheads="1"/>
            </p:cNvSpPr>
            <p:nvPr/>
          </p:nvSpPr>
          <p:spPr bwMode="gray">
            <a:xfrm>
              <a:off x="3154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88" name="AutoShape 16"/>
            <p:cNvSpPr>
              <a:spLocks noChangeArrowheads="1"/>
            </p:cNvSpPr>
            <p:nvPr/>
          </p:nvSpPr>
          <p:spPr bwMode="gray">
            <a:xfrm>
              <a:off x="2941" y="1801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1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889" name="AutoShape 17"/>
            <p:cNvSpPr>
              <a:spLocks noChangeArrowheads="1"/>
            </p:cNvSpPr>
            <p:nvPr/>
          </p:nvSpPr>
          <p:spPr bwMode="gray">
            <a:xfrm>
              <a:off x="2950" y="2165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1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79890" name="AutoShape 18"/>
            <p:cNvSpPr>
              <a:spLocks noChangeArrowheads="1"/>
            </p:cNvSpPr>
            <p:nvPr/>
          </p:nvSpPr>
          <p:spPr bwMode="gray">
            <a:xfrm>
              <a:off x="2941" y="2473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1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79891" name="AutoShape 19"/>
            <p:cNvSpPr>
              <a:spLocks noChangeArrowheads="1"/>
            </p:cNvSpPr>
            <p:nvPr/>
          </p:nvSpPr>
          <p:spPr bwMode="gray">
            <a:xfrm>
              <a:off x="2941" y="2809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1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892" name="AutoShape 20"/>
            <p:cNvSpPr>
              <a:spLocks noChangeArrowheads="1"/>
            </p:cNvSpPr>
            <p:nvPr/>
          </p:nvSpPr>
          <p:spPr bwMode="gray">
            <a:xfrm>
              <a:off x="2941" y="3145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1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79895" name="Rectangle 23"/>
          <p:cNvSpPr>
            <a:spLocks noGrp="1" noChangeArrowheads="1"/>
          </p:cNvSpPr>
          <p:nvPr>
            <p:ph type="title"/>
          </p:nvPr>
        </p:nvSpPr>
        <p:spPr>
          <a:xfrm>
            <a:off x="1295400" y="260648"/>
            <a:ext cx="7848600" cy="1066800"/>
          </a:xfrm>
        </p:spPr>
        <p:txBody>
          <a:bodyPr/>
          <a:lstStyle/>
          <a:p>
            <a:r>
              <a:rPr lang="ru-RU" dirty="0" err="1" smtClean="0"/>
              <a:t>Chuck</a:t>
            </a:r>
            <a:r>
              <a:rPr lang="ru-RU" dirty="0" smtClean="0"/>
              <a:t> </a:t>
            </a:r>
            <a:r>
              <a:rPr lang="ru-RU" dirty="0" err="1" smtClean="0"/>
              <a:t>Palahniuk</a:t>
            </a:r>
            <a:endParaRPr lang="en-US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547664" y="2636912"/>
            <a:ext cx="22563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Имя при рождении:</a:t>
            </a:r>
            <a:endParaRPr lang="ru-RU" sz="1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63688" y="3212976"/>
            <a:ext cx="183486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Дата рождения:</a:t>
            </a:r>
            <a:endParaRPr lang="ru-RU" sz="1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63688" y="3789040"/>
            <a:ext cx="19838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Место рождения:</a:t>
            </a:r>
            <a:endParaRPr lang="ru-RU" sz="1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821619" y="3717032"/>
            <a:ext cx="3000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 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63688" y="4293096"/>
            <a:ext cx="162563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Гражданство:</a:t>
            </a:r>
            <a:endParaRPr lang="ru-RU" sz="1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619672" y="4797152"/>
            <a:ext cx="20910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Род деятельности:</a:t>
            </a:r>
            <a:endParaRPr lang="ru-RU" sz="1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08104" y="4797152"/>
            <a:ext cx="23893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писатель, журналист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815380" y="1772816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220072" y="2636912"/>
            <a:ext cx="2870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Чарльз Майкл Палагнюк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796136" y="3212976"/>
            <a:ext cx="1881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21 февраля 1962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292080" y="3717032"/>
            <a:ext cx="289213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Песко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Вашишгтон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США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228184" y="4221088"/>
            <a:ext cx="77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США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26" name="Picture 2" descr="0003kbq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803837" cy="2232248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ysDash"/>
            <a:miter lim="800000"/>
            <a:headEnd/>
            <a:tailEnd/>
          </a:ln>
          <a:effectLst>
            <a:outerShdw blurRad="368300" dist="393700" dir="7140000" sx="96000" sy="96000" algn="tr" rotWithShape="0">
              <a:prstClr val="black">
                <a:alpha val="28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hidden">
          <a:xfrm>
            <a:off x="0" y="1412776"/>
            <a:ext cx="9144000" cy="5445224"/>
          </a:xfrm>
          <a:prstGeom prst="rect">
            <a:avLst/>
          </a:prstGeom>
          <a:gradFill rotWithShape="1">
            <a:gsLst>
              <a:gs pos="0">
                <a:srgbClr val="000000">
                  <a:gamma/>
                  <a:tint val="0"/>
                  <a:invGamma/>
                  <a:alpha val="0"/>
                </a:srgbClr>
              </a:gs>
              <a:gs pos="100000">
                <a:srgbClr val="000000">
                  <a:alpha val="25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848600" cy="31541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Характеристика творчества</a:t>
            </a:r>
            <a:endParaRPr lang="en-US" dirty="0"/>
          </a:p>
        </p:txBody>
      </p:sp>
      <p:sp>
        <p:nvSpPr>
          <p:cNvPr id="57348" name="Freeform 4"/>
          <p:cNvSpPr>
            <a:spLocks/>
          </p:cNvSpPr>
          <p:nvPr/>
        </p:nvSpPr>
        <p:spPr bwMode="gray">
          <a:xfrm>
            <a:off x="671513" y="2901950"/>
            <a:ext cx="7999412" cy="2476500"/>
          </a:xfrm>
          <a:custGeom>
            <a:avLst/>
            <a:gdLst/>
            <a:ahLst/>
            <a:cxnLst>
              <a:cxn ang="0">
                <a:pos x="0" y="1440"/>
              </a:cxn>
              <a:cxn ang="0">
                <a:pos x="0" y="1488"/>
              </a:cxn>
              <a:cxn ang="0">
                <a:pos x="1152" y="1488"/>
              </a:cxn>
              <a:cxn ang="0">
                <a:pos x="1392" y="1008"/>
              </a:cxn>
              <a:cxn ang="0">
                <a:pos x="2544" y="1008"/>
              </a:cxn>
              <a:cxn ang="0">
                <a:pos x="2832" y="528"/>
              </a:cxn>
              <a:cxn ang="0">
                <a:pos x="3984" y="528"/>
              </a:cxn>
              <a:cxn ang="0">
                <a:pos x="4272" y="48"/>
              </a:cxn>
              <a:cxn ang="0">
                <a:pos x="5424" y="48"/>
              </a:cxn>
              <a:cxn ang="0">
                <a:pos x="5424" y="0"/>
              </a:cxn>
              <a:cxn ang="0">
                <a:pos x="4272" y="0"/>
              </a:cxn>
              <a:cxn ang="0">
                <a:pos x="3984" y="480"/>
              </a:cxn>
              <a:cxn ang="0">
                <a:pos x="2832" y="480"/>
              </a:cxn>
              <a:cxn ang="0">
                <a:pos x="2544" y="960"/>
              </a:cxn>
              <a:cxn ang="0">
                <a:pos x="1392" y="960"/>
              </a:cxn>
              <a:cxn ang="0">
                <a:pos x="1152" y="1440"/>
              </a:cxn>
              <a:cxn ang="0">
                <a:pos x="0" y="1440"/>
              </a:cxn>
            </a:cxnLst>
            <a:rect l="0" t="0" r="r" b="b"/>
            <a:pathLst>
              <a:path w="5424" h="1488">
                <a:moveTo>
                  <a:pt x="0" y="1440"/>
                </a:moveTo>
                <a:lnTo>
                  <a:pt x="0" y="1488"/>
                </a:lnTo>
                <a:lnTo>
                  <a:pt x="1152" y="1488"/>
                </a:lnTo>
                <a:lnTo>
                  <a:pt x="1392" y="1008"/>
                </a:lnTo>
                <a:lnTo>
                  <a:pt x="2544" y="1008"/>
                </a:lnTo>
                <a:lnTo>
                  <a:pt x="2832" y="528"/>
                </a:lnTo>
                <a:lnTo>
                  <a:pt x="3984" y="528"/>
                </a:lnTo>
                <a:lnTo>
                  <a:pt x="4272" y="48"/>
                </a:lnTo>
                <a:lnTo>
                  <a:pt x="5424" y="48"/>
                </a:lnTo>
                <a:lnTo>
                  <a:pt x="5424" y="0"/>
                </a:lnTo>
                <a:lnTo>
                  <a:pt x="4272" y="0"/>
                </a:lnTo>
                <a:lnTo>
                  <a:pt x="3984" y="480"/>
                </a:lnTo>
                <a:lnTo>
                  <a:pt x="2832" y="480"/>
                </a:lnTo>
                <a:lnTo>
                  <a:pt x="2544" y="960"/>
                </a:lnTo>
                <a:lnTo>
                  <a:pt x="1392" y="960"/>
                </a:lnTo>
                <a:lnTo>
                  <a:pt x="1152" y="1440"/>
                </a:lnTo>
                <a:lnTo>
                  <a:pt x="0" y="144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legacyPerspectiveTop"/>
            <a:lightRig rig="legacyNormal3" dir="r"/>
          </a:scene3d>
          <a:sp3d extrusionH="1801800" prstMaterial="legacyPlastic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grpSp>
        <p:nvGrpSpPr>
          <p:cNvPr id="57359" name="Group 15"/>
          <p:cNvGrpSpPr>
            <a:grpSpLocks/>
          </p:cNvGrpSpPr>
          <p:nvPr/>
        </p:nvGrpSpPr>
        <p:grpSpPr bwMode="auto">
          <a:xfrm>
            <a:off x="600075" y="5470525"/>
            <a:ext cx="1808163" cy="314325"/>
            <a:chOff x="406" y="980"/>
            <a:chExt cx="2330" cy="294"/>
          </a:xfrm>
        </p:grpSpPr>
        <p:sp>
          <p:nvSpPr>
            <p:cNvPr id="57360" name="AutoShape 16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68A1C"/>
                </a:gs>
                <a:gs pos="50000">
                  <a:srgbClr val="B68A1C">
                    <a:gamma/>
                    <a:tint val="72941"/>
                    <a:invGamma/>
                  </a:srgbClr>
                </a:gs>
                <a:gs pos="100000">
                  <a:srgbClr val="B68A1C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61" name="AutoShape 17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62" name="AutoShape 18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7363" name="Text Box 18"/>
          <p:cNvSpPr txBox="1">
            <a:spLocks noChangeArrowheads="1"/>
          </p:cNvSpPr>
          <p:nvPr/>
        </p:nvSpPr>
        <p:spPr bwMode="white">
          <a:xfrm>
            <a:off x="395536" y="5448300"/>
            <a:ext cx="223224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FFFFFF"/>
                </a:solidFill>
                <a:cs typeface="Arial" charset="0"/>
              </a:rPr>
              <a:t> «Бессонница»</a:t>
            </a:r>
          </a:p>
        </p:txBody>
      </p:sp>
      <p:grpSp>
        <p:nvGrpSpPr>
          <p:cNvPr id="57369" name="Group 25"/>
          <p:cNvGrpSpPr>
            <a:grpSpLocks/>
          </p:cNvGrpSpPr>
          <p:nvPr/>
        </p:nvGrpSpPr>
        <p:grpSpPr bwMode="auto">
          <a:xfrm>
            <a:off x="2267744" y="4672013"/>
            <a:ext cx="2520280" cy="413171"/>
            <a:chOff x="406" y="980"/>
            <a:chExt cx="2330" cy="294"/>
          </a:xfrm>
        </p:grpSpPr>
        <p:sp>
          <p:nvSpPr>
            <p:cNvPr id="57370" name="AutoShape 26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68A1C"/>
                </a:gs>
                <a:gs pos="50000">
                  <a:srgbClr val="B68A1C">
                    <a:gamma/>
                    <a:tint val="72941"/>
                    <a:invGamma/>
                  </a:srgbClr>
                </a:gs>
                <a:gs pos="100000">
                  <a:srgbClr val="B68A1C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71" name="AutoShape 27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72" name="AutoShape 28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7373" name="Text Box 18"/>
          <p:cNvSpPr txBox="1">
            <a:spLocks noChangeArrowheads="1"/>
          </p:cNvSpPr>
          <p:nvPr/>
        </p:nvSpPr>
        <p:spPr bwMode="white">
          <a:xfrm>
            <a:off x="2051720" y="4653136"/>
            <a:ext cx="28803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FFFFFF"/>
                </a:solidFill>
                <a:cs typeface="Arial" charset="0"/>
              </a:rPr>
              <a:t>«Бойцовский клуб»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7374" name="Group 30"/>
          <p:cNvGrpSpPr>
            <a:grpSpLocks/>
          </p:cNvGrpSpPr>
          <p:nvPr/>
        </p:nvGrpSpPr>
        <p:grpSpPr bwMode="auto">
          <a:xfrm>
            <a:off x="4760913" y="3859213"/>
            <a:ext cx="1808162" cy="314325"/>
            <a:chOff x="406" y="980"/>
            <a:chExt cx="2330" cy="294"/>
          </a:xfrm>
        </p:grpSpPr>
        <p:sp>
          <p:nvSpPr>
            <p:cNvPr id="57375" name="AutoShape 31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68A1C"/>
                </a:gs>
                <a:gs pos="50000">
                  <a:srgbClr val="B68A1C">
                    <a:gamma/>
                    <a:tint val="72941"/>
                    <a:invGamma/>
                  </a:srgbClr>
                </a:gs>
                <a:gs pos="100000">
                  <a:srgbClr val="B68A1C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76" name="AutoShape 32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77" name="AutoShape 33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7378" name="Text Box 18"/>
          <p:cNvSpPr txBox="1">
            <a:spLocks noChangeArrowheads="1"/>
          </p:cNvSpPr>
          <p:nvPr/>
        </p:nvSpPr>
        <p:spPr bwMode="white">
          <a:xfrm>
            <a:off x="4867275" y="3836988"/>
            <a:ext cx="15335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FFFFFF"/>
                </a:solidFill>
                <a:cs typeface="Arial" charset="0"/>
              </a:rPr>
              <a:t>«Удушье»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7379" name="Group 35"/>
          <p:cNvGrpSpPr>
            <a:grpSpLocks/>
          </p:cNvGrpSpPr>
          <p:nvPr/>
        </p:nvGrpSpPr>
        <p:grpSpPr bwMode="auto">
          <a:xfrm>
            <a:off x="6878638" y="3068638"/>
            <a:ext cx="1808162" cy="314325"/>
            <a:chOff x="406" y="980"/>
            <a:chExt cx="2330" cy="294"/>
          </a:xfrm>
        </p:grpSpPr>
        <p:sp>
          <p:nvSpPr>
            <p:cNvPr id="57380" name="AutoShape 36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68A1C"/>
                </a:gs>
                <a:gs pos="50000">
                  <a:srgbClr val="B68A1C">
                    <a:gamma/>
                    <a:tint val="72941"/>
                    <a:invGamma/>
                  </a:srgbClr>
                </a:gs>
                <a:gs pos="100000">
                  <a:srgbClr val="B68A1C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81" name="AutoShape 37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82" name="AutoShape 38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7383" name="Text Box 18"/>
          <p:cNvSpPr txBox="1">
            <a:spLocks noChangeArrowheads="1"/>
          </p:cNvSpPr>
          <p:nvPr/>
        </p:nvSpPr>
        <p:spPr bwMode="white">
          <a:xfrm>
            <a:off x="6732240" y="3068960"/>
            <a:ext cx="21748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FFFFFF"/>
                </a:solidFill>
                <a:cs typeface="Arial" charset="0"/>
              </a:rPr>
              <a:t>«Колыбельная»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40" name="Group 25"/>
          <p:cNvGrpSpPr>
            <a:grpSpLocks/>
          </p:cNvGrpSpPr>
          <p:nvPr/>
        </p:nvGrpSpPr>
        <p:grpSpPr bwMode="auto">
          <a:xfrm>
            <a:off x="4716016" y="3789040"/>
            <a:ext cx="2376248" cy="936104"/>
            <a:chOff x="83" y="1005"/>
            <a:chExt cx="5564" cy="1135"/>
          </a:xfrm>
        </p:grpSpPr>
        <p:sp>
          <p:nvSpPr>
            <p:cNvPr id="41" name="AutoShape 26"/>
            <p:cNvSpPr>
              <a:spLocks noChangeArrowheads="1"/>
            </p:cNvSpPr>
            <p:nvPr/>
          </p:nvSpPr>
          <p:spPr bwMode="gray">
            <a:xfrm>
              <a:off x="83" y="1686"/>
              <a:ext cx="5564" cy="45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68A1C"/>
                </a:gs>
                <a:gs pos="50000">
                  <a:srgbClr val="B68A1C">
                    <a:gamma/>
                    <a:tint val="72941"/>
                    <a:invGamma/>
                  </a:srgbClr>
                </a:gs>
                <a:gs pos="100000">
                  <a:srgbClr val="B68A1C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AutoShape 27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AutoShape 28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6" name="Group 25"/>
          <p:cNvGrpSpPr>
            <a:grpSpLocks/>
          </p:cNvGrpSpPr>
          <p:nvPr/>
        </p:nvGrpSpPr>
        <p:grpSpPr bwMode="auto">
          <a:xfrm>
            <a:off x="323651" y="5949280"/>
            <a:ext cx="2096072" cy="360605"/>
            <a:chOff x="35" y="980"/>
            <a:chExt cx="2701" cy="339"/>
          </a:xfrm>
        </p:grpSpPr>
        <p:sp>
          <p:nvSpPr>
            <p:cNvPr id="47" name="AutoShape 26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68A1C"/>
                </a:gs>
                <a:gs pos="50000">
                  <a:srgbClr val="B68A1C">
                    <a:gamma/>
                    <a:tint val="72941"/>
                    <a:invGamma/>
                  </a:srgbClr>
                </a:gs>
                <a:gs pos="100000">
                  <a:srgbClr val="B68A1C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AutoShape 27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AutoShape 28"/>
            <p:cNvSpPr>
              <a:spLocks noChangeArrowheads="1"/>
            </p:cNvSpPr>
            <p:nvPr/>
          </p:nvSpPr>
          <p:spPr bwMode="gray">
            <a:xfrm>
              <a:off x="35" y="1048"/>
              <a:ext cx="2413" cy="271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11560" y="59492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cs typeface="Arial" charset="0"/>
              </a:rPr>
              <a:t>«Невидимки»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4644008" y="4365104"/>
            <a:ext cx="1940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cs typeface="Arial" charset="0"/>
              </a:rPr>
              <a:t>«Уцелевший»</a:t>
            </a:r>
            <a:endParaRPr lang="ru-RU" dirty="0"/>
          </a:p>
        </p:txBody>
      </p:sp>
      <p:pic>
        <p:nvPicPr>
          <p:cNvPr id="50" name="Рисунок 49" descr="C:\Users\Ирина\Desktop\iчп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36912"/>
            <a:ext cx="1283965" cy="164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C:\Users\Ирина\Desktop\чп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3717032"/>
            <a:ext cx="108012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51" descr="C:\Users\Ирина\Desktop\чп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157192"/>
            <a:ext cx="11521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Ирина\Desktop\неви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553631">
            <a:off x="6516216" y="4797152"/>
            <a:ext cx="1080120" cy="1472891"/>
          </a:xfrm>
          <a:prstGeom prst="rect">
            <a:avLst/>
          </a:prstGeom>
          <a:noFill/>
        </p:spPr>
      </p:pic>
      <p:pic>
        <p:nvPicPr>
          <p:cNvPr id="1027" name="Picture 3" descr="C:\Users\Ирина\Desktop\невид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3212976"/>
            <a:ext cx="1224136" cy="1800200"/>
          </a:xfrm>
          <a:prstGeom prst="rect">
            <a:avLst/>
          </a:prstGeom>
          <a:noFill/>
        </p:spPr>
      </p:pic>
      <p:pic>
        <p:nvPicPr>
          <p:cNvPr id="1028" name="Picture 4" descr="C:\Users\Ирина\Desktop\колыбельна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1052736"/>
            <a:ext cx="1152128" cy="1763461"/>
          </a:xfrm>
          <a:prstGeom prst="rect">
            <a:avLst/>
          </a:prstGeom>
          <a:noFill/>
        </p:spPr>
      </p:pic>
      <p:pic>
        <p:nvPicPr>
          <p:cNvPr id="1030" name="Picture 6" descr="C:\Users\Ирина\Desktop\удушье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1700808"/>
            <a:ext cx="1080120" cy="1687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60338"/>
            <a:ext cx="8784976" cy="1324446"/>
          </a:xfrm>
        </p:spPr>
        <p:txBody>
          <a:bodyPr/>
          <a:lstStyle/>
          <a:p>
            <a:r>
              <a:rPr lang="ru-RU" dirty="0" smtClean="0"/>
              <a:t>КОНТРКУЛЬТУРА</a:t>
            </a:r>
            <a:endParaRPr lang="en-US" dirty="0"/>
          </a:p>
        </p:txBody>
      </p:sp>
      <p:sp>
        <p:nvSpPr>
          <p:cNvPr id="48131" name="Oval 3"/>
          <p:cNvSpPr>
            <a:spLocks noChangeArrowheads="1"/>
          </p:cNvSpPr>
          <p:nvPr/>
        </p:nvSpPr>
        <p:spPr bwMode="invGray">
          <a:xfrm>
            <a:off x="2630488" y="2038350"/>
            <a:ext cx="3895725" cy="3895725"/>
          </a:xfrm>
          <a:prstGeom prst="ellipse">
            <a:avLst/>
          </a:prstGeom>
          <a:solidFill>
            <a:srgbClr val="808080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3197225" y="2636838"/>
            <a:ext cx="2787650" cy="2778125"/>
            <a:chOff x="1464" y="1056"/>
            <a:chExt cx="2856" cy="2847"/>
          </a:xfrm>
        </p:grpSpPr>
        <p:sp>
          <p:nvSpPr>
            <p:cNvPr id="48133" name="Line 5"/>
            <p:cNvSpPr>
              <a:spLocks noChangeShapeType="1"/>
            </p:cNvSpPr>
            <p:nvPr/>
          </p:nvSpPr>
          <p:spPr bwMode="invGray">
            <a:xfrm>
              <a:off x="1488" y="1056"/>
              <a:ext cx="2829" cy="2847"/>
            </a:xfrm>
            <a:prstGeom prst="line">
              <a:avLst/>
            </a:prstGeom>
            <a:noFill/>
            <a:ln w="19050" cap="rnd">
              <a:solidFill>
                <a:srgbClr val="FFFF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34" name="Line 6"/>
            <p:cNvSpPr>
              <a:spLocks noChangeShapeType="1"/>
            </p:cNvSpPr>
            <p:nvPr/>
          </p:nvSpPr>
          <p:spPr bwMode="invGray">
            <a:xfrm flipH="1">
              <a:off x="1464" y="1056"/>
              <a:ext cx="2856" cy="2847"/>
            </a:xfrm>
            <a:prstGeom prst="line">
              <a:avLst/>
            </a:prstGeom>
            <a:noFill/>
            <a:ln w="19050" cap="rnd">
              <a:solidFill>
                <a:srgbClr val="FFFF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8139" name="Group 11"/>
          <p:cNvGrpSpPr>
            <a:grpSpLocks/>
          </p:cNvGrpSpPr>
          <p:nvPr/>
        </p:nvGrpSpPr>
        <p:grpSpPr bwMode="auto">
          <a:xfrm>
            <a:off x="3309938" y="2747963"/>
            <a:ext cx="2489200" cy="2489200"/>
            <a:chOff x="144" y="384"/>
            <a:chExt cx="2080" cy="2081"/>
          </a:xfrm>
        </p:grpSpPr>
        <p:sp>
          <p:nvSpPr>
            <p:cNvPr id="48140" name="Oval 12"/>
            <p:cNvSpPr>
              <a:spLocks noChangeArrowheads="1"/>
            </p:cNvSpPr>
            <p:nvPr/>
          </p:nvSpPr>
          <p:spPr bwMode="gray">
            <a:xfrm>
              <a:off x="144" y="384"/>
              <a:ext cx="2080" cy="2081"/>
            </a:xfrm>
            <a:prstGeom prst="ellipse">
              <a:avLst/>
            </a:prstGeom>
            <a:solidFill>
              <a:srgbClr val="3366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141" name="Picture 13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227" y="392"/>
              <a:ext cx="1918" cy="1011"/>
            </a:xfrm>
            <a:prstGeom prst="rect">
              <a:avLst/>
            </a:prstGeom>
            <a:noFill/>
          </p:spPr>
        </p:pic>
        <p:pic>
          <p:nvPicPr>
            <p:cNvPr id="48142" name="Picture 14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flipV="1">
              <a:off x="228" y="1437"/>
              <a:ext cx="1918" cy="1011"/>
            </a:xfrm>
            <a:prstGeom prst="rect">
              <a:avLst/>
            </a:prstGeom>
            <a:noFill/>
          </p:spPr>
        </p:pic>
      </p:grpSp>
      <p:sp>
        <p:nvSpPr>
          <p:cNvPr id="48144" name="AutoShape 16"/>
          <p:cNvSpPr>
            <a:spLocks noChangeArrowheads="1"/>
          </p:cNvSpPr>
          <p:nvPr/>
        </p:nvSpPr>
        <p:spPr bwMode="black">
          <a:xfrm>
            <a:off x="4322763" y="2333625"/>
            <a:ext cx="444500" cy="325438"/>
          </a:xfrm>
          <a:prstGeom prst="upArrow">
            <a:avLst>
              <a:gd name="adj1" fmla="val 57861"/>
              <a:gd name="adj2" fmla="val 59514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45" name="AutoShape 17"/>
          <p:cNvSpPr>
            <a:spLocks noChangeArrowheads="1"/>
          </p:cNvSpPr>
          <p:nvPr/>
        </p:nvSpPr>
        <p:spPr bwMode="gray">
          <a:xfrm>
            <a:off x="5856288" y="3814763"/>
            <a:ext cx="371475" cy="446087"/>
          </a:xfrm>
          <a:prstGeom prst="rightArrow">
            <a:avLst>
              <a:gd name="adj1" fmla="val 54861"/>
              <a:gd name="adj2" fmla="val 59167"/>
            </a:avLst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46" name="AutoShape 18"/>
          <p:cNvSpPr>
            <a:spLocks noChangeArrowheads="1"/>
          </p:cNvSpPr>
          <p:nvPr/>
        </p:nvSpPr>
        <p:spPr bwMode="invGray">
          <a:xfrm>
            <a:off x="4322763" y="5303838"/>
            <a:ext cx="465137" cy="368300"/>
          </a:xfrm>
          <a:prstGeom prst="downArrow">
            <a:avLst>
              <a:gd name="adj1" fmla="val 50167"/>
              <a:gd name="adj2" fmla="val 58051"/>
            </a:avLst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47" name="AutoShape 19"/>
          <p:cNvSpPr>
            <a:spLocks noChangeArrowheads="1"/>
          </p:cNvSpPr>
          <p:nvPr/>
        </p:nvSpPr>
        <p:spPr bwMode="invGray">
          <a:xfrm>
            <a:off x="2881313" y="3822700"/>
            <a:ext cx="374650" cy="439738"/>
          </a:xfrm>
          <a:prstGeom prst="leftArrow">
            <a:avLst>
              <a:gd name="adj1" fmla="val 50000"/>
              <a:gd name="adj2" fmla="val 53815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7" name="Рисунок 36" descr="C:\Users\Ирина\Desktop\чтение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140968"/>
            <a:ext cx="1685925" cy="1685925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ot"/>
            <a:miter lim="800000"/>
            <a:headEnd/>
            <a:tailEnd/>
          </a:ln>
        </p:spPr>
      </p:pic>
      <p:pic>
        <p:nvPicPr>
          <p:cNvPr id="38" name="Рисунок 37" descr="C:\Users\Ирина\Desktop\ее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852936"/>
            <a:ext cx="2232248" cy="1728192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</p:pic>
      <p:pic>
        <p:nvPicPr>
          <p:cNvPr id="39" name="Рисунок 38" descr="C:\Users\Ирина\Desktop\кк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924944"/>
            <a:ext cx="2232248" cy="1584176"/>
          </a:xfrm>
          <a:prstGeom prst="rect">
            <a:avLst/>
          </a:prstGeom>
          <a:noFill/>
          <a:ln w="9525">
            <a:solidFill>
              <a:srgbClr val="92D050"/>
            </a:solidFill>
            <a:prstDash val="sysDash"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179512" y="5661248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atin typeface="+mn-lt"/>
                <a:ea typeface="Calibri" pitchFamily="34" charset="0"/>
                <a:cs typeface="Times New Roman" pitchFamily="18" charset="0"/>
              </a:rPr>
              <a:t>это совокупность   мировоззренческих  установок,  поведенческих   нормативов   и  форм  духовно-практического освоения мира, альтернативная общепринятому официальному  миропониманию;</a:t>
            </a:r>
            <a:endParaRPr lang="ru-RU" sz="2400" dirty="0" smtClean="0">
              <a:latin typeface="+mn-lt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195736" y="12687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это субкультура, резко отличающаяся от господствующей и являющаяся прямым вызовом ей</a:t>
            </a:r>
            <a:r>
              <a:rPr lang="ru-RU" i="1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0"/>
            <a:ext cx="8748464" cy="1124744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“Начиная  писать,  я сказал  себе,  что  моя  </a:t>
            </a:r>
            <a:r>
              <a:rPr lang="ru-RU" dirty="0" smtClean="0"/>
              <a:t>цель –</a:t>
            </a:r>
            <a:r>
              <a:rPr lang="ru-RU" sz="2800" dirty="0" smtClean="0"/>
              <a:t>                                </a:t>
            </a:r>
            <a:r>
              <a:rPr lang="ru-RU" dirty="0" smtClean="0"/>
              <a:t>вернуть людям чтение, </a:t>
            </a:r>
          </a:p>
        </p:txBody>
      </p:sp>
      <p:pic>
        <p:nvPicPr>
          <p:cNvPr id="7" name="Рисунок 6" descr="Чак Паланик - Король контркультуры. Дню рождения посвящается!">
            <a:hlinkClick r:id="rId2" tgtFrame="&quot;_blank&quot;" tooltip="&quot;Оригинальный размер изображения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2411760" cy="2924944"/>
          </a:xfrm>
          <a:prstGeom prst="rect">
            <a:avLst/>
          </a:prstGeom>
          <a:ln>
            <a:headEnd/>
            <a:tailEnd/>
          </a:ln>
          <a:effectLst>
            <a:outerShdw blurRad="482600" dist="20000" dir="5400000" sx="79000" sy="79000" rotWithShape="0">
              <a:srgbClr val="000000">
                <a:alpha val="55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8" name="Прямоугольник 7"/>
          <p:cNvSpPr/>
          <p:nvPr/>
        </p:nvSpPr>
        <p:spPr>
          <a:xfrm>
            <a:off x="3275856" y="1196752"/>
            <a:ext cx="58681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sz="2400" b="0" dirty="0" smtClean="0"/>
              <a:t>вернуть его тем людям, которые </a:t>
            </a:r>
            <a:r>
              <a:rPr lang="ru-RU" sz="2400" b="0" dirty="0"/>
              <a:t>читать </a:t>
            </a:r>
            <a:r>
              <a:rPr lang="ru-RU" sz="2400" b="0" dirty="0" smtClean="0"/>
              <a:t>бросили.  Так что   </a:t>
            </a:r>
            <a:r>
              <a:rPr lang="ru-RU" sz="2400" b="0" dirty="0"/>
              <a:t>я </a:t>
            </a:r>
            <a:r>
              <a:rPr lang="ru-RU" sz="2400" b="0" dirty="0" smtClean="0"/>
              <a:t>писал  для  </a:t>
            </a:r>
            <a:r>
              <a:rPr lang="ru-RU" sz="2400" b="0" dirty="0"/>
              <a:t>людей,  которые на </a:t>
            </a:r>
            <a:r>
              <a:rPr lang="ru-RU" sz="2400" b="0" dirty="0" smtClean="0"/>
              <a:t>тот </a:t>
            </a:r>
            <a:r>
              <a:rPr lang="ru-RU" sz="2400" b="0" dirty="0"/>
              <a:t>момент </a:t>
            </a:r>
            <a:r>
              <a:rPr lang="ru-RU" sz="2400" b="0" dirty="0" smtClean="0"/>
              <a:t>  </a:t>
            </a:r>
            <a:r>
              <a:rPr lang="ru-RU" sz="2400" b="0" dirty="0"/>
              <a:t>не читали книг.  На </a:t>
            </a:r>
            <a:r>
              <a:rPr lang="ru-RU" sz="2400" b="0" dirty="0" smtClean="0"/>
              <a:t> сегодняшний    день    книгу   </a:t>
            </a:r>
            <a:r>
              <a:rPr lang="ru-RU" sz="2400" b="0" dirty="0"/>
              <a:t>нужно писать так, чтобы она смогла тягаться </a:t>
            </a:r>
            <a:r>
              <a:rPr lang="ru-RU" sz="2400" b="0" dirty="0" smtClean="0"/>
              <a:t>с </a:t>
            </a:r>
            <a:r>
              <a:rPr lang="ru-RU" sz="2400" b="0" dirty="0"/>
              <a:t>играми, </a:t>
            </a:r>
            <a:r>
              <a:rPr lang="ru-RU" sz="2400" b="0" dirty="0" smtClean="0"/>
              <a:t>    </a:t>
            </a:r>
            <a:r>
              <a:rPr lang="ru-RU" sz="2400" b="0" dirty="0"/>
              <a:t>клипами, </a:t>
            </a:r>
            <a:r>
              <a:rPr lang="ru-RU" sz="2400" b="0" dirty="0" smtClean="0"/>
              <a:t>   </a:t>
            </a:r>
            <a:r>
              <a:rPr lang="ru-RU" sz="2400" b="0" dirty="0"/>
              <a:t>чемпионатом </a:t>
            </a:r>
            <a:r>
              <a:rPr lang="ru-RU" sz="2400" b="0" dirty="0" smtClean="0"/>
              <a:t>  </a:t>
            </a:r>
            <a:r>
              <a:rPr lang="ru-RU" sz="2400" b="0" dirty="0"/>
              <a:t>по </a:t>
            </a:r>
            <a:r>
              <a:rPr lang="ru-RU" sz="2400" b="0" dirty="0" smtClean="0"/>
              <a:t>борьбе      </a:t>
            </a:r>
            <a:r>
              <a:rPr lang="ru-RU" sz="2400" b="0" dirty="0"/>
              <a:t>и </a:t>
            </a:r>
            <a:r>
              <a:rPr lang="ru-RU" sz="2400" b="0" dirty="0" smtClean="0"/>
              <a:t>     </a:t>
            </a:r>
            <a:r>
              <a:rPr lang="ru-RU" sz="2400" b="0" dirty="0"/>
              <a:t>остальными </a:t>
            </a:r>
            <a:r>
              <a:rPr lang="ru-RU" sz="2400" b="0" dirty="0" smtClean="0"/>
              <a:t>     вещами, которыми   люди   могут   себя    </a:t>
            </a:r>
            <a:r>
              <a:rPr lang="ru-RU" sz="2400" b="0" dirty="0"/>
              <a:t>занять. Причем </a:t>
            </a:r>
            <a:r>
              <a:rPr lang="ru-RU" sz="2400" b="0" dirty="0" smtClean="0"/>
              <a:t>  люди    хотят      идею. Им   не  интересно         бездействие     и   повествование…</a:t>
            </a:r>
            <a:endParaRPr lang="ru-RU" sz="24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5445224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ru-RU" sz="2400" b="0" dirty="0" smtClean="0"/>
              <a:t>    Они      хотят,    чтобы     идея   менялась,   чтобы      было</a:t>
            </a:r>
          </a:p>
          <a:p>
            <a:pPr algn="l">
              <a:buNone/>
            </a:pPr>
            <a:r>
              <a:rPr lang="ru-RU" sz="2400" b="0" dirty="0"/>
              <a:t> </a:t>
            </a:r>
            <a:r>
              <a:rPr lang="ru-RU" sz="2400" b="0" dirty="0" smtClean="0"/>
              <a:t>   множество   глаголов.    Чтобы прямо    глагол  на глаголе”</a:t>
            </a:r>
          </a:p>
          <a:p>
            <a:pPr algn="l">
              <a:buNone/>
            </a:pPr>
            <a:r>
              <a:rPr lang="ru-RU" sz="2400" b="0" dirty="0" smtClean="0"/>
              <a:t>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8620" y="116632"/>
            <a:ext cx="8686800" cy="149584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Характеристика творчества     </a:t>
            </a:r>
            <a:br>
              <a:rPr lang="ru-RU" dirty="0" smtClean="0"/>
            </a:br>
            <a:r>
              <a:rPr lang="ru-RU" dirty="0" smtClean="0"/>
              <a:t>                               </a:t>
            </a:r>
            <a:r>
              <a:rPr lang="ru-RU" dirty="0" err="1" smtClean="0"/>
              <a:t>Чака</a:t>
            </a:r>
            <a:r>
              <a:rPr lang="ru-RU" dirty="0" smtClean="0"/>
              <a:t> </a:t>
            </a:r>
            <a:r>
              <a:rPr lang="ru-RU" dirty="0" err="1" smtClean="0"/>
              <a:t>Паланика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                </a:t>
            </a:r>
            <a:br>
              <a:rPr lang="ru-RU" dirty="0" smtClean="0"/>
            </a:br>
            <a:endParaRPr lang="en-US" dirty="0"/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5868144" y="2852936"/>
            <a:ext cx="1800225" cy="1711325"/>
            <a:chOff x="144" y="384"/>
            <a:chExt cx="2080" cy="2081"/>
          </a:xfrm>
        </p:grpSpPr>
        <p:sp>
          <p:nvSpPr>
            <p:cNvPr id="41988" name="Oval 4"/>
            <p:cNvSpPr>
              <a:spLocks noChangeArrowheads="1"/>
            </p:cNvSpPr>
            <p:nvPr/>
          </p:nvSpPr>
          <p:spPr bwMode="ltGray">
            <a:xfrm>
              <a:off x="144" y="384"/>
              <a:ext cx="2080" cy="208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22353"/>
                    <a:invGamma/>
                    <a:alpha val="71001"/>
                  </a:schemeClr>
                </a:gs>
                <a:gs pos="50000">
                  <a:schemeClr val="folHlink">
                    <a:alpha val="80000"/>
                  </a:schemeClr>
                </a:gs>
                <a:gs pos="100000">
                  <a:schemeClr val="folHlink">
                    <a:gamma/>
                    <a:shade val="22353"/>
                    <a:invGamma/>
                    <a:alpha val="71001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1989" name="Picture 5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227" y="392"/>
              <a:ext cx="1918" cy="1011"/>
            </a:xfrm>
            <a:prstGeom prst="rect">
              <a:avLst/>
            </a:prstGeom>
            <a:noFill/>
          </p:spPr>
        </p:pic>
        <p:pic>
          <p:nvPicPr>
            <p:cNvPr id="41990" name="Picture 6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 flipV="1">
              <a:off x="228" y="1437"/>
              <a:ext cx="1918" cy="1011"/>
            </a:xfrm>
            <a:prstGeom prst="rect">
              <a:avLst/>
            </a:prstGeom>
            <a:noFill/>
          </p:spPr>
        </p:pic>
      </p:grpSp>
      <p:sp>
        <p:nvSpPr>
          <p:cNvPr id="41991" name="Oval 7"/>
          <p:cNvSpPr>
            <a:spLocks noChangeArrowheads="1"/>
          </p:cNvSpPr>
          <p:nvPr/>
        </p:nvSpPr>
        <p:spPr bwMode="ltGray">
          <a:xfrm>
            <a:off x="3400425" y="4038600"/>
            <a:ext cx="2185988" cy="21859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31765"/>
                  <a:invGamma/>
                  <a:alpha val="71001"/>
                </a:schemeClr>
              </a:gs>
              <a:gs pos="50000">
                <a:schemeClr val="hlink">
                  <a:alpha val="80000"/>
                </a:schemeClr>
              </a:gs>
              <a:gs pos="100000">
                <a:schemeClr val="hlink">
                  <a:gamma/>
                  <a:shade val="31765"/>
                  <a:invGamma/>
                  <a:alpha val="71001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992" name="Picture 8" descr="Pictu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491880" y="4077072"/>
            <a:ext cx="2016125" cy="1062037"/>
          </a:xfrm>
          <a:prstGeom prst="rect">
            <a:avLst/>
          </a:prstGeom>
          <a:noFill/>
          <a:effectLst/>
        </p:spPr>
      </p:pic>
      <p:sp>
        <p:nvSpPr>
          <p:cNvPr id="41994" name="Oval 10"/>
          <p:cNvSpPr>
            <a:spLocks noChangeArrowheads="1"/>
          </p:cNvSpPr>
          <p:nvPr/>
        </p:nvSpPr>
        <p:spPr bwMode="ltGray">
          <a:xfrm>
            <a:off x="649288" y="2243138"/>
            <a:ext cx="2901950" cy="290036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31765"/>
                  <a:invGamma/>
                </a:schemeClr>
              </a:gs>
              <a:gs pos="50000">
                <a:schemeClr val="accent1">
                  <a:alpha val="80000"/>
                </a:schemeClr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995" name="Picture 11" descr="Pictu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65175" y="2254250"/>
            <a:ext cx="2676525" cy="1409700"/>
          </a:xfrm>
          <a:prstGeom prst="rect">
            <a:avLst/>
          </a:prstGeom>
          <a:noFill/>
        </p:spPr>
      </p:pic>
      <p:pic>
        <p:nvPicPr>
          <p:cNvPr id="41996" name="Picture 12" descr="Pictu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flipV="1">
            <a:off x="766763" y="3709988"/>
            <a:ext cx="2674937" cy="1409700"/>
          </a:xfrm>
          <a:prstGeom prst="rect">
            <a:avLst/>
          </a:prstGeom>
          <a:noFill/>
        </p:spPr>
      </p:pic>
      <p:sp>
        <p:nvSpPr>
          <p:cNvPr id="41997" name="Text Box 4"/>
          <p:cNvSpPr txBox="1">
            <a:spLocks noChangeArrowheads="1"/>
          </p:cNvSpPr>
          <p:nvPr/>
        </p:nvSpPr>
        <p:spPr bwMode="black">
          <a:xfrm>
            <a:off x="467544" y="2708920"/>
            <a:ext cx="3194943" cy="32932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dirty="0" smtClean="0"/>
              <a:t>1997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</a:rPr>
              <a:t>Pacific Northwest Booksellers Association Award (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sz="1600" i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3" tooltip="Бойцовский клуб (роман)"/>
              </a:rPr>
              <a:t>Бойцовский клуб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</a:rPr>
              <a:t>»)</a:t>
            </a: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algn="ctr" eaLnBrk="0" hangingPunct="0"/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1997 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</a:rPr>
              <a:t>Oregon Book Award for Best Novel (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sz="1600" i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3" tooltip="Бойцовский клуб (роман)"/>
              </a:rPr>
              <a:t>Бойцовский клуб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</a:rPr>
              <a:t>»)</a:t>
            </a: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algn="ctr" eaLnBrk="0" hangingPunct="0"/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2003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</a:rPr>
              <a:t>Pacific Northwest Booksellers Association Award (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sz="1600" i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4" tooltip="Колыбельная (роман)"/>
              </a:rPr>
              <a:t>Колыбельная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</a:rPr>
              <a:t>»)</a:t>
            </a: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algn="ctr" eaLnBrk="0" hangingPunct="0"/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algn="ctr" eaLnBrk="0" hangingPunct="0"/>
            <a:endParaRPr lang="ru-RU" sz="1600" dirty="0" smtClean="0">
              <a:latin typeface="Times New Roman"/>
              <a:cs typeface="Times New Roman"/>
            </a:endParaRPr>
          </a:p>
          <a:p>
            <a:pPr algn="ctr" eaLnBrk="0" hangingPunct="0"/>
            <a:endParaRPr lang="ru-RU" sz="1600" dirty="0" smtClean="0">
              <a:latin typeface="Times New Roman"/>
              <a:cs typeface="Times New Roman"/>
            </a:endParaRPr>
          </a:p>
          <a:p>
            <a:pPr algn="ctr" eaLnBrk="0" hangingPunct="0"/>
            <a:endParaRPr lang="ru-RU" sz="1600" dirty="0" smtClean="0">
              <a:latin typeface="Times New Roman"/>
              <a:cs typeface="Times New Roman"/>
            </a:endParaRPr>
          </a:p>
          <a:p>
            <a:pPr algn="ctr" eaLnBrk="0" hangingPunct="0"/>
            <a:endParaRPr lang="en-US" sz="1600" dirty="0"/>
          </a:p>
        </p:txBody>
      </p:sp>
      <p:sp>
        <p:nvSpPr>
          <p:cNvPr id="41998" name="WordArt 14"/>
          <p:cNvSpPr>
            <a:spLocks noChangeArrowheads="1" noChangeShapeType="1" noTextEdit="1"/>
          </p:cNvSpPr>
          <p:nvPr/>
        </p:nvSpPr>
        <p:spPr bwMode="invGray">
          <a:xfrm>
            <a:off x="381000" y="1974850"/>
            <a:ext cx="3416300" cy="32781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589643"/>
              </a:avLst>
            </a:prstTxWarp>
          </a:bodyPr>
          <a:lstStyle/>
          <a:p>
            <a:pPr algn="ctr"/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28398" dir="3806097" algn="ctr" rotWithShape="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Дебют и премии</a:t>
            </a:r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28398" dir="3806097" algn="ctr" rotWithShape="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:</a:t>
            </a: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pPr algn="ctr"/>
            <a:endParaRPr lang="ru-RU" sz="2800" kern="10" dirty="0">
              <a:ln w="9525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999" name="WordArt 15"/>
          <p:cNvSpPr>
            <a:spLocks noChangeArrowheads="1" noChangeShapeType="1" noTextEdit="1"/>
          </p:cNvSpPr>
          <p:nvPr/>
        </p:nvSpPr>
        <p:spPr bwMode="invGray">
          <a:xfrm rot="724573">
            <a:off x="3189487" y="4162630"/>
            <a:ext cx="2425700" cy="21844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764996"/>
              </a:avLst>
            </a:prstTxWarp>
          </a:bodyPr>
          <a:lstStyle/>
          <a:p>
            <a:pPr algn="ctr"/>
            <a:endParaRPr lang="ru-RU" sz="2000" kern="10" dirty="0" smtClean="0"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black">
          <a:xfrm>
            <a:off x="3635896" y="4149080"/>
            <a:ext cx="1872208" cy="21852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1600" dirty="0" smtClean="0"/>
          </a:p>
          <a:p>
            <a:pPr algn="ctr">
              <a:spcBef>
                <a:spcPct val="50000"/>
              </a:spcBef>
            </a:pPr>
            <a:r>
              <a:rPr lang="ru-RU" sz="1600" dirty="0" smtClean="0"/>
              <a:t>Ужасы, сатира</a:t>
            </a:r>
          </a:p>
          <a:p>
            <a:pPr algn="ctr">
              <a:spcBef>
                <a:spcPct val="50000"/>
              </a:spcBef>
            </a:pPr>
            <a:r>
              <a:rPr lang="ru-RU" sz="1600" dirty="0" smtClean="0"/>
              <a:t>Постмодернизм, минимализм, художественная литература</a:t>
            </a:r>
            <a:endParaRPr lang="en-US" sz="1600" dirty="0" smtClean="0"/>
          </a:p>
          <a:p>
            <a:pPr algn="ctr">
              <a:spcBef>
                <a:spcPct val="50000"/>
              </a:spcBef>
            </a:pPr>
            <a:endParaRPr lang="en-US" sz="1600" dirty="0"/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black">
          <a:xfrm>
            <a:off x="5652120" y="3140968"/>
            <a:ext cx="216024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/>
              <a:t>«</a:t>
            </a:r>
            <a:r>
              <a:rPr lang="en-US" sz="1600" dirty="0" err="1" smtClean="0"/>
              <a:t>Transgressive</a:t>
            </a:r>
            <a:r>
              <a:rPr lang="en-US" sz="1600" dirty="0" smtClean="0"/>
              <a:t> fiction</a:t>
            </a:r>
            <a:r>
              <a:rPr lang="ru-RU" sz="1600" dirty="0" smtClean="0"/>
              <a:t>» (трансгрессивная </a:t>
            </a:r>
          </a:p>
          <a:p>
            <a:pPr algn="ctr">
              <a:spcBef>
                <a:spcPct val="50000"/>
              </a:spcBef>
            </a:pPr>
            <a:r>
              <a:rPr lang="ru-RU" sz="1600" dirty="0" smtClean="0"/>
              <a:t>проза)</a:t>
            </a:r>
            <a:endParaRPr lang="en-US" sz="1600" dirty="0" smtClean="0"/>
          </a:p>
          <a:p>
            <a:pPr algn="ctr">
              <a:spcBef>
                <a:spcPct val="50000"/>
              </a:spcBef>
            </a:pPr>
            <a:endParaRPr lang="en-US" sz="1600" dirty="0"/>
          </a:p>
        </p:txBody>
      </p:sp>
      <p:sp>
        <p:nvSpPr>
          <p:cNvPr id="42002" name="WordArt 18"/>
          <p:cNvSpPr>
            <a:spLocks noChangeArrowheads="1" noChangeShapeType="1" noTextEdit="1"/>
          </p:cNvSpPr>
          <p:nvPr/>
        </p:nvSpPr>
        <p:spPr bwMode="invGray">
          <a:xfrm rot="21144841">
            <a:off x="3409183" y="4212411"/>
            <a:ext cx="2193925" cy="21653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835695"/>
              </a:avLst>
            </a:prstTxWarp>
          </a:bodyPr>
          <a:lstStyle/>
          <a:p>
            <a:pPr algn="ctr"/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Жанр и </a:t>
            </a:r>
            <a:r>
              <a:rPr lang="ru-RU" sz="2000" kern="10" dirty="0" err="1" smtClean="0"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паправление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ru-RU" sz="2000" kern="10" dirty="0"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7" name="WordArt 14"/>
          <p:cNvSpPr>
            <a:spLocks noChangeArrowheads="1" noChangeShapeType="1" noTextEdit="1"/>
          </p:cNvSpPr>
          <p:nvPr/>
        </p:nvSpPr>
        <p:spPr bwMode="invGray">
          <a:xfrm>
            <a:off x="395536" y="1988840"/>
            <a:ext cx="3416300" cy="32781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589643"/>
              </a:avLst>
            </a:prstTxWarp>
          </a:bodyPr>
          <a:lstStyle/>
          <a:p>
            <a:pPr algn="ctr"/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28398" dir="3806097" algn="ctr" rotWithShape="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Дебют и премии</a:t>
            </a:r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28398" dir="3806097" algn="ctr" rotWithShape="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:</a:t>
            </a: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pPr algn="ctr"/>
            <a:endParaRPr lang="ru-RU" sz="2800" kern="10" dirty="0">
              <a:ln w="9525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3" name="Рисунок 32" descr="C:\Users\Ирина\Desktop\Чак Паланик1\x_430472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3640" y="4797152"/>
            <a:ext cx="2988840" cy="17907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blurRad="12700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34" name="Рисунок 33" descr="http://upload.wikimedia.org/wikipedia/commons/thumb/f/f9/Palahniuk%2C_Chuck_MBFI_2011.jpg/220px-Palahniuk%2C_Chuck_MBFI_2011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1412776"/>
            <a:ext cx="1800200" cy="2448272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blurRad="368300" dir="7380000" sx="102000" sy="102000" algn="tr" rotWithShape="0">
              <a:schemeClr val="accent2">
                <a:lumMod val="75000"/>
                <a:alpha val="20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0753"/>
            <a:ext cx="9396536" cy="1080120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dirty="0" err="1" smtClean="0"/>
              <a:t>Чак</a:t>
            </a:r>
            <a:r>
              <a:rPr lang="ru-RU" dirty="0" smtClean="0"/>
              <a:t> </a:t>
            </a:r>
            <a:r>
              <a:rPr lang="ru-RU" dirty="0" err="1" smtClean="0"/>
              <a:t>Паланик</a:t>
            </a:r>
            <a:r>
              <a:rPr lang="ru-RU" dirty="0" smtClean="0"/>
              <a:t> -</a:t>
            </a:r>
            <a:br>
              <a:rPr lang="ru-RU" dirty="0" smtClean="0"/>
            </a:br>
            <a:r>
              <a:rPr lang="ru-RU" dirty="0" smtClean="0"/>
              <a:t>                 король  контркультуры</a:t>
            </a:r>
            <a:br>
              <a:rPr lang="ru-RU" dirty="0" smtClean="0"/>
            </a:br>
            <a:r>
              <a:rPr lang="ru-RU" dirty="0" smtClean="0"/>
              <a:t>                                </a:t>
            </a:r>
            <a:endParaRPr lang="en-US" dirty="0"/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gray">
          <a:xfrm>
            <a:off x="2449513" y="2386013"/>
            <a:ext cx="455612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folHlink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gray">
          <a:xfrm>
            <a:off x="2462213" y="3692525"/>
            <a:ext cx="455612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gray">
          <a:xfrm>
            <a:off x="2449513" y="4976813"/>
            <a:ext cx="455612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hlink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9399" name="Group 7"/>
          <p:cNvGrpSpPr>
            <a:grpSpLocks/>
          </p:cNvGrpSpPr>
          <p:nvPr/>
        </p:nvGrpSpPr>
        <p:grpSpPr bwMode="auto">
          <a:xfrm>
            <a:off x="683568" y="5445224"/>
            <a:ext cx="4051300" cy="914400"/>
            <a:chOff x="2728" y="1008"/>
            <a:chExt cx="2552" cy="576"/>
          </a:xfrm>
        </p:grpSpPr>
        <p:sp>
          <p:nvSpPr>
            <p:cNvPr id="59400" name="Rectangle 8"/>
            <p:cNvSpPr>
              <a:spLocks noChangeArrowheads="1"/>
            </p:cNvSpPr>
            <p:nvPr/>
          </p:nvSpPr>
          <p:spPr bwMode="gray">
            <a:xfrm>
              <a:off x="2728" y="1008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01" name="Rectangle 9"/>
            <p:cNvSpPr>
              <a:spLocks noChangeArrowheads="1"/>
            </p:cNvSpPr>
            <p:nvPr/>
          </p:nvSpPr>
          <p:spPr bwMode="gray">
            <a:xfrm>
              <a:off x="2735" y="1014"/>
              <a:ext cx="2536" cy="2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02" name="Rectangle 10"/>
            <p:cNvSpPr>
              <a:spLocks noChangeArrowheads="1"/>
            </p:cNvSpPr>
            <p:nvPr/>
          </p:nvSpPr>
          <p:spPr bwMode="gray">
            <a:xfrm>
              <a:off x="2736" y="1264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61176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9403" name="Text Box 11"/>
          <p:cNvSpPr txBox="1">
            <a:spLocks noChangeArrowheads="1"/>
          </p:cNvSpPr>
          <p:nvPr/>
        </p:nvSpPr>
        <p:spPr bwMode="gray">
          <a:xfrm>
            <a:off x="827584" y="5949280"/>
            <a:ext cx="377519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быстрый взлет и культовый статус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59404" name="Group 12"/>
          <p:cNvGrpSpPr>
            <a:grpSpLocks/>
          </p:cNvGrpSpPr>
          <p:nvPr/>
        </p:nvGrpSpPr>
        <p:grpSpPr bwMode="auto">
          <a:xfrm>
            <a:off x="642938" y="2820988"/>
            <a:ext cx="4051300" cy="914400"/>
            <a:chOff x="2736" y="1803"/>
            <a:chExt cx="2552" cy="576"/>
          </a:xfrm>
        </p:grpSpPr>
        <p:sp>
          <p:nvSpPr>
            <p:cNvPr id="59405" name="Rectangle 13"/>
            <p:cNvSpPr>
              <a:spLocks noChangeArrowheads="1"/>
            </p:cNvSpPr>
            <p:nvPr/>
          </p:nvSpPr>
          <p:spPr bwMode="gray">
            <a:xfrm>
              <a:off x="2736" y="180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06" name="Rectangle 14"/>
            <p:cNvSpPr>
              <a:spLocks noChangeArrowheads="1"/>
            </p:cNvSpPr>
            <p:nvPr/>
          </p:nvSpPr>
          <p:spPr bwMode="gray">
            <a:xfrm>
              <a:off x="2743" y="1809"/>
              <a:ext cx="2536" cy="26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07" name="Rectangle 15"/>
            <p:cNvSpPr>
              <a:spLocks noChangeArrowheads="1"/>
            </p:cNvSpPr>
            <p:nvPr/>
          </p:nvSpPr>
          <p:spPr bwMode="gray">
            <a:xfrm>
              <a:off x="2744" y="205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9408" name="Text Box 16"/>
          <p:cNvSpPr txBox="1">
            <a:spLocks noChangeArrowheads="1"/>
          </p:cNvSpPr>
          <p:nvPr/>
        </p:nvSpPr>
        <p:spPr bwMode="gray">
          <a:xfrm>
            <a:off x="1011238" y="3340100"/>
            <a:ext cx="32893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минимализм, цинизм, ирония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59409" name="Group 17"/>
          <p:cNvGrpSpPr>
            <a:grpSpLocks/>
          </p:cNvGrpSpPr>
          <p:nvPr/>
        </p:nvGrpSpPr>
        <p:grpSpPr bwMode="auto">
          <a:xfrm>
            <a:off x="630238" y="4105275"/>
            <a:ext cx="4051300" cy="914400"/>
            <a:chOff x="2728" y="2640"/>
            <a:chExt cx="2552" cy="576"/>
          </a:xfrm>
        </p:grpSpPr>
        <p:sp>
          <p:nvSpPr>
            <p:cNvPr id="59410" name="Rectangle 18"/>
            <p:cNvSpPr>
              <a:spLocks noChangeArrowheads="1"/>
            </p:cNvSpPr>
            <p:nvPr/>
          </p:nvSpPr>
          <p:spPr bwMode="gray">
            <a:xfrm>
              <a:off x="2728" y="2640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11" name="Rectangle 19"/>
            <p:cNvSpPr>
              <a:spLocks noChangeArrowheads="1"/>
            </p:cNvSpPr>
            <p:nvPr/>
          </p:nvSpPr>
          <p:spPr bwMode="gray">
            <a:xfrm>
              <a:off x="2742" y="2646"/>
              <a:ext cx="2529" cy="26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12" name="Rectangle 20"/>
            <p:cNvSpPr>
              <a:spLocks noChangeArrowheads="1"/>
            </p:cNvSpPr>
            <p:nvPr/>
          </p:nvSpPr>
          <p:spPr bwMode="gray">
            <a:xfrm>
              <a:off x="2736" y="2896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61176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9413" name="Text Box 21"/>
          <p:cNvSpPr txBox="1">
            <a:spLocks noChangeArrowheads="1"/>
          </p:cNvSpPr>
          <p:nvPr/>
        </p:nvSpPr>
        <p:spPr bwMode="gray">
          <a:xfrm>
            <a:off x="755576" y="4653136"/>
            <a:ext cx="370477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столкновение с политкорректностью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white">
          <a:xfrm>
            <a:off x="1115616" y="5445224"/>
            <a:ext cx="326027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dirty="0" smtClean="0">
                <a:solidFill>
                  <a:srgbClr val="FFFFFF"/>
                </a:solidFill>
              </a:rPr>
              <a:t>творческий взрыв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59415" name="Text Box 23"/>
          <p:cNvSpPr txBox="1">
            <a:spLocks noChangeArrowheads="1"/>
          </p:cNvSpPr>
          <p:nvPr/>
        </p:nvSpPr>
        <p:spPr bwMode="gray">
          <a:xfrm>
            <a:off x="1487488" y="2814638"/>
            <a:ext cx="243205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dirty="0" smtClean="0">
                <a:solidFill>
                  <a:srgbClr val="FFFFFF"/>
                </a:solidFill>
              </a:rPr>
              <a:t>стиль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59416" name="Text Box 24"/>
          <p:cNvSpPr txBox="1">
            <a:spLocks noChangeArrowheads="1"/>
          </p:cNvSpPr>
          <p:nvPr/>
        </p:nvSpPr>
        <p:spPr bwMode="gray">
          <a:xfrm>
            <a:off x="1487488" y="4083050"/>
            <a:ext cx="243205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dirty="0" err="1" smtClean="0">
                <a:solidFill>
                  <a:srgbClr val="FFFFFF"/>
                </a:solidFill>
              </a:rPr>
              <a:t>антикультура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59426" name="Rectangle 34"/>
          <p:cNvSpPr>
            <a:spLocks noChangeArrowheads="1"/>
          </p:cNvSpPr>
          <p:nvPr/>
        </p:nvSpPr>
        <p:spPr bwMode="ltGray">
          <a:xfrm>
            <a:off x="630238" y="1474788"/>
            <a:ext cx="40513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9427" name="Rectangle 35"/>
          <p:cNvSpPr>
            <a:spLocks noChangeArrowheads="1"/>
          </p:cNvSpPr>
          <p:nvPr/>
        </p:nvSpPr>
        <p:spPr bwMode="ltGray">
          <a:xfrm>
            <a:off x="611561" y="1484784"/>
            <a:ext cx="4104456" cy="4159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28" name="Rectangle 36"/>
          <p:cNvSpPr>
            <a:spLocks noChangeArrowheads="1"/>
          </p:cNvSpPr>
          <p:nvPr/>
        </p:nvSpPr>
        <p:spPr bwMode="ltGray">
          <a:xfrm>
            <a:off x="642938" y="1881188"/>
            <a:ext cx="4024312" cy="498475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61176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29" name="Text Box 37"/>
          <p:cNvSpPr txBox="1">
            <a:spLocks noChangeArrowheads="1"/>
          </p:cNvSpPr>
          <p:nvPr/>
        </p:nvSpPr>
        <p:spPr bwMode="gray">
          <a:xfrm>
            <a:off x="1011238" y="1997075"/>
            <a:ext cx="32893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smtClean="0">
                <a:solidFill>
                  <a:srgbClr val="000000"/>
                </a:solidFill>
              </a:rPr>
              <a:t>любопытство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и эксперимент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9430" name="Text Box 38"/>
          <p:cNvSpPr txBox="1">
            <a:spLocks noChangeArrowheads="1"/>
          </p:cNvSpPr>
          <p:nvPr/>
        </p:nvSpPr>
        <p:spPr bwMode="gray">
          <a:xfrm>
            <a:off x="1487488" y="1447800"/>
            <a:ext cx="243205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dirty="0" smtClean="0">
                <a:solidFill>
                  <a:srgbClr val="FFFFFF"/>
                </a:solidFill>
              </a:rPr>
              <a:t>исток</a:t>
            </a: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32" name="Рисунок 31" descr="Чак Паланик - Король контркультуры. Дню рождения посвящается!">
            <a:hlinkClick r:id="rId2" tgtFrame="&quot;_blank&quot;" tooltip="&quot;Оригинальный размер изображения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72816"/>
            <a:ext cx="2808312" cy="38884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338"/>
            <a:ext cx="7848600" cy="74838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«Бойцовский клуб»</a:t>
            </a:r>
            <a:endParaRPr lang="en-US" dirty="0"/>
          </a:p>
        </p:txBody>
      </p:sp>
      <p:sp>
        <p:nvSpPr>
          <p:cNvPr id="29" name="Freeform 3"/>
          <p:cNvSpPr>
            <a:spLocks/>
          </p:cNvSpPr>
          <p:nvPr/>
        </p:nvSpPr>
        <p:spPr bwMode="gray">
          <a:xfrm flipH="1">
            <a:off x="539552" y="1340768"/>
            <a:ext cx="1584176" cy="1080120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dirty="0" smtClean="0">
              <a:solidFill>
                <a:srgbClr val="FFFFFF"/>
              </a:solidFill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ru-RU" sz="2000" dirty="0" smtClean="0">
                <a:solidFill>
                  <a:srgbClr val="FFFFFF"/>
                </a:solidFill>
                <a:cs typeface="Arial" charset="0"/>
              </a:rPr>
              <a:t>1996 год</a:t>
            </a:r>
            <a:endParaRPr lang="en-US" sz="20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0" name="Рисунок 29" descr="Чак Паланик. Бойцовский клуб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 rot="2641219">
            <a:off x="3707904" y="1340768"/>
            <a:ext cx="1276652" cy="1478962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1" name="Рисунок 30" descr="C:\Users\Ирина\Desktop\Чак Паланик1\PA7jg1GrhaQ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013176"/>
            <a:ext cx="3503051" cy="1565364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2" name="Рисунок 31" descr="C:\Users\Ирина\Desktop\Чак Паланик1\x_10d7e8d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196752"/>
            <a:ext cx="2245358" cy="144016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3" name="Рисунок 32" descr="C:\Users\Ирина\Desktop\iчп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068960"/>
            <a:ext cx="1224136" cy="1512168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34" name="Freeform 5"/>
          <p:cNvSpPr>
            <a:spLocks/>
          </p:cNvSpPr>
          <p:nvPr/>
        </p:nvSpPr>
        <p:spPr bwMode="gray">
          <a:xfrm>
            <a:off x="1907704" y="3284984"/>
            <a:ext cx="5328592" cy="1368152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6078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 lvl="0" algn="ctr">
              <a:spcBef>
                <a:spcPct val="50000"/>
              </a:spcBef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Freeform 6"/>
          <p:cNvSpPr>
            <a:spLocks/>
          </p:cNvSpPr>
          <p:nvPr/>
        </p:nvSpPr>
        <p:spPr bwMode="gray">
          <a:xfrm flipH="1">
            <a:off x="4427984" y="5301208"/>
            <a:ext cx="4392488" cy="1224136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Рисунок 9" descr="C:\Users\Ирина\Desktop\Чак Паланик1\81ZZKi5fau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3212976"/>
            <a:ext cx="1224136" cy="1800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195736" y="3429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«Нас растят на жизненных проповедях, заставляя верить, что идеалы это рок-звезды и политики, но это не так».</a:t>
            </a:r>
            <a:endParaRPr lang="ru-RU" dirty="0" smtClean="0">
              <a:latin typeface="+mj-lt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53732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«Только когда потеряешь все, обретаешь истинную свободу - делать все, что захочешь»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7848600" cy="1066800"/>
          </a:xfrm>
        </p:spPr>
        <p:txBody>
          <a:bodyPr/>
          <a:lstStyle/>
          <a:p>
            <a:r>
              <a:rPr lang="ru-RU" dirty="0" smtClean="0"/>
              <a:t>Экранизация романа </a:t>
            </a:r>
            <a:br>
              <a:rPr lang="ru-RU" dirty="0" smtClean="0"/>
            </a:br>
            <a:r>
              <a:rPr lang="ru-RU" dirty="0" smtClean="0"/>
              <a:t>                        </a:t>
            </a:r>
            <a:endParaRPr lang="en-US" sz="2000" dirty="0"/>
          </a:p>
        </p:txBody>
      </p:sp>
      <p:sp>
        <p:nvSpPr>
          <p:cNvPr id="61443" name="Freeform 3"/>
          <p:cNvSpPr>
            <a:spLocks/>
          </p:cNvSpPr>
          <p:nvPr/>
        </p:nvSpPr>
        <p:spPr bwMode="gray">
          <a:xfrm flipH="1">
            <a:off x="539552" y="1628800"/>
            <a:ext cx="1656184" cy="115212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2400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445" name="Freeform 5"/>
          <p:cNvSpPr>
            <a:spLocks/>
          </p:cNvSpPr>
          <p:nvPr/>
        </p:nvSpPr>
        <p:spPr bwMode="gray">
          <a:xfrm>
            <a:off x="1187624" y="3429000"/>
            <a:ext cx="5402560" cy="1296739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6078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 lvl="0" algn="l"/>
            <a:endParaRPr lang="ru-RU" sz="105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46" name="Freeform 6"/>
          <p:cNvSpPr>
            <a:spLocks/>
          </p:cNvSpPr>
          <p:nvPr/>
        </p:nvSpPr>
        <p:spPr bwMode="gray">
          <a:xfrm flipH="1">
            <a:off x="4283968" y="5085184"/>
            <a:ext cx="4392488" cy="1224136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 lvl="0" algn="l"/>
            <a:endParaRPr lang="ru-RU" b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Ирина\Desktop\кино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301208"/>
            <a:ext cx="2088232" cy="1368152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9" name="Рисунок 18" descr="2-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564904"/>
            <a:ext cx="1625674" cy="1988840"/>
          </a:xfrm>
          <a:prstGeom prst="rect">
            <a:avLst/>
          </a:prstGeom>
          <a:noFill/>
          <a:ln w="28575">
            <a:solidFill>
              <a:srgbClr val="FFFFFF"/>
            </a:solidFill>
          </a:ln>
        </p:spPr>
      </p:pic>
      <p:pic>
        <p:nvPicPr>
          <p:cNvPr id="20" name="Рисунок 19" descr="C:\Users\Ирина\Desktop\Чак Паланик1\y_8224fa6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373216"/>
            <a:ext cx="1224136" cy="792088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1" name="Рисунок 20" descr="C:\Users\Ирина\Desktop\Чак Паланик1\x_4459dac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692696"/>
            <a:ext cx="1944216" cy="1224136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2" name="Рисунок 21" descr="C:\Users\Ирина\Desktop\Чак Паланик1\Fight-Club-fight-club-5123143-1706-960.jpg"/>
          <p:cNvPicPr/>
          <p:nvPr/>
        </p:nvPicPr>
        <p:blipFill>
          <a:blip r:embed="rId6" cstate="print">
            <a:lum bright="20000" contrast="-43000"/>
          </a:blip>
          <a:srcRect/>
          <a:stretch>
            <a:fillRect/>
          </a:stretch>
        </p:blipFill>
        <p:spPr bwMode="auto">
          <a:xfrm>
            <a:off x="3275856" y="1772816"/>
            <a:ext cx="2376263" cy="1152128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95536" y="191683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1999 год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55976" y="52292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dirty="0" smtClean="0"/>
              <a:t>«</a:t>
            </a: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Если можно проснуться в другом времени, и в другом месте, нельзя</a:t>
            </a:r>
          </a:p>
          <a:p>
            <a:pPr lvl="0" algn="l"/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 ли проснуться другим человеком?»</a:t>
            </a:r>
            <a:endParaRPr lang="ru-RU" dirty="0" smtClean="0">
              <a:latin typeface="+mj-lt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75656" y="3501008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0" hangingPunct="0"/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«Когда освоение космоса пойдет вовсю, названия будут присваиваться в честь корпораций: созвездие </a:t>
            </a:r>
            <a:r>
              <a:rPr lang="ru-RU" dirty="0" err="1" smtClean="0">
                <a:latin typeface="+mj-lt"/>
                <a:ea typeface="Calibri" pitchFamily="34" charset="0"/>
                <a:cs typeface="Times New Roman" pitchFamily="18" charset="0"/>
              </a:rPr>
              <a:t>Айлеа</a:t>
            </a: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, галактика. Майкрософт, планета </a:t>
            </a:r>
            <a:r>
              <a:rPr lang="ru-RU" dirty="0" err="1" smtClean="0">
                <a:latin typeface="+mj-lt"/>
                <a:ea typeface="Calibri" pitchFamily="34" charset="0"/>
                <a:cs typeface="Times New Roman" pitchFamily="18" charset="0"/>
              </a:rPr>
              <a:t>Старбакс</a:t>
            </a: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»</a:t>
            </a:r>
            <a:endParaRPr lang="ru-RU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0TGp_climb_dark">
  <a:themeElements>
    <a:clrScheme name="Тема Office 2">
      <a:dk1>
        <a:srgbClr val="5F5F5F"/>
      </a:dk1>
      <a:lt1>
        <a:srgbClr val="FFFFFF"/>
      </a:lt1>
      <a:dk2>
        <a:srgbClr val="232751"/>
      </a:dk2>
      <a:lt2>
        <a:srgbClr val="CCFFCC"/>
      </a:lt2>
      <a:accent1>
        <a:srgbClr val="62A2DC"/>
      </a:accent1>
      <a:accent2>
        <a:srgbClr val="E29B54"/>
      </a:accent2>
      <a:accent3>
        <a:srgbClr val="ACACB3"/>
      </a:accent3>
      <a:accent4>
        <a:srgbClr val="DADADA"/>
      </a:accent4>
      <a:accent5>
        <a:srgbClr val="B7CEEB"/>
      </a:accent5>
      <a:accent6>
        <a:srgbClr val="CD8C4B"/>
      </a:accent6>
      <a:hlink>
        <a:srgbClr val="83CE5A"/>
      </a:hlink>
      <a:folHlink>
        <a:srgbClr val="DE585B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808080"/>
        </a:dk1>
        <a:lt1>
          <a:srgbClr val="FFFFFF"/>
        </a:lt1>
        <a:dk2>
          <a:srgbClr val="003366"/>
        </a:dk2>
        <a:lt2>
          <a:srgbClr val="FFFFCC"/>
        </a:lt2>
        <a:accent1>
          <a:srgbClr val="79CE24"/>
        </a:accent1>
        <a:accent2>
          <a:srgbClr val="E45267"/>
        </a:accent2>
        <a:accent3>
          <a:srgbClr val="AAADB8"/>
        </a:accent3>
        <a:accent4>
          <a:srgbClr val="DADADA"/>
        </a:accent4>
        <a:accent5>
          <a:srgbClr val="BEE3AC"/>
        </a:accent5>
        <a:accent6>
          <a:srgbClr val="CF495D"/>
        </a:accent6>
        <a:hlink>
          <a:srgbClr val="5FC3D7"/>
        </a:hlink>
        <a:folHlink>
          <a:srgbClr val="FAA7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F5F5F"/>
        </a:dk1>
        <a:lt1>
          <a:srgbClr val="FFFFFF"/>
        </a:lt1>
        <a:dk2>
          <a:srgbClr val="232751"/>
        </a:dk2>
        <a:lt2>
          <a:srgbClr val="CCFFCC"/>
        </a:lt2>
        <a:accent1>
          <a:srgbClr val="62A2DC"/>
        </a:accent1>
        <a:accent2>
          <a:srgbClr val="E29B54"/>
        </a:accent2>
        <a:accent3>
          <a:srgbClr val="ACACB3"/>
        </a:accent3>
        <a:accent4>
          <a:srgbClr val="DADADA"/>
        </a:accent4>
        <a:accent5>
          <a:srgbClr val="B7CEEB"/>
        </a:accent5>
        <a:accent6>
          <a:srgbClr val="CD8C4B"/>
        </a:accent6>
        <a:hlink>
          <a:srgbClr val="83CE5A"/>
        </a:hlink>
        <a:folHlink>
          <a:srgbClr val="DE58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5F5F5F"/>
        </a:dk1>
        <a:lt1>
          <a:srgbClr val="FFFFFF"/>
        </a:lt1>
        <a:dk2>
          <a:srgbClr val="504736"/>
        </a:dk2>
        <a:lt2>
          <a:srgbClr val="CCECFF"/>
        </a:lt2>
        <a:accent1>
          <a:srgbClr val="DE6084"/>
        </a:accent1>
        <a:accent2>
          <a:srgbClr val="63B1C9"/>
        </a:accent2>
        <a:accent3>
          <a:srgbClr val="B3B1AE"/>
        </a:accent3>
        <a:accent4>
          <a:srgbClr val="DADADA"/>
        </a:accent4>
        <a:accent5>
          <a:srgbClr val="ECB6C2"/>
        </a:accent5>
        <a:accent6>
          <a:srgbClr val="59A0B6"/>
        </a:accent6>
        <a:hlink>
          <a:srgbClr val="D08B58"/>
        </a:hlink>
        <a:folHlink>
          <a:srgbClr val="67D53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590TGp_climb_dark</Template>
  <TotalTime>685</TotalTime>
  <Words>492</Words>
  <Application>Microsoft Office PowerPoint</Application>
  <PresentationFormat>Экран (4:3)</PresentationFormat>
  <Paragraphs>107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590TGp_climb_dark</vt:lpstr>
      <vt:lpstr>    Чак Паланик-     король контркультуры</vt:lpstr>
      <vt:lpstr>Chuck Palahniuk</vt:lpstr>
      <vt:lpstr> Характеристика творчества</vt:lpstr>
      <vt:lpstr>КОНТРКУЛЬТУРА</vt:lpstr>
      <vt:lpstr>Презентация PowerPoint</vt:lpstr>
      <vt:lpstr> Характеристика творчества                                     Чака Паланика                      </vt:lpstr>
      <vt:lpstr>    Чак Паланик -                  король  контркультуры                                 </vt:lpstr>
      <vt:lpstr>  «Бойцовский клуб»</vt:lpstr>
      <vt:lpstr>Экранизация романа                          </vt:lpstr>
      <vt:lpstr>Презентация PowerPoint</vt:lpstr>
      <vt:lpstr> Результаты соцопроса </vt:lpstr>
      <vt:lpstr>Гений или графоман ?</vt:lpstr>
      <vt:lpstr> 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Чак Паланик-  король контркультуры</dc:title>
  <dc:creator>Ирина</dc:creator>
  <cp:lastModifiedBy>admin1</cp:lastModifiedBy>
  <cp:revision>75</cp:revision>
  <dcterms:created xsi:type="dcterms:W3CDTF">2013-02-22T20:02:22Z</dcterms:created>
  <dcterms:modified xsi:type="dcterms:W3CDTF">2013-03-04T10:53:04Z</dcterms:modified>
</cp:coreProperties>
</file>