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95" r:id="rId5"/>
    <p:sldId id="269" r:id="rId6"/>
    <p:sldId id="273" r:id="rId7"/>
    <p:sldId id="277" r:id="rId8"/>
    <p:sldId id="260" r:id="rId9"/>
    <p:sldId id="264" r:id="rId10"/>
    <p:sldId id="294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A"/>
    <a:srgbClr val="75196E"/>
    <a:srgbClr val="000099"/>
    <a:srgbClr val="229E80"/>
    <a:srgbClr val="FFD85B"/>
    <a:srgbClr val="FFCC29"/>
    <a:srgbClr val="1D876E"/>
    <a:srgbClr val="00CC66"/>
    <a:srgbClr val="00CC99"/>
    <a:srgbClr val="E2A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1E1AA-2329-4E8F-9BFB-1C9EB1AB76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17297-BA5D-4054-91ED-F6B7BD3E3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9D5E-9592-42BA-9202-F2448AE0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0DAB-20F7-4434-AD22-7DD8DFAACB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B1E8-F57D-4F93-AB6B-D2D6F57CB3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3D7D-BBC5-4861-AC3C-1671385BA9D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6092-A23F-40EA-822A-918C74E6E7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2988-6F33-4824-A7AC-3D3AED000A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CAEB-38F0-4638-9892-AD22A783C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AA91-9227-4F82-9E30-3911087087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C6AA-A0D7-4A63-88EC-D318B2E4D4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03F7A5-A277-4395-AE3B-5E8832CEF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.pl/ru/mgl-audio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3929066"/>
            <a:ext cx="6500858" cy="2214578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        Дягилева Ирина Владимировна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          учитель иностранного языка</a:t>
            </a:r>
            <a:br>
              <a:rPr lang="ru-RU" sz="2400" dirty="0" smtClean="0"/>
            </a:br>
            <a:r>
              <a:rPr lang="ru-RU" sz="2400" dirty="0" smtClean="0"/>
              <a:t>                  МБОУ СОШ №174</a:t>
            </a:r>
            <a:br>
              <a:rPr lang="ru-RU" sz="2400" dirty="0" smtClean="0"/>
            </a:br>
            <a:r>
              <a:rPr lang="ru-RU" sz="2400" dirty="0" smtClean="0"/>
              <a:t>                  Нижний Новгород, 2015г.</a:t>
            </a:r>
            <a:endParaRPr lang="en-US" sz="2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Внеурочная деятельность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- неотъемлемая часть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    образовательного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процесса.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642918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Правильно    поставленная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внеклассная работа в школе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имеет    большое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образовательное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и воспитательное значение.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Она     расширяет   и   углубляет  знания,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полученные     на      уроке,       позволяет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приобрести  многие  полезные   навыки,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а, следовательно, приближает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обучение    и     воспитание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&amp;YAcy;&amp;gcy;&amp;ocy;&amp;dcy;&amp;ycy; &amp;gcy;&amp;ocy;&amp;dcy;&amp;zhcy;&amp;icy; &amp;kcy;&amp;acy;&amp;rcy;&amp;tcy;&amp;icy;&amp;ncy;&amp;kcy;&amp;icy; &amp;ucy;&amp;chcy;&amp;iecy;&amp;ncy;&amp;icy;&amp;kcy; &amp;icy; &amp;kcy;&amp;ocy;&amp;mcy;&amp;pcy;&amp;softcy;&amp;yucy;&amp;tcy;&amp;iecy;&amp;rcy; &amp;KHcy;&amp;ucy;&amp;dcy;&amp;iecy;&amp;iecy;&amp;mcy; &amp;vcy;&amp;mcy;&amp;iecy;&amp;scy;&amp;tcy;&amp;iecy;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72008"/>
            <a:ext cx="3419482" cy="20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50046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4214818"/>
            <a:ext cx="6477000" cy="185738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Спасибо за внимание! 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 descr="&amp;Ocy;&amp;ncy;&amp;lcy;&amp;acy;&amp;jcy;&amp;ncy; &amp;rcy;&amp;iecy;&amp;scy;&amp;ucy;&amp;rcy;&amp;scy;&amp;ycy; What’s Up! . School of Englis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Картинка 1 из 5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09634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Федеральные  государственные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образовательные стандарты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28860" y="3143248"/>
            <a:ext cx="67151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ФГОС: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внеурочная деятельность -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неотъемлемая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образовательного 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процесса,       характеризуется           как 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деятельность,             осуществляемая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формах, отличных от  классно-урочной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системы. Эта  деятельность  имеет свои 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задачи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направлена   на   достижение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планируемых     результатов     освоения</a:t>
            </a:r>
          </a:p>
          <a:p>
            <a:pPr marL="0" marR="0" lvl="0" indent="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   образовательной программы.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Федеральные  государственные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образовательные стандарты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7286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Интеграция  основного и дополнительного образования     через     организацию  внеурочной деятельности  является  одним  из  самых  эффективных  способов   реализации   новых  требований.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18441" name="Diagram 9"/>
          <p:cNvGraphicFramePr>
            <a:graphicFrameLocks/>
          </p:cNvGraphicFramePr>
          <p:nvPr/>
        </p:nvGraphicFramePr>
        <p:xfrm>
          <a:off x="1214414" y="3643314"/>
          <a:ext cx="6929486" cy="3000396"/>
        </p:xfrm>
        <a:graphic>
          <a:graphicData uri="http://schemas.openxmlformats.org/drawingml/2006/compatibility">
            <com:legacyDrawing xmlns:com="http://schemas.openxmlformats.org/drawingml/2006/compatibility" spid="_x0000_s1844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8572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</a:t>
            </a:r>
            <a:r>
              <a:rPr lang="ru-RU" sz="3600" b="1" dirty="0" smtClean="0">
                <a:solidFill>
                  <a:srgbClr val="C00000"/>
                </a:solidFill>
              </a:rPr>
              <a:t>ополнительное образование в МБОУ СОШ  </a:t>
            </a:r>
            <a:r>
              <a:rPr lang="ru-RU" sz="3600" b="1" dirty="0" smtClean="0">
                <a:solidFill>
                  <a:srgbClr val="C00000"/>
                </a:solidFill>
              </a:rPr>
              <a:t>№ 174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-1143040" y="1571612"/>
            <a:ext cx="95726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кружок «Практическая грамматика английского языка»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5-9 классов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091A"/>
                </a:solidFill>
                <a:ea typeface="Times New Roman" pitchFamily="18" charset="0"/>
                <a:cs typeface="Times New Roman" pitchFamily="18" charset="0"/>
              </a:rPr>
              <a:t> кружок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«Деловой английский» для 10-11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091A"/>
                </a:solidFill>
              </a:rPr>
              <a:t>Апробации  </a:t>
            </a:r>
            <a:r>
              <a:rPr lang="ru-RU" sz="2400" b="1" dirty="0" smtClean="0">
                <a:solidFill>
                  <a:srgbClr val="00091A"/>
                </a:solidFill>
              </a:rPr>
              <a:t>цифрового </a:t>
            </a:r>
            <a:r>
              <a:rPr lang="ru-RU" sz="2400" b="1" dirty="0" smtClean="0">
                <a:solidFill>
                  <a:srgbClr val="00091A"/>
                </a:solidFill>
              </a:rPr>
              <a:t>образовательного ресурса     нового     поколения    </a:t>
            </a:r>
            <a:r>
              <a:rPr lang="ru-RU" sz="2400" b="1" dirty="0" smtClean="0">
                <a:solidFill>
                  <a:srgbClr val="00091A"/>
                </a:solidFill>
              </a:rPr>
              <a:t>«</a:t>
            </a:r>
            <a:r>
              <a:rPr lang="en-US" sz="2400" b="1" dirty="0" err="1" smtClean="0">
                <a:solidFill>
                  <a:srgbClr val="00091A"/>
                </a:solidFill>
              </a:rPr>
              <a:t>MyGrammarLab</a:t>
            </a:r>
            <a:r>
              <a:rPr lang="ru-RU" sz="2400" b="1" dirty="0" smtClean="0">
                <a:solidFill>
                  <a:srgbClr val="00091A"/>
                </a:solidFill>
              </a:rPr>
              <a:t>»     5-6 </a:t>
            </a:r>
            <a:r>
              <a:rPr lang="ru-RU" sz="2400" b="1" dirty="0" err="1" smtClean="0">
                <a:solidFill>
                  <a:srgbClr val="00091A"/>
                </a:solidFill>
              </a:rPr>
              <a:t>кл</a:t>
            </a:r>
            <a:r>
              <a:rPr lang="ru-RU" sz="2400" b="1" dirty="0" smtClean="0">
                <a:solidFill>
                  <a:srgbClr val="00091A"/>
                </a:solidFill>
              </a:rPr>
              <a:t>,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91A"/>
                </a:solidFill>
              </a:rPr>
              <a:t> 7-8 </a:t>
            </a:r>
            <a:r>
              <a:rPr lang="ru-RU" sz="2400" b="1" dirty="0" err="1" smtClean="0">
                <a:solidFill>
                  <a:srgbClr val="00091A"/>
                </a:solidFill>
              </a:rPr>
              <a:t>кл</a:t>
            </a:r>
            <a:r>
              <a:rPr lang="ru-RU" sz="2400" b="1" dirty="0" smtClean="0">
                <a:solidFill>
                  <a:srgbClr val="00091A"/>
                </a:solidFill>
              </a:rPr>
              <a:t>,  9-10 </a:t>
            </a:r>
            <a:r>
              <a:rPr lang="ru-RU" sz="2400" b="1" dirty="0" err="1" smtClean="0">
                <a:solidFill>
                  <a:srgbClr val="00091A"/>
                </a:solidFill>
              </a:rPr>
              <a:t>кл</a:t>
            </a:r>
            <a:r>
              <a:rPr lang="ru-RU" sz="2400" b="1" dirty="0" smtClean="0">
                <a:solidFill>
                  <a:srgbClr val="00091A"/>
                </a:solidFill>
              </a:rPr>
              <a:t>,  11 </a:t>
            </a:r>
            <a:r>
              <a:rPr lang="ru-RU" sz="2400" b="1" dirty="0" err="1" smtClean="0">
                <a:solidFill>
                  <a:srgbClr val="00091A"/>
                </a:solidFill>
              </a:rPr>
              <a:t>кл</a:t>
            </a:r>
            <a:endParaRPr lang="ru-RU" sz="2400" b="1" dirty="0" smtClean="0">
              <a:solidFill>
                <a:srgbClr val="00091A"/>
              </a:solidFill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Unikátní gramatika MyGrammarLab vhodná pro samostudium Pepa.c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40719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y grammar lab intermediate &amp;scy;&amp;kcy;&amp;acy;&amp;chcy;&amp;acy;&amp;tcy;&amp;softcy; - My grammar lab intermediate c&amp;kcy;&amp;acy;&amp;chcy;&amp;acy;&amp;tcy;&amp;softcy; &amp;bcy;&amp;iecy;&amp;scy;&amp;pcy;&amp;lcy;&amp;acy;&amp;tcy;&amp;n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00023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8171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дополнительного образования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57224" y="1428736"/>
            <a:ext cx="75724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Цели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учебные: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усовершенствование  знаний,  привычек   и умений;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     решение    практических задач  при  помощи    ИКТ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развивающие: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    умений        самостоятельного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     приобретения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знаний;   помощь   в   формировании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      мировоззрения;    развитие   у  учащихся    навыков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91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сотрудничества    и     коммуникации;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   воспитание     уважения   к  культуре  своей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91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страны,   а  так  же  к    культуре  стран   изучаемого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91A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языка;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572008"/>
            <a:ext cx="6715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Задачи :</a:t>
            </a:r>
          </a:p>
          <a:p>
            <a:r>
              <a:rPr lang="ru-RU" b="1" dirty="0" smtClean="0">
                <a:solidFill>
                  <a:srgbClr val="00091A"/>
                </a:solidFill>
                <a:cs typeface="Times New Roman" pitchFamily="18" charset="0"/>
              </a:rPr>
              <a:t>  - </a:t>
            </a:r>
            <a:r>
              <a:rPr lang="ru-RU" sz="2000" b="1" dirty="0" smtClean="0">
                <a:solidFill>
                  <a:srgbClr val="00091A"/>
                </a:solidFill>
                <a:cs typeface="Times New Roman" pitchFamily="18" charset="0"/>
              </a:rPr>
              <a:t>привитие интереса к предмету;</a:t>
            </a:r>
          </a:p>
          <a:p>
            <a:r>
              <a:rPr lang="ru-RU" sz="2000" b="1" dirty="0" smtClean="0">
                <a:solidFill>
                  <a:srgbClr val="00091A"/>
                </a:solidFill>
                <a:ea typeface="Times New Roman" pitchFamily="18" charset="0"/>
                <a:cs typeface="Times New Roman" pitchFamily="18" charset="0"/>
              </a:rPr>
              <a:t>  - развитие  индивидуальных  способностей;</a:t>
            </a:r>
          </a:p>
          <a:p>
            <a:r>
              <a:rPr lang="ru-RU" sz="2000" b="1" dirty="0" smtClean="0">
                <a:solidFill>
                  <a:srgbClr val="00091A"/>
                </a:solidFill>
                <a:ea typeface="Times New Roman" pitchFamily="18" charset="0"/>
                <a:cs typeface="Times New Roman" pitchFamily="18" charset="0"/>
              </a:rPr>
              <a:t>  - вооружение  учащихся  методами  добывания знаний; </a:t>
            </a:r>
          </a:p>
          <a:p>
            <a:r>
              <a:rPr lang="ru-RU" sz="2000" b="1" dirty="0" smtClean="0">
                <a:solidFill>
                  <a:srgbClr val="00091A"/>
                </a:solidFill>
                <a:ea typeface="Times New Roman" pitchFamily="18" charset="0"/>
                <a:cs typeface="Times New Roman" pitchFamily="18" charset="0"/>
              </a:rPr>
              <a:t>  - формирование интереса к  интеллектуальному труду;</a:t>
            </a:r>
            <a:endParaRPr lang="ru-RU" sz="2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arson ELT - Catalogue 2014 - Gramma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414337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86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5196E"/>
                </a:solidFill>
              </a:rPr>
              <a:t>Интернет-ресурс  “</a:t>
            </a:r>
            <a:r>
              <a:rPr lang="en-US" sz="3600" b="1" i="1" dirty="0" err="1" smtClean="0">
                <a:solidFill>
                  <a:srgbClr val="75196E"/>
                </a:solidFill>
              </a:rPr>
              <a:t>MyGrammarLab</a:t>
            </a:r>
            <a:r>
              <a:rPr lang="ru-RU" sz="3600" b="1" i="1" dirty="0" smtClean="0">
                <a:solidFill>
                  <a:srgbClr val="75196E"/>
                </a:solidFill>
              </a:rPr>
              <a:t>”</a:t>
            </a:r>
            <a:r>
              <a:rPr lang="ru-RU" sz="3600" b="1" dirty="0" smtClean="0">
                <a:solidFill>
                  <a:srgbClr val="75196E"/>
                </a:solidFill>
              </a:rPr>
              <a:t> </a:t>
            </a:r>
            <a:endParaRPr lang="ru-RU" sz="3600" b="1" dirty="0">
              <a:solidFill>
                <a:srgbClr val="75196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8"/>
          <a:ext cx="8715404" cy="1836166"/>
        </p:xfrm>
        <a:graphic>
          <a:graphicData uri="http://schemas.openxmlformats.org/drawingml/2006/table">
            <a:tbl>
              <a:tblPr/>
              <a:tblGrid>
                <a:gridCol w="4357702"/>
                <a:gridCol w="4357702"/>
              </a:tblGrid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75196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Student Book w/ </a:t>
                      </a:r>
                      <a:r>
                        <a:rPr lang="en-US" sz="1800" b="0" dirty="0" err="1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MyLab</a:t>
                      </a:r>
                      <a:r>
                        <a:rPr lang="en-US" sz="1800" b="0" dirty="0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(with key)</a:t>
                      </a:r>
                      <a:endParaRPr lang="ru-RU" sz="1800" b="0" dirty="0">
                        <a:solidFill>
                          <a:srgbClr val="75196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Student Book w/ </a:t>
                      </a:r>
                      <a:r>
                        <a:rPr lang="en-US" sz="1800" b="0" dirty="0" err="1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MyLab</a:t>
                      </a:r>
                      <a:r>
                        <a:rPr lang="en-US" sz="1800" b="0" dirty="0">
                          <a:solidFill>
                            <a:srgbClr val="75196E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(no key)</a:t>
                      </a:r>
                      <a:endParaRPr lang="ru-RU" sz="1800" b="0" dirty="0">
                        <a:solidFill>
                          <a:srgbClr val="75196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1800" b="0" dirty="0">
                        <a:solidFill>
                          <a:srgbClr val="75196E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9153" name="Рисунок 2" descr="http://92.43.118.89/files/Download_MGL_audio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00174"/>
            <a:ext cx="2828925" cy="84772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14348" y="2786058"/>
            <a:ext cx="7643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MyGrammarLab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грамматическое пособие нового типа, которое предоставляет возможность изучать и тренировать грамматику английского языка, используя уникальное сочетание традиционного формата книги и специализированного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интернет-ресурса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MyGrammarLab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Предусмотрена возможность загрузки дополнительных грамматических упражнений на мобильное устройство (смартфон).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714876" y="4857760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Diane Hall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5196E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 Mark Foley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5196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Уровень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British English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5196E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 levels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5196E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CEF A1 - C1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75196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1285860"/>
          <a:ext cx="7572428" cy="4709097"/>
        </p:xfrm>
        <a:graphic>
          <a:graphicData uri="http://schemas.openxmlformats.org/drawingml/2006/table">
            <a:tbl>
              <a:tblPr/>
              <a:tblGrid>
                <a:gridCol w="3785818"/>
                <a:gridCol w="3786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 книге</a:t>
                      </a:r>
                      <a:endParaRPr lang="ru-RU" sz="18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Он-лайн</a:t>
                      </a:r>
                      <a:endParaRPr lang="ru-RU" sz="18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объяснения грамматических правил ;</a:t>
                      </a:r>
                      <a:endParaRPr lang="ru-RU" sz="1600" b="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аутентичные примеры;</a:t>
                      </a:r>
                      <a:endParaRPr lang="ru-RU" sz="1600" b="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разнообразные типы заданий;</a:t>
                      </a:r>
                      <a:endParaRPr lang="ru-RU" sz="1600" b="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информация о типичных ошибках в грамматике и произношении;</a:t>
                      </a:r>
                      <a:endParaRPr lang="ru-RU" sz="1600" b="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каждый уровень грамматического пособия соотнесен со Шкалой Совета Евро- </a:t>
                      </a:r>
                      <a:r>
                        <a:rPr lang="ru-RU" sz="1600" b="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пы</a:t>
                      </a: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Common</a:t>
                      </a: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European</a:t>
                      </a: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baseline="0" dirty="0" smtClean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600" b="0" dirty="0" err="1" smtClean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Framework</a:t>
                      </a:r>
                      <a:r>
                        <a:rPr lang="ru-RU" sz="1600" b="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b="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видео объяснения ключевых грамматических правил;</a:t>
                      </a:r>
                      <a:endParaRPr lang="ru-RU" sz="16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комплект тестовых заданий: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Full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Diagnostic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Test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к каждому уровню, регулярные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Progress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Tests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а также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Exit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Tests</a:t>
                      </a: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после каждого раздела;</a:t>
                      </a:r>
                      <a:endParaRPr lang="ru-RU" sz="16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дополнительные упражнения  с автоматической проверкой и анализом ошибок;</a:t>
                      </a:r>
                      <a:endParaRPr lang="ru-RU" sz="16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возможность тренировки произношения;</a:t>
                      </a:r>
                      <a:endParaRPr lang="ru-RU" sz="16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91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возможность прослушать и проверить свои ответы;</a:t>
                      </a:r>
                      <a:endParaRPr lang="ru-RU" sz="1600" dirty="0">
                        <a:solidFill>
                          <a:srgbClr val="00091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&amp;Dcy;&amp;icy;&amp;scy;&amp;tcy;&amp;acy;&amp;ncy;&amp;tscy;&amp;icy;&amp;ocy;&amp;ncy;&amp;ncy;&amp;ycy;&amp;jcy; &amp;kcy;&amp;ucy;&amp;rcy;&amp;scy; &amp;Gcy;&amp;rcy;&amp;acy;&amp;mcy;&amp;mcy;&amp;acy;&amp;tcy;&amp;icy;&amp;kcy;&amp;icy;. . 10 &amp;kcy;&amp;lcy;&amp;acy;&amp;s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271464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&amp;Rcy;&amp;ocy;&amp;lcy;&amp;icy;&amp;kcy;&amp;icy; &amp;icy;&amp;zcy; &amp;kcy;&amp;acy;&amp;tcy;&amp;iecy;&amp;gcy;&amp;ocy;&amp;rcy;&amp;icy;&amp;icy; &quot;&amp;ecy;&amp;kcy;&amp;rcy;&amp;acy;&amp;ncy;&quot; - &amp;Scy;&amp;tcy;&amp;rcy;&amp;acy;&amp;ncy;&amp;icy;&amp;tscy;&amp;acy; 14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290"/>
            <a:ext cx="271464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6148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5196E"/>
                </a:solidFill>
              </a:rPr>
              <a:t>Интернет-ресурс  “</a:t>
            </a:r>
            <a:r>
              <a:rPr lang="en-US" sz="2800" b="1" i="1" dirty="0" err="1" smtClean="0">
                <a:solidFill>
                  <a:srgbClr val="75196E"/>
                </a:solidFill>
              </a:rPr>
              <a:t>MyGrammarLab</a:t>
            </a:r>
            <a:r>
              <a:rPr lang="ru-RU" sz="2800" b="1" i="1" dirty="0" smtClean="0">
                <a:solidFill>
                  <a:srgbClr val="75196E"/>
                </a:solidFill>
              </a:rPr>
              <a:t>”</a:t>
            </a:r>
            <a:r>
              <a:rPr lang="ru-RU" sz="2800" b="1" dirty="0" smtClean="0">
                <a:solidFill>
                  <a:srgbClr val="75196E"/>
                </a:solidFill>
              </a:rPr>
              <a:t> </a:t>
            </a:r>
            <a:endParaRPr lang="ru-RU" sz="2800" b="1" dirty="0">
              <a:solidFill>
                <a:srgbClr val="75196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1714488"/>
            <a:ext cx="5786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должна  формировать</a:t>
            </a: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целостную      систему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357298"/>
            <a:ext cx="5857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Общеобразовательная школа</a:t>
            </a:r>
            <a:endParaRPr lang="ru-RU" sz="2400" dirty="0" smtClean="0"/>
          </a:p>
          <a:p>
            <a:pPr lvl="0" indent="533400" eaLnBrk="1" hangingPunct="1"/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57174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Универсальных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знаний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 умений  и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навыков,  а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также  опыт  самостоятельной  деятельности   и личной  ответственности  обучающихся,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 есть компетенции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    определяющие      современное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качество образования.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9" name="Рисунок 8" descr="&amp;Acy;&amp;ncy;&amp;gcy;&amp;lcy;&amp;icy;&amp;jcy;&amp;scy;&amp;kcy;&amp;icy;&amp;jcy; &amp;lcy;&amp;acy;&amp;gcy;&amp;iecy;&amp;rcy;&amp;softcy; Only English Land &amp;vcy; &amp;Bcy;&amp;iecy;&amp;lcy;&amp;ocy;&amp;rcy;&amp;ucy;&amp;scy;&amp;scy;&amp;icy;&amp;icy; &amp;kcy;&amp;ucy;&amp;pcy;&amp;icy;&amp;tcy;&amp;softcy; &amp;vcy; &amp;Mcy;&amp;ocy;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35758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g1.1tv.ru/imgsize640x360/PR2013102518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3775394" cy="222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37147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428604"/>
            <a:ext cx="7247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Принципы кружковой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1357298"/>
            <a:ext cx="77153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Внеклассная работа: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должна быть органически связана с учебной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lang="ru-RU" sz="2400" b="1" dirty="0" smtClean="0">
                <a:solidFill>
                  <a:srgbClr val="00091A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программой;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должна строиться на основе учёта возрастных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особенностей, а так же знаний и навыков учащихся;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должна строиться на основе сочетания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lang="ru-RU" sz="2400" b="1" dirty="0" smtClean="0">
                <a:solidFill>
                  <a:srgbClr val="00091A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индивидуальной, групповой  и коллективной форм;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должна иметь добровольный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должна проводиться не изолированно, а иметь связь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lang="ru-RU" sz="2400" b="1" dirty="0" smtClean="0">
                <a:solidFill>
                  <a:srgbClr val="00091A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91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другими учебными предметами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91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06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Anim-13_Sea</Template>
  <TotalTime>1346</TotalTime>
  <Words>539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Anim-13_Sea</vt:lpstr>
      <vt:lpstr>         Дягилева Ирина Владимировна            учитель иностранного языка                   МБОУ СОШ №174                   Нижний Новгород, 2015г.</vt:lpstr>
      <vt:lpstr>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Спасибо за внимание!      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«Инновационная мобильность педагога как фактор успешной профессиональной деятельности в условиях введения федерального стандарта общего образования»</dc:title>
  <dc:subject>Анимированный шаблон PowerPoint</dc:subject>
  <dc:creator>1</dc:creator>
  <cp:keywords/>
  <dc:description>Анимированный шаблон для презентаций  скачан с сайта http://freeppt.ru/ - Презентации по культуре и искусству, шаблоны PowerPoint.</dc:description>
  <cp:lastModifiedBy>Ирина</cp:lastModifiedBy>
  <cp:revision>143</cp:revision>
  <cp:lastPrinted>1601-01-01T00:00:00Z</cp:lastPrinted>
  <dcterms:created xsi:type="dcterms:W3CDTF">2013-12-05T09:17:16Z</dcterms:created>
  <dcterms:modified xsi:type="dcterms:W3CDTF">2015-04-20T20:28:58Z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