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3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schemeClr val="tx1"/>
    </p:penClr>
  </p:showPr>
  <p:clrMru>
    <a:srgbClr val="66FF66"/>
    <a:srgbClr val="CC99FF"/>
    <a:srgbClr val="003399"/>
    <a:srgbClr val="FF3399"/>
    <a:srgbClr val="FF33CC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6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1191C-70B2-467E-A900-57196968BF39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18BC3-5D0D-4267-8D31-1B70F857E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18BC3-5D0D-4267-8D31-1B70F857EC5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18BC3-5D0D-4267-8D31-1B70F857EC5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18BC3-5D0D-4267-8D31-1B70F857EC5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671EA-49DF-4BBC-A8AC-F7DD75816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DDCB1-6EA0-41D6-B104-831405326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AE64B-6EB0-4D72-997F-F08F8A601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6C38-5AF5-478F-9A48-CC5B0DC1B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F2EF8-2EB9-451D-AA00-AEBA5BD8B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63BA-CE1E-4813-B0BA-4293EDDA4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970D3-7326-4A9D-9686-57D7E8B2A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E65ED-4895-4936-87AB-A96D26269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D210B-6623-4A90-91CE-2A5F399F8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3188D-9577-4D50-8057-846393B90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59338-D95C-4BD9-BF30-0A507FF47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C8D32-5303-446F-9166-692F01FFA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AD5F59-DA10-41D8-906A-360EF2953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Documents and Settings\ЭльФ.C863A73726834DE\Мои документы\Мои документы\Картинки\Земля\68.jpg"/>
          <p:cNvPicPr>
            <a:picLocks noChangeAspect="1" noChangeArrowheads="1"/>
          </p:cNvPicPr>
          <p:nvPr/>
        </p:nvPicPr>
        <p:blipFill>
          <a:blip r:embed="rId4"/>
          <a:srcRect r="166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142984"/>
            <a:ext cx="8501122" cy="17091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мир 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простых механизмов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 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 Black" pitchFamily="34" charset="0"/>
              </a:rPr>
              <a:t>МОУ СОШ №23 г.Находка</a:t>
            </a:r>
            <a:endParaRPr lang="ru-RU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642918"/>
            <a:ext cx="6500858" cy="1143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4000" b="1" kern="1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+mn-ea"/>
                <a:cs typeface="+mn-cs"/>
              </a:rPr>
              <a:t>Формы организации работы учащихся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363855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defRPr/>
            </a:pPr>
            <a:r>
              <a:rPr lang="ru-RU" dirty="0" smtClean="0">
                <a:solidFill>
                  <a:schemeClr val="bg1"/>
                </a:solidFill>
              </a:rPr>
              <a:t>Работа с печатными изданиями</a:t>
            </a:r>
          </a:p>
          <a:p>
            <a:pPr eaLnBrk="1" hangingPunct="1">
              <a:buClr>
                <a:schemeClr val="bg1"/>
              </a:buClr>
              <a:defRPr/>
            </a:pPr>
            <a:r>
              <a:rPr lang="ru-RU" dirty="0" smtClean="0">
                <a:solidFill>
                  <a:schemeClr val="bg1"/>
                </a:solidFill>
              </a:rPr>
              <a:t>Работа с Интернет ресурсами</a:t>
            </a:r>
          </a:p>
          <a:p>
            <a:pPr eaLnBrk="1" hangingPunct="1">
              <a:buClr>
                <a:schemeClr val="bg1"/>
              </a:buClr>
              <a:defRPr/>
            </a:pPr>
            <a:r>
              <a:rPr lang="ru-RU" dirty="0" smtClean="0">
                <a:solidFill>
                  <a:schemeClr val="bg1"/>
                </a:solidFill>
              </a:rPr>
              <a:t>Проведение опытов и экспериментов</a:t>
            </a:r>
          </a:p>
          <a:p>
            <a:pPr eaLnBrk="1" hangingPunct="1">
              <a:buClr>
                <a:schemeClr val="bg1"/>
              </a:buClr>
              <a:defRPr/>
            </a:pPr>
            <a:r>
              <a:rPr lang="ru-RU" dirty="0" smtClean="0">
                <a:solidFill>
                  <a:schemeClr val="bg1"/>
                </a:solidFill>
              </a:rPr>
              <a:t>Посещение зоопарка</a:t>
            </a:r>
          </a:p>
        </p:txBody>
      </p:sp>
      <p:pic>
        <p:nvPicPr>
          <p:cNvPr id="14341" name="Picture 5" descr="lines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8286808" cy="27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440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428604"/>
            <a:ext cx="8215338" cy="151128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4000" b="1" kern="1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+mn-ea"/>
                <a:cs typeface="+mn-cs"/>
              </a:rPr>
              <a:t>Результаты представления исследований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2708275"/>
            <a:ext cx="7829576" cy="342265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defRPr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Презентация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eaLnBrk="1" hangingPunct="1">
              <a:buClr>
                <a:schemeClr val="bg1"/>
              </a:buClr>
              <a:defRPr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Буклеты</a:t>
            </a:r>
          </a:p>
          <a:p>
            <a:pPr eaLnBrk="1" hangingPunct="1">
              <a:buClr>
                <a:schemeClr val="bg1"/>
              </a:buClr>
              <a:defRPr/>
            </a:pP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eaLnBrk="1" hangingPunct="1">
              <a:buClr>
                <a:schemeClr val="bg1"/>
              </a:buClr>
              <a:defRPr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Электронная газета</a:t>
            </a:r>
          </a:p>
        </p:txBody>
      </p:sp>
      <p:pic>
        <p:nvPicPr>
          <p:cNvPr id="15365" name="Picture 5" descr="lines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8001056" cy="2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778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Documents and Settings\ЭльФ.C863A73726834DE\Мои документы\Мои документы\Картинки\Земля\35.jpg"/>
          <p:cNvPicPr>
            <a:picLocks noChangeAspect="1" noChangeArrowheads="1"/>
          </p:cNvPicPr>
          <p:nvPr/>
        </p:nvPicPr>
        <p:blipFill>
          <a:blip r:embed="rId3"/>
          <a:srcRect r="166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8215370" cy="1928802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</a:br>
            <a:r>
              <a:rPr lang="ru-RU" b="1" dirty="0">
                <a:ln w="50800">
                  <a:solidFill>
                    <a:srgbClr val="CC99FF"/>
                  </a:solidFill>
                </a:ln>
                <a:solidFill>
                  <a:srgbClr val="CC99FF"/>
                </a:solidFill>
                <a:effectLst/>
                <a:latin typeface="Monotype Corsiva" pitchFamily="66" charset="0"/>
              </a:rPr>
              <a:t>«Дайте мне точку опоры и я</a:t>
            </a:r>
            <a:br>
              <a:rPr lang="ru-RU" b="1" dirty="0">
                <a:ln w="50800">
                  <a:solidFill>
                    <a:srgbClr val="CC99FF"/>
                  </a:solidFill>
                </a:ln>
                <a:solidFill>
                  <a:srgbClr val="CC99FF"/>
                </a:solidFill>
                <a:effectLst/>
                <a:latin typeface="Monotype Corsiva" pitchFamily="66" charset="0"/>
              </a:rPr>
            </a:br>
            <a:r>
              <a:rPr lang="ru-RU" b="1" dirty="0">
                <a:ln w="50800">
                  <a:solidFill>
                    <a:srgbClr val="CC99FF"/>
                  </a:solidFill>
                </a:ln>
                <a:solidFill>
                  <a:srgbClr val="CC99FF"/>
                </a:solidFill>
                <a:effectLst/>
                <a:latin typeface="Monotype Corsiva" pitchFamily="66" charset="0"/>
              </a:rPr>
              <a:t>                     переверну земной шар!»</a:t>
            </a:r>
            <a:r>
              <a:rPr lang="ru-RU" sz="4000" b="1" dirty="0">
                <a:ln w="50800">
                  <a:solidFill>
                    <a:srgbClr val="CC99FF"/>
                  </a:solidFill>
                </a:ln>
                <a:solidFill>
                  <a:srgbClr val="CC99FF"/>
                </a:solidFill>
                <a:effectLst/>
              </a:rPr>
              <a:t> </a:t>
            </a:r>
            <a:br>
              <a:rPr lang="ru-RU" sz="4000" b="1" dirty="0">
                <a:ln w="50800">
                  <a:solidFill>
                    <a:srgbClr val="CC99FF"/>
                  </a:solidFill>
                </a:ln>
                <a:solidFill>
                  <a:srgbClr val="CC99FF"/>
                </a:solidFill>
                <a:effectLst/>
              </a:rPr>
            </a:br>
            <a:endParaRPr lang="ru-RU" sz="2800" b="1" dirty="0">
              <a:ln w="50800">
                <a:solidFill>
                  <a:srgbClr val="CC99FF"/>
                </a:solidFill>
              </a:ln>
              <a:solidFill>
                <a:srgbClr val="CC99FF"/>
              </a:solidFill>
              <a:effectLst/>
            </a:endParaRPr>
          </a:p>
        </p:txBody>
      </p:sp>
      <p:pic>
        <p:nvPicPr>
          <p:cNvPr id="7" name="Содержимое 3" descr="Архимед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72264" y="2857496"/>
            <a:ext cx="2178292" cy="2625725"/>
          </a:xfrm>
          <a:prstGeom prst="rect">
            <a:avLst/>
          </a:prstGeom>
          <a:ln w="28575">
            <a:solidFill>
              <a:srgbClr val="CC99FF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HeroicExtremeLeftFacing" fov="3600000">
              <a:rot lat="449629" lon="1463207" rev="21343146"/>
            </a:camera>
            <a:lightRig rig="threePt" dir="t"/>
          </a:scene3d>
        </p:spPr>
      </p:pic>
      <p:sp>
        <p:nvSpPr>
          <p:cNvPr id="9" name="Прямоугольник 8"/>
          <p:cNvSpPr/>
          <p:nvPr/>
        </p:nvSpPr>
        <p:spPr>
          <a:xfrm>
            <a:off x="6072198" y="1785926"/>
            <a:ext cx="257173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ru-RU" sz="4400" b="1" dirty="0">
                <a:ln w="50800"/>
                <a:solidFill>
                  <a:srgbClr val="CC99FF"/>
                </a:solidFill>
                <a:latin typeface="Monotype Corsiva" pitchFamily="66" charset="0"/>
                <a:ea typeface="+mj-ea"/>
                <a:cs typeface="+mj-cs"/>
              </a:rPr>
              <a:t>Архимед.</a:t>
            </a:r>
            <a:r>
              <a:rPr lang="ru-RU" sz="4400" b="1" dirty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br>
              <a:rPr lang="ru-RU" sz="4400" b="1" dirty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ea typeface="+mj-ea"/>
                <a:cs typeface="+mj-cs"/>
              </a:rPr>
            </a:b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357826"/>
            <a:ext cx="5000628" cy="132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Реально ли это сделать человеку?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4"/>
            <a:ext cx="8401080" cy="5357826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66FF66"/>
                </a:solidFill>
              </a:rPr>
              <a:t>Работа</a:t>
            </a:r>
            <a:r>
              <a:rPr lang="ru-RU" b="1" dirty="0" smtClean="0">
                <a:solidFill>
                  <a:srgbClr val="66FF66"/>
                </a:solidFill>
              </a:rPr>
              <a:t>. Мощность. Энергия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4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i="1" u="sng" dirty="0" smtClean="0">
                <a:solidFill>
                  <a:schemeClr val="accent3"/>
                </a:solidFill>
              </a:rPr>
              <a:t>Учебные </a:t>
            </a:r>
            <a:r>
              <a:rPr lang="ru-RU" i="1" u="sng" dirty="0" smtClean="0">
                <a:solidFill>
                  <a:schemeClr val="accent3"/>
                </a:solidFill>
              </a:rPr>
              <a:t>предметы</a:t>
            </a:r>
            <a:r>
              <a:rPr lang="en-US" i="1" dirty="0" smtClean="0">
                <a:solidFill>
                  <a:schemeClr val="accent3"/>
                </a:solidFill>
              </a:rPr>
              <a:t>:</a:t>
            </a:r>
            <a:endParaRPr lang="ru-RU" i="1" dirty="0" smtClean="0">
              <a:solidFill>
                <a:schemeClr val="accent3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     </a:t>
            </a:r>
            <a:r>
              <a:rPr lang="ru-RU" dirty="0" smtClean="0">
                <a:solidFill>
                  <a:srgbClr val="0000FF"/>
                </a:solidFill>
              </a:rPr>
              <a:t>                                </a:t>
            </a:r>
            <a:r>
              <a:rPr lang="ru-RU" dirty="0" smtClean="0">
                <a:solidFill>
                  <a:srgbClr val="66FF66"/>
                </a:solidFill>
              </a:rPr>
              <a:t>Физика</a:t>
            </a:r>
            <a:r>
              <a:rPr lang="ru-RU" dirty="0" smtClean="0">
                <a:solidFill>
                  <a:srgbClr val="66FF66"/>
                </a:solidFill>
              </a:rPr>
              <a:t>, биология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F23A7C"/>
                </a:solidFill>
              </a:rPr>
              <a:t> </a:t>
            </a:r>
            <a:r>
              <a:rPr lang="ru-RU" i="1" u="sng" dirty="0" smtClean="0">
                <a:solidFill>
                  <a:schemeClr val="accent3"/>
                </a:solidFill>
              </a:rPr>
              <a:t>Участники</a:t>
            </a:r>
            <a:r>
              <a:rPr lang="en-US" i="1" dirty="0" smtClean="0">
                <a:solidFill>
                  <a:schemeClr val="accent3"/>
                </a:solidFill>
              </a:rPr>
              <a:t>:</a:t>
            </a:r>
            <a:endParaRPr lang="ru-RU" i="1" dirty="0" smtClean="0">
              <a:solidFill>
                <a:schemeClr val="accent3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         </a:t>
            </a:r>
            <a:r>
              <a:rPr lang="ru-RU" dirty="0" smtClean="0">
                <a:solidFill>
                  <a:srgbClr val="0000FF"/>
                </a:solidFill>
              </a:rPr>
              <a:t>                           </a:t>
            </a:r>
            <a:r>
              <a:rPr lang="ru-RU" dirty="0" smtClean="0">
                <a:solidFill>
                  <a:srgbClr val="66FF66"/>
                </a:solidFill>
              </a:rPr>
              <a:t>Учащиеся </a:t>
            </a:r>
            <a:r>
              <a:rPr lang="ru-RU" dirty="0" smtClean="0">
                <a:solidFill>
                  <a:srgbClr val="66FF66"/>
                </a:solidFill>
              </a:rPr>
              <a:t>7 класса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F23A7C"/>
                </a:solidFill>
              </a:rPr>
              <a:t> </a:t>
            </a:r>
            <a:r>
              <a:rPr lang="ru-RU" i="1" u="sng" dirty="0" smtClean="0">
                <a:solidFill>
                  <a:schemeClr val="accent3"/>
                </a:solidFill>
              </a:rPr>
              <a:t>Авторы</a:t>
            </a:r>
            <a:r>
              <a:rPr lang="en-US" i="1" u="sng" dirty="0" smtClean="0">
                <a:solidFill>
                  <a:schemeClr val="accent3"/>
                </a:solidFill>
              </a:rPr>
              <a:t>:</a:t>
            </a:r>
            <a:endParaRPr lang="ru-RU" i="1" u="sng" dirty="0" smtClean="0">
              <a:solidFill>
                <a:schemeClr val="accent3"/>
              </a:solidFill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66FF66"/>
                </a:solidFill>
              </a:rPr>
              <a:t>             </a:t>
            </a:r>
            <a:r>
              <a:rPr lang="ru-RU" dirty="0" smtClean="0">
                <a:solidFill>
                  <a:srgbClr val="66FF66"/>
                </a:solidFill>
              </a:rPr>
              <a:t>Громова Е.В.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66FF66"/>
                </a:solidFill>
              </a:rPr>
              <a:t>             Сластён О.Д</a:t>
            </a:r>
            <a:r>
              <a:rPr lang="ru-RU" dirty="0" smtClean="0">
                <a:solidFill>
                  <a:srgbClr val="66FF66"/>
                </a:solidFill>
              </a:rPr>
              <a:t>.</a:t>
            </a:r>
          </a:p>
          <a:p>
            <a:pPr algn="r">
              <a:lnSpc>
                <a:spcPct val="90000"/>
              </a:lnSpc>
              <a:buNone/>
              <a:defRPr/>
            </a:pPr>
            <a:r>
              <a:rPr lang="ru-RU" dirty="0" smtClean="0">
                <a:solidFill>
                  <a:srgbClr val="66FF66"/>
                </a:solidFill>
              </a:rPr>
              <a:t>Леонтьева </a:t>
            </a:r>
            <a:r>
              <a:rPr lang="ru-RU" dirty="0" smtClean="0">
                <a:solidFill>
                  <a:srgbClr val="66FF66"/>
                </a:solidFill>
              </a:rPr>
              <a:t>Э.В.</a:t>
            </a:r>
            <a:endParaRPr lang="ru-RU" dirty="0" smtClean="0">
              <a:solidFill>
                <a:srgbClr val="66FF66"/>
              </a:solidFill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>
              <a:solidFill>
                <a:srgbClr val="66FF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500042"/>
            <a:ext cx="4801314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Учебная тема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:</a:t>
            </a:r>
            <a:endParaRPr lang="ru-RU" sz="4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8143900" cy="1143000"/>
          </a:xfr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ru-RU" sz="3600" b="1" kern="1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+mn-ea"/>
                <a:cs typeface="+mn-cs"/>
              </a:rPr>
              <a:t>Дидактические цели проекта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defRPr/>
            </a:pPr>
            <a:r>
              <a:rPr lang="ru-RU" dirty="0" smtClean="0">
                <a:solidFill>
                  <a:schemeClr val="bg1"/>
                </a:solidFill>
              </a:rPr>
              <a:t>Формирование компетентности в сфере самостоятельной познавательной деятельности, критического мышления, навыков работы в команде</a:t>
            </a:r>
          </a:p>
          <a:p>
            <a:pPr eaLnBrk="1" hangingPunct="1">
              <a:lnSpc>
                <a:spcPct val="90000"/>
              </a:lnSpc>
              <a:buClr>
                <a:srgbClr val="00BC00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defRPr/>
            </a:pPr>
            <a:r>
              <a:rPr lang="ru-RU" dirty="0" smtClean="0">
                <a:solidFill>
                  <a:schemeClr val="bg1"/>
                </a:solidFill>
              </a:rPr>
              <a:t>Приобретение навыков самостоятельной работы с большими объемами информации, умении увидеть проблему и наметить пути её решения</a:t>
            </a:r>
          </a:p>
        </p:txBody>
      </p:sp>
      <p:pic>
        <p:nvPicPr>
          <p:cNvPr id="8196" name="Picture 4" descr="lines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736"/>
            <a:ext cx="84963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39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120" y="285728"/>
            <a:ext cx="7943880" cy="1143000"/>
          </a:xfr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ru-RU" sz="4000" b="1" kern="1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+mn-ea"/>
                <a:cs typeface="+mn-cs"/>
              </a:rPr>
              <a:t>Методические задачи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pPr eaLnBrk="1" hangingPunct="1">
              <a:buClr>
                <a:schemeClr val="bg1"/>
              </a:buCl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Всесторонне изучить простые механизмы</a:t>
            </a:r>
          </a:p>
          <a:p>
            <a:pPr eaLnBrk="1" hangingPunct="1">
              <a:buClr>
                <a:schemeClr val="bg1"/>
              </a:buCl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Показать практическое значение простых механизмов в природе и технике</a:t>
            </a:r>
          </a:p>
          <a:p>
            <a:pPr eaLnBrk="1" hangingPunct="1">
              <a:buClr>
                <a:schemeClr val="bg1"/>
              </a:buCl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Научить обрабатывать и обобщать полученную в результате проведения опытов и экспериментов информацию</a:t>
            </a:r>
          </a:p>
          <a:p>
            <a:pPr eaLnBrk="1" hangingPunct="1">
              <a:buClr>
                <a:schemeClr val="bg1"/>
              </a:buCl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Научить пользоваться </a:t>
            </a:r>
            <a:r>
              <a:rPr lang="en-US" sz="2800" dirty="0" smtClean="0">
                <a:solidFill>
                  <a:schemeClr val="bg1"/>
                </a:solidFill>
              </a:rPr>
              <a:t>PowerPoint</a:t>
            </a:r>
            <a:r>
              <a:rPr lang="ru-RU" sz="2800" dirty="0" smtClean="0">
                <a:solidFill>
                  <a:schemeClr val="bg1"/>
                </a:solidFill>
              </a:rPr>
              <a:t> для оформления результатов, научить кратко излагать свои мысли устно и письменно</a:t>
            </a:r>
          </a:p>
        </p:txBody>
      </p:sp>
      <p:pic>
        <p:nvPicPr>
          <p:cNvPr id="9220" name="Picture 4" descr="lines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84963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800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ru-RU" sz="4000" b="1" kern="1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+mn-ea"/>
                <a:cs typeface="+mn-cs"/>
              </a:rPr>
              <a:t>Вопросы учебной темы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401080" cy="45116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defRPr/>
            </a:pPr>
            <a:r>
              <a:rPr lang="ru-RU" dirty="0" smtClean="0">
                <a:solidFill>
                  <a:schemeClr val="bg1"/>
                </a:solidFill>
              </a:rPr>
              <a:t>Сила или скорость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defRPr/>
            </a:pPr>
            <a:r>
              <a:rPr lang="ru-RU" dirty="0" smtClean="0">
                <a:solidFill>
                  <a:schemeClr val="bg1"/>
                </a:solidFill>
              </a:rPr>
              <a:t>Может ли человек, прикладывая малую силу, преодолеть действие большей силы?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Clr>
                <a:schemeClr val="bg1"/>
              </a:buClr>
              <a:defRPr/>
            </a:pPr>
            <a:r>
              <a:rPr lang="ru-RU" dirty="0" smtClean="0">
                <a:solidFill>
                  <a:schemeClr val="bg1"/>
                </a:solidFill>
              </a:rPr>
              <a:t>Как человек использовал простые механизмы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chemeClr val="bg1"/>
                </a:solidFill>
              </a:rPr>
              <a:t>процессе своего исторического развития ?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10244" name="Picture 4" descr="lines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84963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01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74638"/>
            <a:ext cx="8001024" cy="1082660"/>
          </a:xfr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1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+mn-ea"/>
                <a:cs typeface="+mn-cs"/>
              </a:rPr>
              <a:t>Темы </a:t>
            </a:r>
            <a:r>
              <a:rPr lang="ru-RU" sz="3200" b="1" kern="1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+mn-ea"/>
                <a:cs typeface="+mn-cs"/>
              </a:rPr>
              <a:t>исследований </a:t>
            </a:r>
            <a:r>
              <a:rPr lang="ru-RU" sz="3200" b="1" kern="1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+mn-ea"/>
                <a:cs typeface="+mn-cs"/>
              </a:rPr>
              <a:t>учащихся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7" y="2285992"/>
            <a:ext cx="7901014" cy="3844933"/>
          </a:xfrm>
        </p:spPr>
        <p:txBody>
          <a:bodyPr/>
          <a:lstStyle/>
          <a:p>
            <a:pPr eaLnBrk="1" hangingPunct="1">
              <a:buClr>
                <a:schemeClr val="bg1"/>
              </a:buClr>
              <a:defRPr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 начале славных дел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eaLnBrk="1" hangingPunct="1">
              <a:buClr>
                <a:schemeClr val="bg1"/>
              </a:buClr>
              <a:defRPr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И рад бы, да не под силу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eaLnBrk="1" hangingPunct="1">
              <a:buClr>
                <a:schemeClr val="bg1"/>
              </a:buClr>
              <a:defRPr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Рычаги в природе</a:t>
            </a:r>
          </a:p>
          <a:p>
            <a:pPr eaLnBrk="1" hangingPunct="1">
              <a:buClr>
                <a:srgbClr val="33CC33"/>
              </a:buClr>
              <a:defRPr/>
            </a:pPr>
            <a:endParaRPr lang="ru-RU" dirty="0" smtClean="0">
              <a:solidFill>
                <a:srgbClr val="0000FF"/>
              </a:solidFill>
            </a:endParaRPr>
          </a:p>
        </p:txBody>
      </p:sp>
      <p:pic>
        <p:nvPicPr>
          <p:cNvPr id="11269" name="Picture 5" descr="lines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48828"/>
            <a:ext cx="8072494" cy="25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75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500042"/>
            <a:ext cx="7000924" cy="1357322"/>
          </a:xfr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ru-RU" b="1" kern="1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+mn-ea"/>
                <a:cs typeface="+mn-cs"/>
              </a:rPr>
              <a:t>Этапы и сроки проведения проекта</a:t>
            </a:r>
          </a:p>
        </p:txBody>
      </p:sp>
      <p:graphicFrame>
        <p:nvGraphicFramePr>
          <p:cNvPr id="12344" name="Group 56"/>
          <p:cNvGraphicFramePr>
            <a:graphicFrameLocks noGrp="1"/>
          </p:cNvGraphicFramePr>
          <p:nvPr>
            <p:ph type="tbl" idx="1"/>
          </p:nvPr>
        </p:nvGraphicFramePr>
        <p:xfrm>
          <a:off x="428596" y="1857364"/>
          <a:ext cx="8229600" cy="463962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715040"/>
                <a:gridCol w="1357322"/>
                <a:gridCol w="1157238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«Мозговой штурм»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(составление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интеллект – карты, формулирование тем исследования учеников 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1-е занятие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30 мин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Формирование групп для проведения исследований, выдвижение гипотез решения проблем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1-е занятие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15 мин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Выбор творческого названия проекта (совместно с учащимися)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2-е занятие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 мин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Обсуждение плана работы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учащихся          (индивидуальное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или в группе)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2-е занятие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25 мин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2315" name="Picture 61" descr="5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500042"/>
            <a:ext cx="61672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81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84" name="Group 48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63962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543560"/>
                <a:gridCol w="1523990"/>
                <a:gridCol w="116205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Обсуждение со школьниками возможных источников информации, вопросов защиты авторских прав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3-е занятие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15 мин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Самостоятельная работа учащихся по обсуждению задания каждого в группе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3-е занятие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30 мин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Самостоятельная работа групп по выполнению заданий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4,5-е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занятие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45 мин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Подготовка школьниками презентации о проделанной работе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6-е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занятие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45 мин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3337" name="Picture 49" descr="lines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612555"/>
            <a:ext cx="7858180" cy="2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35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1|2.6|1.9|3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9.1|2.4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2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|1.8|3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6|1.7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5|2.5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2"/>
</p:tagLst>
</file>

<file path=ppt/theme/theme1.xml><?xml version="1.0" encoding="utf-8"?>
<a:theme xmlns:a="http://schemas.openxmlformats.org/drawingml/2006/main" name="Универсал_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Универсал_</Template>
  <TotalTime>820</TotalTime>
  <Words>320</Words>
  <Application>Microsoft PowerPoint</Application>
  <PresentationFormat>Экран (4:3)</PresentationFormat>
  <Paragraphs>76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Универсал_</vt:lpstr>
      <vt:lpstr>Слайд 1</vt:lpstr>
      <vt:lpstr> «Дайте мне точку опоры и я                      переверну земной шар!»  </vt:lpstr>
      <vt:lpstr>Слайд 3</vt:lpstr>
      <vt:lpstr>Дидактические цели проекта</vt:lpstr>
      <vt:lpstr>Методические задачи</vt:lpstr>
      <vt:lpstr>Вопросы учебной темы</vt:lpstr>
      <vt:lpstr>Темы исследований учащихся</vt:lpstr>
      <vt:lpstr>Этапы и сроки проведения проекта</vt:lpstr>
      <vt:lpstr>Слайд 9</vt:lpstr>
      <vt:lpstr>Формы организации работы учащихся</vt:lpstr>
      <vt:lpstr>Результаты представления исследований</vt:lpstr>
    </vt:vector>
  </TitlesOfParts>
  <Company>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механизмы</dc:title>
  <dc:creator>мастер</dc:creator>
  <cp:lastModifiedBy>Эль</cp:lastModifiedBy>
  <cp:revision>159</cp:revision>
  <dcterms:created xsi:type="dcterms:W3CDTF">2007-11-07T00:09:49Z</dcterms:created>
  <dcterms:modified xsi:type="dcterms:W3CDTF">2011-10-08T01:29:07Z</dcterms:modified>
</cp:coreProperties>
</file>