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7" r:id="rId4"/>
    <p:sldId id="266" r:id="rId5"/>
    <p:sldId id="267" r:id="rId6"/>
    <p:sldId id="270" r:id="rId7"/>
    <p:sldId id="271" r:id="rId8"/>
    <p:sldId id="260" r:id="rId9"/>
    <p:sldId id="258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53284-8F42-49E9-B42C-9F52F69F1E31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F31DC-15FF-43A0-88A1-45047D9B4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06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43174" y="889015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96958983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Отчёт теоретиков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35972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Pictures\рисунки\школа\novyj_risunok-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09120"/>
            <a:ext cx="2384425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58056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chemeClr val="tx2"/>
                </a:solidFill>
              </a:rPr>
              <a:t>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ru-RU" altLang="ru-RU" b="1" i="1" u="sng" dirty="0">
                <a:solidFill>
                  <a:schemeClr val="tx2"/>
                </a:solidFill>
                <a:latin typeface="Segoe"/>
              </a:rPr>
              <a:t>РОДИТЕЛЯМ</a:t>
            </a:r>
            <a:endParaRPr lang="ru-RU" altLang="ru-RU" i="1" dirty="0">
              <a:solidFill>
                <a:schemeClr val="tx2"/>
              </a:solidFill>
              <a:latin typeface="Segoe"/>
            </a:endParaRPr>
          </a:p>
          <a:p>
            <a:pPr>
              <a:lnSpc>
                <a:spcPct val="90000"/>
              </a:lnSpc>
            </a:pPr>
            <a:r>
              <a:rPr lang="ru-RU" altLang="ru-RU" dirty="0">
                <a:latin typeface="Segoe"/>
              </a:rPr>
              <a:t>Не покупайте тяжелые ранцы! Врачи рекомендуют средний вес пустого ранца для </a:t>
            </a:r>
            <a:r>
              <a:rPr lang="ru-RU" altLang="ru-RU" dirty="0" smtClean="0">
                <a:latin typeface="Segoe"/>
              </a:rPr>
              <a:t>ученика— </a:t>
            </a:r>
            <a:r>
              <a:rPr lang="ru-RU" altLang="ru-RU" dirty="0">
                <a:latin typeface="Segoe"/>
              </a:rPr>
              <a:t>500 - 700 г.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latin typeface="Segoe"/>
              </a:rPr>
              <a:t>У ваших детей от тяжелых нагрузок портится осанка.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latin typeface="Segoe"/>
              </a:rPr>
              <a:t>Ваши дети быстрее устают, неся за своей спиной тяжёлые грузы.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latin typeface="Segoe"/>
              </a:rPr>
              <a:t>Пожалуйста, позаботьтесь о ваших детях и об их здоровье!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5051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chemeClr val="tx2"/>
                </a:solidFill>
              </a:rPr>
              <a:t>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ru-RU" altLang="ru-RU" b="1" i="1" u="sng" dirty="0">
                <a:solidFill>
                  <a:schemeClr val="tx2"/>
                </a:solidFill>
                <a:latin typeface="Segoe"/>
              </a:rPr>
              <a:t>УЧИТЕЛЯМ и РАБОТНИКАМ ШКОЛ</a:t>
            </a:r>
            <a:endParaRPr lang="ru-RU" altLang="ru-RU" i="1" dirty="0">
              <a:solidFill>
                <a:schemeClr val="tx2"/>
              </a:solidFill>
              <a:latin typeface="Segoe"/>
            </a:endParaRPr>
          </a:p>
          <a:p>
            <a:pPr>
              <a:lnSpc>
                <a:spcPct val="90000"/>
              </a:lnSpc>
            </a:pPr>
            <a:r>
              <a:rPr lang="ru-RU" altLang="ru-RU" dirty="0">
                <a:latin typeface="Segoe"/>
              </a:rPr>
              <a:t>При составлении школьного расписания постарайтесь учитывать гигиенические требования к весу ежедневных учебных комплектов.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latin typeface="Segoe"/>
              </a:rPr>
              <a:t>Организуйте хранение сменной обуви, спортивного инвентаря, принадлежностей для уроков труда, изобразительного искусства и т.п. в помещении школы.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latin typeface="Segoe"/>
              </a:rPr>
              <a:t>Создайте в классе библиотеку необходимых книг для дополнительного чтения</a:t>
            </a:r>
            <a:r>
              <a:rPr lang="ru-RU" altLang="ru-RU" dirty="0" smtClean="0">
                <a:latin typeface="Segoe"/>
              </a:rPr>
              <a:t>.</a:t>
            </a:r>
            <a:endParaRPr lang="ru-RU" altLang="ru-RU" dirty="0">
              <a:latin typeface="Segoe"/>
            </a:endParaRPr>
          </a:p>
        </p:txBody>
      </p:sp>
    </p:spTree>
    <p:extLst>
      <p:ext uri="{BB962C8B-B14F-4D97-AF65-F5344CB8AC3E}">
        <p14:creationId xmlns:p14="http://schemas.microsoft.com/office/powerpoint/2010/main" val="376069679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ИНЯКИНА ЛА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39"/>
            <a:ext cx="7416824" cy="348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2951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332656"/>
            <a:ext cx="8579296" cy="6264696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/>
              <a:t>10.1 Требования к школьным ранцам</a:t>
            </a:r>
            <a:endParaRPr lang="ru-RU" sz="7200" dirty="0"/>
          </a:p>
          <a:p>
            <a:pPr lvl="0"/>
            <a:r>
              <a:rPr lang="ru-RU" sz="7200" dirty="0">
                <a:solidFill>
                  <a:srgbClr val="FF0000"/>
                </a:solidFill>
              </a:rPr>
              <a:t>Вес</a:t>
            </a:r>
            <a:r>
              <a:rPr lang="ru-RU" sz="7200" dirty="0"/>
              <a:t> ранца </a:t>
            </a:r>
            <a:r>
              <a:rPr lang="ru-RU" sz="7200" dirty="0">
                <a:solidFill>
                  <a:srgbClr val="FF0000"/>
                </a:solidFill>
              </a:rPr>
              <a:t>не должен превышать </a:t>
            </a:r>
            <a:r>
              <a:rPr lang="ru-RU" sz="7200" b="1" u="sng" dirty="0">
                <a:solidFill>
                  <a:srgbClr val="FF0000"/>
                </a:solidFill>
              </a:rPr>
              <a:t>700 г</a:t>
            </a:r>
            <a:r>
              <a:rPr lang="ru-RU" sz="7200" dirty="0"/>
              <a:t>.</a:t>
            </a:r>
          </a:p>
          <a:p>
            <a:pPr lvl="0"/>
            <a:r>
              <a:rPr lang="ru-RU" sz="7200" dirty="0"/>
              <a:t>Конструкция ранца должна обеспечивать устойчивую его форму.</a:t>
            </a:r>
          </a:p>
          <a:p>
            <a:pPr lvl="0"/>
            <a:r>
              <a:rPr lang="ru-RU" sz="7200" dirty="0"/>
              <a:t>Спинка ранца должна быть  полужесткой и сохранять свою форму.</a:t>
            </a:r>
          </a:p>
          <a:p>
            <a:pPr lvl="0"/>
            <a:r>
              <a:rPr lang="ru-RU" sz="7200" dirty="0"/>
              <a:t>Рекомендуется использовать ранцы, спинка которых имеет  специальные массажные профили.</a:t>
            </a:r>
          </a:p>
          <a:p>
            <a:pPr lvl="0"/>
            <a:r>
              <a:rPr lang="ru-RU" sz="7200" dirty="0">
                <a:solidFill>
                  <a:srgbClr val="FF0000"/>
                </a:solidFill>
              </a:rPr>
              <a:t>Ширина плечевого ремня в верхнем отрезке </a:t>
            </a:r>
            <a:r>
              <a:rPr lang="ru-RU" sz="7200" dirty="0"/>
              <a:t>на протяжении 400-450 мм должна </a:t>
            </a:r>
            <a:r>
              <a:rPr lang="ru-RU" sz="7200" dirty="0">
                <a:solidFill>
                  <a:srgbClr val="FF0000"/>
                </a:solidFill>
              </a:rPr>
              <a:t>быть не менее </a:t>
            </a:r>
            <a:r>
              <a:rPr lang="ru-RU" sz="7200" b="1" u="sng" dirty="0">
                <a:solidFill>
                  <a:srgbClr val="FF0000"/>
                </a:solidFill>
              </a:rPr>
              <a:t>35-40 мм</a:t>
            </a:r>
            <a:r>
              <a:rPr lang="ru-RU" sz="7200" dirty="0"/>
              <a:t>;  материал, из которого  изготовлены плечевые ремни должен быть эластичным; при использовании жесткого материала необходимы специальные накладки.</a:t>
            </a:r>
          </a:p>
          <a:p>
            <a:pPr lvl="0"/>
            <a:r>
              <a:rPr lang="ru-RU" sz="7200" dirty="0">
                <a:solidFill>
                  <a:srgbClr val="FF0000"/>
                </a:solidFill>
              </a:rPr>
              <a:t>Высота передней стенки </a:t>
            </a:r>
            <a:r>
              <a:rPr lang="ru-RU" sz="7200" dirty="0"/>
              <a:t>ранца должна составлять </a:t>
            </a:r>
            <a:r>
              <a:rPr lang="ru-RU" sz="7200" b="1" u="sng" dirty="0">
                <a:solidFill>
                  <a:srgbClr val="FF0000"/>
                </a:solidFill>
              </a:rPr>
              <a:t>220-260 мм.</a:t>
            </a:r>
          </a:p>
          <a:p>
            <a:pPr lvl="0"/>
            <a:r>
              <a:rPr lang="ru-RU" sz="7200" dirty="0">
                <a:solidFill>
                  <a:srgbClr val="FF0000"/>
                </a:solidFill>
              </a:rPr>
              <a:t>Ширина ранца не должна превышать </a:t>
            </a:r>
            <a:r>
              <a:rPr lang="ru-RU" sz="7200" b="1" u="sng" dirty="0">
                <a:solidFill>
                  <a:srgbClr val="FF0000"/>
                </a:solidFill>
              </a:rPr>
              <a:t>60-100 мм</a:t>
            </a:r>
            <a:r>
              <a:rPr lang="ru-RU" sz="7200" dirty="0">
                <a:solidFill>
                  <a:srgbClr val="FF0000"/>
                </a:solidFill>
              </a:rPr>
              <a:t>.</a:t>
            </a:r>
          </a:p>
          <a:p>
            <a:pPr lvl="0"/>
            <a:r>
              <a:rPr lang="ru-RU" sz="7200" dirty="0">
                <a:solidFill>
                  <a:srgbClr val="FF0000"/>
                </a:solidFill>
              </a:rPr>
              <a:t>Длина ранца не должна превышать </a:t>
            </a:r>
            <a:r>
              <a:rPr lang="ru-RU" sz="7200" b="1" u="sng" dirty="0">
                <a:solidFill>
                  <a:srgbClr val="FF0000"/>
                </a:solidFill>
              </a:rPr>
              <a:t>300-360 мм.</a:t>
            </a:r>
          </a:p>
          <a:p>
            <a:pPr lvl="0"/>
            <a:r>
              <a:rPr lang="ru-RU" sz="7200" dirty="0"/>
              <a:t>Ранец должен быть изготовлен из прочного материала с водоотталкивающими свойствами, удобным для чистки, ярким по цвету и иметь санитарно-эпидемиологическое заключение, подтверждающее  его безопасность для здоровья учащихся.</a:t>
            </a:r>
          </a:p>
          <a:p>
            <a:pPr lvl="0"/>
            <a:r>
              <a:rPr lang="ru-RU" sz="7200" dirty="0"/>
              <a:t>Безопасность ранца должна быть подтверждена санитарно-эпидемиологическим заключением, выданным уполномоченным органом и утвержденным в установленном порядке.</a:t>
            </a:r>
          </a:p>
          <a:p>
            <a:r>
              <a:rPr lang="ru-RU" sz="7200" dirty="0"/>
              <a:t>   </a:t>
            </a:r>
            <a:r>
              <a:rPr lang="ru-RU" sz="7200" b="1" dirty="0">
                <a:solidFill>
                  <a:srgbClr val="FF0000"/>
                </a:solidFill>
              </a:rPr>
              <a:t>Вес ранца с ежедневными учебными комплектами не должен превышать:</a:t>
            </a:r>
          </a:p>
          <a:p>
            <a:r>
              <a:rPr lang="ru-RU" sz="7200" dirty="0"/>
              <a:t> - для учащихся  </a:t>
            </a:r>
            <a:r>
              <a:rPr lang="ru-RU" sz="7200" dirty="0">
                <a:solidFill>
                  <a:srgbClr val="FF0000"/>
                </a:solidFill>
              </a:rPr>
              <a:t>5-6-</a:t>
            </a:r>
            <a:r>
              <a:rPr lang="ru-RU" sz="7200" dirty="0"/>
              <a:t>х классов – </a:t>
            </a:r>
            <a:r>
              <a:rPr lang="ru-RU" sz="7200" b="1" u="sng" dirty="0">
                <a:solidFill>
                  <a:srgbClr val="FF0000"/>
                </a:solidFill>
              </a:rPr>
              <a:t>3,7 кг</a:t>
            </a:r>
            <a:r>
              <a:rPr lang="ru-RU" sz="7200" dirty="0"/>
              <a:t>,</a:t>
            </a:r>
          </a:p>
          <a:p>
            <a:r>
              <a:rPr lang="ru-RU" sz="7200" dirty="0"/>
              <a:t> -  для учащихся  </a:t>
            </a:r>
            <a:r>
              <a:rPr lang="ru-RU" sz="7200" dirty="0">
                <a:solidFill>
                  <a:srgbClr val="FF0000"/>
                </a:solidFill>
              </a:rPr>
              <a:t>7-9</a:t>
            </a:r>
            <a:r>
              <a:rPr lang="ru-RU" sz="7200" dirty="0"/>
              <a:t>-х классов – </a:t>
            </a:r>
            <a:r>
              <a:rPr lang="ru-RU" sz="7200" b="1" u="sng" dirty="0">
                <a:solidFill>
                  <a:srgbClr val="FF0000"/>
                </a:solidFill>
              </a:rPr>
              <a:t>4, 2 кг</a:t>
            </a:r>
            <a:r>
              <a:rPr lang="ru-RU" sz="7200" dirty="0"/>
              <a:t>.</a:t>
            </a:r>
          </a:p>
          <a:p>
            <a:r>
              <a:rPr lang="ru-RU" sz="7200" dirty="0"/>
              <a:t>         Регулярные контрольные взвешивания ранца с ежедневными учебными комплектами необходимо проводить в течение учебной недели каждой четверти.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04333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526" y="332656"/>
            <a:ext cx="8229600" cy="1512168"/>
          </a:xfrm>
        </p:spPr>
        <p:txBody>
          <a:bodyPr>
            <a:normAutofit/>
          </a:bodyPr>
          <a:lstStyle/>
          <a:p>
            <a:r>
              <a:rPr lang="ru-RU" altLang="ru-RU" b="1" dirty="0">
                <a:solidFill>
                  <a:schemeClr val="tx2"/>
                </a:solidFill>
              </a:rPr>
              <a:t>ВЕС УЧЕБНИКОВ</a:t>
            </a:r>
            <a:r>
              <a:rPr lang="ru-RU" altLang="ru-RU" dirty="0">
                <a:solidFill>
                  <a:schemeClr val="tx2"/>
                </a:solidFill>
              </a:rPr>
              <a:t> БЕЗ ВЕСА ПОРТФЕЛЯ ИЛИ РАНЦА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2204864"/>
            <a:ext cx="5770984" cy="3484984"/>
          </a:xfrm>
        </p:spPr>
        <p:txBody>
          <a:bodyPr/>
          <a:lstStyle/>
          <a:p>
            <a:r>
              <a:rPr lang="ru-RU" altLang="ru-RU" b="1" dirty="0">
                <a:latin typeface="Segoe"/>
              </a:rPr>
              <a:t>1–3</a:t>
            </a:r>
            <a:r>
              <a:rPr lang="ru-RU" altLang="ru-RU" dirty="0">
                <a:latin typeface="Segoe"/>
              </a:rPr>
              <a:t> класс – 2,0 кг </a:t>
            </a:r>
            <a:endParaRPr lang="ru-RU" altLang="ru-RU" b="1" dirty="0">
              <a:latin typeface="Segoe"/>
            </a:endParaRPr>
          </a:p>
          <a:p>
            <a:r>
              <a:rPr lang="ru-RU" altLang="ru-RU" b="1" dirty="0">
                <a:latin typeface="Segoe"/>
              </a:rPr>
              <a:t>4–5 </a:t>
            </a:r>
            <a:r>
              <a:rPr lang="ru-RU" altLang="ru-RU" dirty="0">
                <a:latin typeface="Segoe"/>
              </a:rPr>
              <a:t>класс – 2,5 кг</a:t>
            </a:r>
            <a:endParaRPr lang="ru-RU" altLang="ru-RU" b="1" dirty="0">
              <a:latin typeface="Segoe"/>
            </a:endParaRPr>
          </a:p>
          <a:p>
            <a:r>
              <a:rPr lang="ru-RU" altLang="ru-RU" b="1" dirty="0">
                <a:latin typeface="Segoe"/>
              </a:rPr>
              <a:t>6–7 </a:t>
            </a:r>
            <a:r>
              <a:rPr lang="ru-RU" altLang="ru-RU" dirty="0">
                <a:latin typeface="Segoe"/>
              </a:rPr>
              <a:t>класс – 3,5 кг </a:t>
            </a:r>
            <a:endParaRPr lang="ru-RU" altLang="ru-RU" b="1" dirty="0">
              <a:latin typeface="Segoe"/>
            </a:endParaRPr>
          </a:p>
          <a:p>
            <a:r>
              <a:rPr lang="ru-RU" altLang="ru-RU" b="1" dirty="0">
                <a:latin typeface="Segoe"/>
              </a:rPr>
              <a:t>8–11 </a:t>
            </a:r>
            <a:r>
              <a:rPr lang="ru-RU" altLang="ru-RU" dirty="0">
                <a:latin typeface="Segoe"/>
              </a:rPr>
              <a:t>класс – 4,5 кг</a:t>
            </a:r>
          </a:p>
          <a:p>
            <a:endParaRPr lang="ru-RU" dirty="0"/>
          </a:p>
        </p:txBody>
      </p:sp>
      <p:pic>
        <p:nvPicPr>
          <p:cNvPr id="2050" name="Picture 2" descr="C:\Users\User\Pictures\рисунки\школа\ЛОРГОП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97152"/>
            <a:ext cx="19716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4330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chemeClr val="tx2"/>
                </a:solidFill>
              </a:rPr>
              <a:t>ВЕС КАЖДОГО УЧЕБНИКА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28800"/>
            <a:ext cx="6347048" cy="4525963"/>
          </a:xfrm>
        </p:spPr>
        <p:txBody>
          <a:bodyPr/>
          <a:lstStyle/>
          <a:p>
            <a:r>
              <a:rPr lang="ru-RU" altLang="ru-RU" b="1" dirty="0">
                <a:latin typeface="Segoe"/>
              </a:rPr>
              <a:t>300 г – для 1–4 классов</a:t>
            </a:r>
          </a:p>
          <a:p>
            <a:r>
              <a:rPr lang="ru-RU" altLang="ru-RU" b="1" dirty="0">
                <a:latin typeface="Segoe"/>
              </a:rPr>
              <a:t>400 г – для 5–6 классов</a:t>
            </a:r>
          </a:p>
          <a:p>
            <a:r>
              <a:rPr lang="ru-RU" altLang="ru-RU" b="1" dirty="0">
                <a:latin typeface="Segoe"/>
              </a:rPr>
              <a:t>500 г – для 7–9 классов</a:t>
            </a:r>
          </a:p>
          <a:p>
            <a:r>
              <a:rPr lang="ru-RU" altLang="ru-RU" b="1" dirty="0">
                <a:latin typeface="Segoe"/>
              </a:rPr>
              <a:t>600 г – для 10–11 классов</a:t>
            </a:r>
            <a:r>
              <a:rPr lang="ru-RU" altLang="ru-RU" dirty="0">
                <a:latin typeface="Segoe"/>
              </a:rPr>
              <a:t> </a:t>
            </a:r>
          </a:p>
          <a:p>
            <a:endParaRPr lang="ru-RU" dirty="0"/>
          </a:p>
        </p:txBody>
      </p:sp>
      <p:pic>
        <p:nvPicPr>
          <p:cNvPr id="1026" name="Picture 2" descr="C:\Users\User\Pictures\рисунки\школа\ЛОРГОП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09120"/>
            <a:ext cx="19716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39315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Безымянный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"/>
          <a:stretch/>
        </p:blipFill>
        <p:spPr bwMode="auto">
          <a:xfrm>
            <a:off x="1043608" y="1052736"/>
            <a:ext cx="6364287" cy="471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37885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Безымянный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 t="1971" b="2310"/>
          <a:stretch/>
        </p:blipFill>
        <p:spPr bwMode="auto">
          <a:xfrm>
            <a:off x="1184104" y="1196752"/>
            <a:ext cx="6293828" cy="464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60350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179388" y="3789363"/>
            <a:ext cx="4679950" cy="1511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Segoe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Segoe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Segoe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</a:rPr>
              <a:t>Неестественное положение тела,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</a:rPr>
              <a:t>голова наклонена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</a:rPr>
              <a:t>или вытянута вперёд,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</a:rPr>
              <a:t>тело отклонено в сторону</a:t>
            </a:r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4284663" y="5516563"/>
            <a:ext cx="4643437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Segoe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Segoe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Segoe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</a:rPr>
              <a:t>Спотыкающаяся походка,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</a:rPr>
              <a:t>трудности с подъёмом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</a:rPr>
              <a:t>по лестнице или в гору</a:t>
            </a: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179388" y="2636838"/>
            <a:ext cx="3744912" cy="1079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Segoe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Segoe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Segoe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</a:rPr>
              <a:t>Чувство покалывания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</a:rPr>
              <a:t>или онемения в руках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179388" y="1484313"/>
            <a:ext cx="3960812" cy="1079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Segoe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Segoe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Segoe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</a:rPr>
              <a:t>Покраснения и глубокий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</a:rPr>
              <a:t>след от ремня на теле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179388" y="333375"/>
            <a:ext cx="4032250" cy="1079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Segoe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Segoe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Segoe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</a:rPr>
              <a:t>Приступы и боли в плечах,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</a:rPr>
              <a:t>в шее, в спине</a:t>
            </a:r>
          </a:p>
        </p:txBody>
      </p:sp>
      <p:pic>
        <p:nvPicPr>
          <p:cNvPr id="24583" name="Picture 7" descr="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0"/>
            <a:ext cx="421005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4284663" y="1484313"/>
            <a:ext cx="2160587" cy="288925"/>
          </a:xfrm>
          <a:prstGeom prst="rightArrow">
            <a:avLst>
              <a:gd name="adj1" fmla="val 50000"/>
              <a:gd name="adj2" fmla="val 18695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Segoe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Segoe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Segoe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4572000" y="836613"/>
            <a:ext cx="2160588" cy="288925"/>
          </a:xfrm>
          <a:prstGeom prst="rightArrow">
            <a:avLst>
              <a:gd name="adj1" fmla="val 50000"/>
              <a:gd name="adj2" fmla="val 18695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Segoe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Segoe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Segoe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4067175" y="2708275"/>
            <a:ext cx="1655763" cy="288925"/>
          </a:xfrm>
          <a:prstGeom prst="rightArrow">
            <a:avLst>
              <a:gd name="adj1" fmla="val 50000"/>
              <a:gd name="adj2" fmla="val 14326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Segoe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Segoe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Segoe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 rot="-1672899">
            <a:off x="4932363" y="4005263"/>
            <a:ext cx="1655762" cy="288925"/>
          </a:xfrm>
          <a:prstGeom prst="rightArrow">
            <a:avLst>
              <a:gd name="adj1" fmla="val 50000"/>
              <a:gd name="adj2" fmla="val 14326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Segoe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Segoe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Segoe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 rot="-2377565">
            <a:off x="6227763" y="4868863"/>
            <a:ext cx="876300" cy="257175"/>
          </a:xfrm>
          <a:prstGeom prst="rightArrow">
            <a:avLst>
              <a:gd name="adj1" fmla="val 50000"/>
              <a:gd name="adj2" fmla="val 8518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Segoe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Segoe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Segoe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Segoe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22844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altLang="ru-RU" b="1" i="1" u="sng" dirty="0">
                <a:solidFill>
                  <a:schemeClr val="tx2"/>
                </a:solidFill>
                <a:latin typeface="Segoe"/>
              </a:rPr>
              <a:t>УЧЕНИКАМ</a:t>
            </a:r>
            <a:endParaRPr lang="ru-RU" altLang="ru-RU" i="1" dirty="0">
              <a:solidFill>
                <a:schemeClr val="tx2"/>
              </a:solidFill>
              <a:latin typeface="Segoe"/>
            </a:endParaRPr>
          </a:p>
          <a:p>
            <a:r>
              <a:rPr lang="ru-RU" altLang="ru-RU" dirty="0">
                <a:latin typeface="Segoe"/>
              </a:rPr>
              <a:t>Не носите лишние предметы ранцах.</a:t>
            </a:r>
          </a:p>
          <a:p>
            <a:r>
              <a:rPr lang="ru-RU" altLang="ru-RU" dirty="0">
                <a:latin typeface="Segoe"/>
              </a:rPr>
              <a:t>Проверяйте ранец ежедневно и не забывайте выложить из него ненужные учебники.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b="1" dirty="0" smtClean="0">
                <a:solidFill>
                  <a:schemeClr val="tx2"/>
                </a:solidFill>
              </a:rPr>
              <a:t>РЕКОМЕНДАЦИИ</a:t>
            </a:r>
          </a:p>
        </p:txBody>
      </p:sp>
    </p:spTree>
    <p:extLst>
      <p:ext uri="{BB962C8B-B14F-4D97-AF65-F5344CB8AC3E}">
        <p14:creationId xmlns:p14="http://schemas.microsoft.com/office/powerpoint/2010/main" val="229814672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431</Words>
  <Application>Microsoft Office PowerPoint</Application>
  <PresentationFormat>Экран (4:3)</PresentationFormat>
  <Paragraphs>54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Отчёт теоретиков</vt:lpstr>
      <vt:lpstr>Презентация PowerPoint</vt:lpstr>
      <vt:lpstr>Презентация PowerPoint</vt:lpstr>
      <vt:lpstr>ВЕС УЧЕБНИКОВ БЕЗ ВЕСА ПОРТФЕЛЯ ИЛИ РАНЦА</vt:lpstr>
      <vt:lpstr>ВЕС КАЖДОГО УЧЕБНИКА</vt:lpstr>
      <vt:lpstr>Презентация PowerPoint</vt:lpstr>
      <vt:lpstr>Презентация PowerPoint</vt:lpstr>
      <vt:lpstr>Презентация PowerPoint</vt:lpstr>
      <vt:lpstr>РЕКОМЕНДАЦИИ</vt:lpstr>
      <vt:lpstr>РЕКОМЕНДАЦИИ</vt:lpstr>
      <vt:lpstr>РЕКОМЕНДАЦИИ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теоретиков</dc:title>
  <dc:creator>Админ</dc:creator>
  <cp:lastModifiedBy>Админ</cp:lastModifiedBy>
  <cp:revision>8</cp:revision>
  <dcterms:created xsi:type="dcterms:W3CDTF">2013-11-28T15:33:37Z</dcterms:created>
  <dcterms:modified xsi:type="dcterms:W3CDTF">2013-11-28T16:39:41Z</dcterms:modified>
</cp:coreProperties>
</file>