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67" r:id="rId4"/>
    <p:sldId id="268" r:id="rId5"/>
    <p:sldId id="259" r:id="rId6"/>
    <p:sldId id="271" r:id="rId7"/>
    <p:sldId id="257" r:id="rId8"/>
    <p:sldId id="269" r:id="rId9"/>
    <p:sldId id="270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2EB98-DDF9-40F9-AADA-3B62F0167898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0068-127B-44B1-B2E3-F2845213E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8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5230" y="188640"/>
            <a:ext cx="7772400" cy="1470025"/>
          </a:xfrm>
        </p:spPr>
        <p:txBody>
          <a:bodyPr/>
          <a:lstStyle/>
          <a:p>
            <a:r>
              <a:rPr lang="ru-RU" b="1" dirty="0" smtClean="0"/>
              <a:t>Отчёт практиков</a:t>
            </a:r>
            <a:endParaRPr lang="ru-RU" b="1" dirty="0"/>
          </a:p>
        </p:txBody>
      </p:sp>
      <p:pic>
        <p:nvPicPr>
          <p:cNvPr id="1026" name="Picture 2" descr="E:\фото\IMG_1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5"/>
            <a:ext cx="3493486" cy="26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DC11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9329" r="17407"/>
          <a:stretch>
            <a:fillRect/>
          </a:stretch>
        </p:blipFill>
        <p:spPr bwMode="auto">
          <a:xfrm>
            <a:off x="755576" y="2692472"/>
            <a:ext cx="1421457" cy="261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5" descr="SDC112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5902" r="1563" b="9062"/>
          <a:stretch>
            <a:fillRect/>
          </a:stretch>
        </p:blipFill>
        <p:spPr bwMode="auto">
          <a:xfrm>
            <a:off x="2669861" y="4603581"/>
            <a:ext cx="2448123" cy="16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DC111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8906"/>
            <a:ext cx="2556086" cy="213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фото\IMG_15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5"/>
            <a:ext cx="1965086" cy="26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53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04867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Результаты исследования в 10 классе</a:t>
            </a:r>
            <a:endParaRPr lang="ru-RU" dirty="0"/>
          </a:p>
        </p:txBody>
      </p:sp>
      <p:pic>
        <p:nvPicPr>
          <p:cNvPr id="3074" name="Picture 2" descr="E:\фото\IMG_1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4" y="476672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\IMG_1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3" y="2564904"/>
            <a:ext cx="24302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фото\IMG_144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7" y="5445224"/>
            <a:ext cx="59572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Превышение </a:t>
            </a:r>
            <a:r>
              <a:rPr lang="ru-RU" sz="3200" b="1" dirty="0" smtClean="0">
                <a:solidFill>
                  <a:srgbClr val="FF0000"/>
                </a:solidFill>
              </a:rPr>
              <a:t>нормы на 166 г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83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Мониторинг здоровья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575462"/>
              </p:ext>
            </p:extLst>
          </p:nvPr>
        </p:nvGraphicFramePr>
        <p:xfrm>
          <a:off x="1619672" y="1484784"/>
          <a:ext cx="5486400" cy="4735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</a:tblGrid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класс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 уч-ся, имеющих искривление осанки</a:t>
                      </a:r>
                      <a:endParaRPr lang="ru-RU" b="1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9,8</a:t>
                      </a:r>
                      <a:endParaRPr lang="ru-RU" sz="3200" b="1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19,3</a:t>
                      </a:r>
                      <a:endParaRPr lang="ru-RU" sz="3200" b="1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35</a:t>
                      </a:r>
                      <a:endParaRPr lang="ru-RU" sz="3200" b="1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24</a:t>
                      </a:r>
                      <a:endParaRPr lang="ru-RU" sz="3200" b="1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28</a:t>
                      </a:r>
                      <a:endParaRPr lang="ru-RU" sz="3200" b="1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0</a:t>
                      </a:r>
                      <a:endParaRPr lang="ru-RU" sz="3200" b="1" dirty="0"/>
                    </a:p>
                  </a:txBody>
                  <a:tcPr/>
                </a:tc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12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7059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лежит в портфеле школьника?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1052736"/>
            <a:ext cx="2170584" cy="6766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 класс</a:t>
            </a:r>
            <a:endParaRPr lang="ru-RU" dirty="0"/>
          </a:p>
        </p:txBody>
      </p:sp>
      <p:pic>
        <p:nvPicPr>
          <p:cNvPr id="4" name="Picture 5" descr="SDC11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4895"/>
          <a:stretch>
            <a:fillRect/>
          </a:stretch>
        </p:blipFill>
        <p:spPr bwMode="auto">
          <a:xfrm>
            <a:off x="1070137" y="1581390"/>
            <a:ext cx="28992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DC1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6" r="42917"/>
          <a:stretch>
            <a:fillRect/>
          </a:stretch>
        </p:blipFill>
        <p:spPr bwMode="auto">
          <a:xfrm>
            <a:off x="4880732" y="1555166"/>
            <a:ext cx="3106366" cy="247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69" y="4243366"/>
            <a:ext cx="3707904" cy="24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250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DC11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1216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содержимое одного портфеля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(весь запас на неделю!)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1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Содержимое портфелей 10-классников</a:t>
            </a:r>
            <a:endParaRPr lang="ru-RU" sz="4000" dirty="0"/>
          </a:p>
        </p:txBody>
      </p:sp>
      <p:pic>
        <p:nvPicPr>
          <p:cNvPr id="4098" name="Picture 2" descr="E:\фото\IMG_1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54184"/>
            <a:ext cx="3773189" cy="28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\IMG_1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9003"/>
            <a:ext cx="3898376" cy="29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028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ВЕС УЧЕБНИКОВ</a:t>
            </a:r>
            <a:r>
              <a:rPr lang="ru-RU" altLang="ru-RU" dirty="0">
                <a:solidFill>
                  <a:schemeClr val="tx2"/>
                </a:solidFill>
              </a:rPr>
              <a:t> БЕЗ ВЕСА ПОРТФЕЛЯ ИЛИ РАНЦА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82603"/>
              </p:ext>
            </p:extLst>
          </p:nvPr>
        </p:nvGraphicFramePr>
        <p:xfrm>
          <a:off x="539552" y="2204864"/>
          <a:ext cx="60960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860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класс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теория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практика</a:t>
                      </a:r>
                      <a:endParaRPr lang="ru-RU" sz="2000" b="1" dirty="0"/>
                    </a:p>
                  </a:txBody>
                  <a:tcPr/>
                </a:tc>
              </a:tr>
              <a:tr h="6235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1-3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3600" b="1" dirty="0" smtClean="0">
                          <a:latin typeface="+mj-lt"/>
                        </a:rPr>
                        <a:t>2,0 кг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кг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235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4-5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600" b="1" dirty="0" smtClean="0">
                          <a:latin typeface="+mj-lt"/>
                        </a:rPr>
                        <a:t>2,5 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2,65 кг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235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6-7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3600" b="1" dirty="0" smtClean="0">
                          <a:latin typeface="+mj-lt"/>
                        </a:rPr>
                        <a:t>3,5 кг 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3,7 кг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235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+mj-lt"/>
                        </a:rPr>
                        <a:t>8-11</a:t>
                      </a:r>
                      <a:endParaRPr lang="ru-RU" sz="3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3600" b="1" dirty="0" smtClean="0">
                          <a:latin typeface="+mj-lt"/>
                        </a:rPr>
                        <a:t>4,5 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4,66  кг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E:\фото\IMG_1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2" y="2204864"/>
            <a:ext cx="19982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38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Результаты исследования в 3 классе</a:t>
            </a:r>
            <a:endParaRPr lang="ru-RU" dirty="0"/>
          </a:p>
        </p:txBody>
      </p:sp>
      <p:graphicFrame>
        <p:nvGraphicFramePr>
          <p:cNvPr id="4" name="Group 3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4896"/>
              </p:ext>
            </p:extLst>
          </p:nvPr>
        </p:nvGraphicFramePr>
        <p:xfrm>
          <a:off x="539552" y="2135760"/>
          <a:ext cx="2447925" cy="3743325"/>
        </p:xfrm>
        <a:graphic>
          <a:graphicData uri="http://schemas.openxmlformats.org/drawingml/2006/table">
            <a:tbl>
              <a:tblPr/>
              <a:tblGrid>
                <a:gridCol w="754062"/>
                <a:gridCol w="1693863"/>
              </a:tblGrid>
              <a:tr h="518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№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Масса пустого ранца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1313"/>
                          </a:solidFill>
                          <a:effectLst/>
                          <a:latin typeface="Segoe"/>
                        </a:rPr>
                        <a:t>норма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1313"/>
                          </a:solidFill>
                          <a:effectLst/>
                          <a:latin typeface="Segoe"/>
                        </a:rPr>
                        <a:t>500 – 700 г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4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580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580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3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620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4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620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5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660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6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700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7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сумка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- 200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92668"/>
            <a:ext cx="23670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SDC11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51" y="2276872"/>
            <a:ext cx="2489685" cy="207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18" y="4509120"/>
            <a:ext cx="2460318" cy="18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51" y="332656"/>
            <a:ext cx="2489685" cy="18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43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93728"/>
              </p:ext>
            </p:extLst>
          </p:nvPr>
        </p:nvGraphicFramePr>
        <p:xfrm>
          <a:off x="539552" y="1844824"/>
          <a:ext cx="5616575" cy="4353069"/>
        </p:xfrm>
        <a:graphic>
          <a:graphicData uri="http://schemas.openxmlformats.org/drawingml/2006/table">
            <a:tbl>
              <a:tblPr/>
              <a:tblGrid>
                <a:gridCol w="417513"/>
                <a:gridCol w="1671637"/>
                <a:gridCol w="1655763"/>
                <a:gridCol w="203200"/>
                <a:gridCol w="1668462"/>
              </a:tblGrid>
              <a:tr h="360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книги, 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тетради, 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13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B131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 чтение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Риторика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"/>
                        </a:rPr>
                        <a:t>---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131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B131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25" descr="SDC11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5902" r="1563" b="9062"/>
          <a:stretch>
            <a:fillRect/>
          </a:stretch>
        </p:blipFill>
        <p:spPr bwMode="auto">
          <a:xfrm>
            <a:off x="6407047" y="260648"/>
            <a:ext cx="273382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3" descr="SDC111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8715" r="6094"/>
          <a:stretch>
            <a:fillRect/>
          </a:stretch>
        </p:blipFill>
        <p:spPr bwMode="auto">
          <a:xfrm>
            <a:off x="6447794" y="2391080"/>
            <a:ext cx="2711176" cy="191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4" descr="SDC11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0417" r="6485" b="10834"/>
          <a:stretch>
            <a:fillRect/>
          </a:stretch>
        </p:blipFill>
        <p:spPr bwMode="auto">
          <a:xfrm>
            <a:off x="6447794" y="4581128"/>
            <a:ext cx="2707531" cy="18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915816" y="844724"/>
            <a:ext cx="2170584" cy="676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3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42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33098"/>
              </p:ext>
            </p:extLst>
          </p:nvPr>
        </p:nvGraphicFramePr>
        <p:xfrm>
          <a:off x="1907704" y="260648"/>
          <a:ext cx="6840760" cy="6461616"/>
        </p:xfrm>
        <a:graphic>
          <a:graphicData uri="http://schemas.openxmlformats.org/drawingml/2006/table">
            <a:tbl>
              <a:tblPr/>
              <a:tblGrid>
                <a:gridCol w="406086"/>
                <a:gridCol w="1524316"/>
                <a:gridCol w="2321559"/>
                <a:gridCol w="2588799"/>
              </a:tblGrid>
              <a:tr h="485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Расписание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портфеля с учебниками без школьных принадлежностей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380 +180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Динамический час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180 + 230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 +100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Дневник, пенал, тетради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2кг 340 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370 + 140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260 + 170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 +100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180 + 230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Дневник, пенал, тетради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2кг 750г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380 +180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180 + 230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 +100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370 + 140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Дневник, пенал, тетради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2кг 780г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 +100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260 + 170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Дневник, пенал, тетради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кг 000 г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380 +180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180 + 230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300 +100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Риторика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Дневник, пенал, тетради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кг 600 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Объект 2"/>
          <p:cNvSpPr txBox="1">
            <a:spLocks/>
          </p:cNvSpPr>
          <p:nvPr/>
        </p:nvSpPr>
        <p:spPr>
          <a:xfrm>
            <a:off x="107504" y="1901005"/>
            <a:ext cx="2170584" cy="676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  3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366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338</Words>
  <Application>Microsoft Office PowerPoint</Application>
  <PresentationFormat>Экран (4:3)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Отчёт практиков</vt:lpstr>
      <vt:lpstr>Мониторинг здоровья</vt:lpstr>
      <vt:lpstr>Что лежит в портфеле школьника?</vt:lpstr>
      <vt:lpstr>Это содержимое одного портфеля  (весь запас на неделю!)</vt:lpstr>
      <vt:lpstr>Содержимое портфелей 10-классников</vt:lpstr>
      <vt:lpstr>ВЕС УЧЕБНИКОВ БЕЗ ВЕСА ПОРТФЕЛЯ ИЛИ РАНЦА</vt:lpstr>
      <vt:lpstr>Результаты исследования в 3 классе</vt:lpstr>
      <vt:lpstr>Презентация PowerPoint</vt:lpstr>
      <vt:lpstr>Презентация PowerPoint</vt:lpstr>
      <vt:lpstr>Результаты исследования в 10 классе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15</cp:revision>
  <dcterms:created xsi:type="dcterms:W3CDTF">2013-11-28T15:09:21Z</dcterms:created>
  <dcterms:modified xsi:type="dcterms:W3CDTF">2013-11-28T22:46:57Z</dcterms:modified>
</cp:coreProperties>
</file>